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74" r:id="rId3"/>
    <p:sldMasterId id="2147483687" r:id="rId4"/>
  </p:sldMasterIdLst>
  <p:notesMasterIdLst>
    <p:notesMasterId r:id="rId21"/>
  </p:notesMasterIdLst>
  <p:sldIdLst>
    <p:sldId id="256" r:id="rId5"/>
    <p:sldId id="261" r:id="rId6"/>
    <p:sldId id="283" r:id="rId7"/>
    <p:sldId id="276" r:id="rId8"/>
    <p:sldId id="264" r:id="rId9"/>
    <p:sldId id="274" r:id="rId10"/>
    <p:sldId id="287" r:id="rId11"/>
    <p:sldId id="288" r:id="rId12"/>
    <p:sldId id="275" r:id="rId13"/>
    <p:sldId id="286" r:id="rId14"/>
    <p:sldId id="279" r:id="rId15"/>
    <p:sldId id="280" r:id="rId16"/>
    <p:sldId id="281" r:id="rId17"/>
    <p:sldId id="282" r:id="rId18"/>
    <p:sldId id="262" r:id="rId19"/>
    <p:sldId id="270" r:id="rId20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4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32" autoAdjust="0"/>
    <p:restoredTop sz="95343" autoAdjust="0"/>
  </p:normalViewPr>
  <p:slideViewPr>
    <p:cSldViewPr>
      <p:cViewPr>
        <p:scale>
          <a:sx n="120" d="100"/>
          <a:sy n="120" d="100"/>
        </p:scale>
        <p:origin x="418" y="-3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71BDCD-EBE6-4678-8413-13BFAA387E1D}" type="datetimeFigureOut">
              <a:rPr lang="ru-RU" smtClean="0"/>
              <a:t>10.11.2020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A570D4-9143-4E91-8959-8D963457B7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3637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aseline="0" dirty="0" smtClean="0"/>
              <a:t>Итак, перейдем к первому пункту – оформление.</a:t>
            </a:r>
          </a:p>
          <a:p>
            <a:pPr marL="0" indent="0">
              <a:buNone/>
            </a:pPr>
            <a:r>
              <a:rPr lang="ru-RU" baseline="0" dirty="0" smtClean="0"/>
              <a:t>Основной просьбой со стороны подразделений было увеличить пространство презентации. Нам тоже показалось логичным и правильным, за счет уменьшения ширины корешка увеличить пространство для контента.</a:t>
            </a:r>
          </a:p>
          <a:p>
            <a:pPr marL="228600" indent="-228600">
              <a:buAutoNum type="arabicParenR"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След. слайд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570D4-9143-4E91-8959-8D963457B76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14522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None/>
              <a:defRPr/>
            </a:pPr>
            <a:r>
              <a:rPr lang="ru-RU" sz="1200" dirty="0" smtClean="0">
                <a:latin typeface="PT Sans" panose="020B0503020203020204" pitchFamily="34" charset="-52"/>
              </a:rPr>
              <a:t>Перейдем ко второй категории предложений от подразделений.</a:t>
            </a:r>
          </a:p>
          <a:p>
            <a:pPr marL="0" lvl="0" indent="0">
              <a:buNone/>
              <a:defRPr/>
            </a:pPr>
            <a:r>
              <a:rPr lang="ru-RU" sz="1200" dirty="0" smtClean="0">
                <a:latin typeface="PT Sans" panose="020B0503020203020204" pitchFamily="34" charset="-52"/>
              </a:rPr>
              <a:t>Исходя</a:t>
            </a:r>
            <a:r>
              <a:rPr lang="ru-RU" sz="1200" baseline="0" dirty="0" smtClean="0">
                <a:latin typeface="PT Sans" panose="020B0503020203020204" pitchFamily="34" charset="-52"/>
              </a:rPr>
              <a:t> из запросов подразделений мы определили, что есть потребность в создании сопроводительных графических элементов таких как:</a:t>
            </a:r>
            <a:endParaRPr lang="ru-RU" sz="1200" dirty="0" smtClean="0">
              <a:latin typeface="PT Sans" panose="020B0503020203020204" pitchFamily="34" charset="-52"/>
            </a:endParaRPr>
          </a:p>
          <a:p>
            <a:pPr marL="228600" lvl="0" indent="-228600">
              <a:buAutoNum type="arabicPeriod"/>
              <a:defRPr/>
            </a:pPr>
            <a:endParaRPr lang="ru-RU" sz="1200" dirty="0" smtClean="0">
              <a:latin typeface="PT Sans" panose="020B0503020203020204" pitchFamily="34" charset="-52"/>
            </a:endParaRPr>
          </a:p>
          <a:p>
            <a:pPr marL="228600" lvl="0" indent="-228600">
              <a:buAutoNum type="arabicPeriod"/>
              <a:defRPr/>
            </a:pPr>
            <a:r>
              <a:rPr lang="ru-RU" sz="1200" dirty="0" smtClean="0">
                <a:latin typeface="PT Sans" panose="020B0503020203020204" pitchFamily="34" charset="-52"/>
              </a:rPr>
              <a:t>Пиктограммы</a:t>
            </a:r>
          </a:p>
          <a:p>
            <a:pPr marL="228600" lvl="0" indent="-228600">
              <a:buAutoNum type="arabicPeriod"/>
              <a:defRPr/>
            </a:pPr>
            <a:r>
              <a:rPr lang="ru-RU" sz="1200" dirty="0" smtClean="0">
                <a:latin typeface="PT Sans" panose="020B0503020203020204" pitchFamily="34" charset="-52"/>
              </a:rPr>
              <a:t>Представление предметных рейтингов</a:t>
            </a:r>
          </a:p>
          <a:p>
            <a:pPr marL="228600" lvl="0" indent="-228600">
              <a:buAutoNum type="arabicPeriod"/>
              <a:defRPr/>
            </a:pPr>
            <a:r>
              <a:rPr lang="ru-RU" sz="1200" dirty="0" smtClean="0">
                <a:latin typeface="PT Sans" panose="020B0503020203020204" pitchFamily="34" charset="-52"/>
              </a:rPr>
              <a:t>Фотографии (сейчас собираем в единую базу </a:t>
            </a:r>
            <a:r>
              <a:rPr lang="ru-RU" sz="1200" dirty="0" err="1" smtClean="0">
                <a:latin typeface="PT Sans" panose="020B0503020203020204" pitchFamily="34" charset="-52"/>
              </a:rPr>
              <a:t>имиджевые</a:t>
            </a:r>
            <a:r>
              <a:rPr lang="ru-RU" sz="1200" dirty="0" smtClean="0">
                <a:latin typeface="PT Sans" panose="020B0503020203020204" pitchFamily="34" charset="-52"/>
              </a:rPr>
              <a:t> фотографии (включая здания КФУ))</a:t>
            </a:r>
            <a:endParaRPr lang="en-US" sz="1200" dirty="0" smtClean="0">
              <a:latin typeface="PT Sans" panose="020B0503020203020204" pitchFamily="34" charset="-52"/>
            </a:endParaRPr>
          </a:p>
          <a:p>
            <a:pPr marL="0" indent="0">
              <a:buNone/>
            </a:pPr>
            <a:endParaRPr lang="ru-RU" baseline="0" dirty="0" smtClean="0"/>
          </a:p>
          <a:p>
            <a:pPr marL="0" indent="0">
              <a:buNone/>
            </a:pPr>
            <a:r>
              <a:rPr lang="ru-RU" baseline="0" dirty="0" smtClean="0"/>
              <a:t>На данном слайде представляем вам 3 вида пиктограмм, которые </a:t>
            </a:r>
            <a:r>
              <a:rPr lang="ru-RU" baseline="0" dirty="0" err="1" smtClean="0"/>
              <a:t>отрисованы</a:t>
            </a:r>
            <a:r>
              <a:rPr lang="ru-RU" baseline="0" dirty="0" smtClean="0"/>
              <a:t> в разных цветах, приемах графики и подойдут для разных стилей представления информации. В последующем мы разместим ссылку на архив пиктограмм на все случаи жизни на нашем сайте.</a:t>
            </a:r>
          </a:p>
          <a:p>
            <a:pPr marL="0" indent="0">
              <a:buNone/>
            </a:pPr>
            <a:endParaRPr lang="ru-RU" baseline="0" dirty="0" smtClean="0"/>
          </a:p>
          <a:p>
            <a:pPr marL="0" indent="0">
              <a:buNone/>
            </a:pPr>
            <a:r>
              <a:rPr lang="ru-RU" baseline="0" dirty="0" smtClean="0"/>
              <a:t>След. слайд</a:t>
            </a:r>
          </a:p>
          <a:p>
            <a:pPr marL="228600" indent="-228600">
              <a:buAutoNum type="arabicParenR"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570D4-9143-4E91-8959-8D963457B763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57253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570D4-9143-4E91-8959-8D963457B763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06714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 структуре презентации</a:t>
            </a:r>
            <a:r>
              <a:rPr lang="ru-RU" baseline="0" dirty="0" smtClean="0"/>
              <a:t> мы предлагаем начать с заглавного слайда с темой, далее визитки спикера, начинать с вводных данных с ключевыми характеристиками вуза, либо подразделения.</a:t>
            </a:r>
          </a:p>
          <a:p>
            <a:endParaRPr lang="ru-RU" dirty="0" smtClean="0"/>
          </a:p>
          <a:p>
            <a:r>
              <a:rPr lang="ru-RU" dirty="0" smtClean="0"/>
              <a:t>Используя</a:t>
            </a:r>
            <a:r>
              <a:rPr lang="ru-RU" baseline="0" dirty="0" smtClean="0"/>
              <a:t> обновленные версии пиктограмм, у нас получились более лаконичные и строгие визуальные образы. Слайд с представлением информации об университете получился спокойным и на первое место вышла информация о позициях в рейтингах. Кстати, обратите внимание, что пиктограмма главного здания также присутствует.</a:t>
            </a:r>
          </a:p>
          <a:p>
            <a:endParaRPr lang="ru-RU" baseline="0" dirty="0" smtClean="0"/>
          </a:p>
          <a:p>
            <a:r>
              <a:rPr lang="ru-RU" baseline="0" dirty="0" smtClean="0"/>
              <a:t>Данный слайд мы рекомендуем использовать во всех презентациях, как внутреннего, так и внешнего назначения и приводить в нем только те показатели, которые связаны с вашим докладом. Количество показателей не должно превышать 6 штук, не включая рейтинги. Позиции в рейтингах же предлагаем демонстрировать только по профилю докладчика.</a:t>
            </a:r>
          </a:p>
          <a:p>
            <a:r>
              <a:rPr lang="ru-RU" baseline="0" dirty="0" smtClean="0"/>
              <a:t>Как вы заметили на этом слайде позиции в рейтингах не дублируются на корешке. На остальных слайдах они будут присутствовать.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570D4-9143-4E91-8959-8D963457B763}" type="slidenum">
              <a:rPr lang="ru-RU" smtClean="0">
                <a:solidFill>
                  <a:prstClr val="black"/>
                </a:solidFill>
              </a:rPr>
              <a:pPr/>
              <a:t>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49773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Наши предложения,</a:t>
            </a:r>
            <a:r>
              <a:rPr lang="ru-RU" baseline="0" dirty="0" smtClean="0"/>
              <a:t> которые в данный момент мы уже реализуем:</a:t>
            </a:r>
          </a:p>
          <a:p>
            <a:pPr marL="228600" indent="-228600">
              <a:buAutoNum type="arabicParenR"/>
            </a:pPr>
            <a:r>
              <a:rPr lang="ru-RU" baseline="0" dirty="0" smtClean="0"/>
              <a:t>Создание фотобанка имиджевых фотографий университета. Из уже имеющихся фотографий и дополнять их новыми. Конечно же без предложений со стороны руководителей нам сложно будет понимать полную потребность. С нашей стороны мы готовы привлекать к выполнению данной задачи фотографа.</a:t>
            </a:r>
          </a:p>
          <a:p>
            <a:pPr marL="228600" indent="-228600">
              <a:buAutoNum type="arabicParenR"/>
            </a:pPr>
            <a:r>
              <a:rPr lang="ru-RU" baseline="0" dirty="0" smtClean="0"/>
              <a:t>Создание на официальном портале, на странице фирменной стилистики раздела, в который будут размещены и постоянно пополняться элементы фирменной стилистики, оформления, шрифты, пиктограммы, иконки и цветовые решения.</a:t>
            </a:r>
          </a:p>
          <a:p>
            <a:pPr marL="228600" indent="-228600">
              <a:buAutoNum type="arabicParenR"/>
            </a:pPr>
            <a:endParaRPr lang="ru-RU" baseline="0" dirty="0" smtClean="0"/>
          </a:p>
          <a:p>
            <a:pPr marL="0" indent="0">
              <a:buNone/>
            </a:pPr>
            <a:r>
              <a:rPr lang="ru-RU" baseline="0" dirty="0" smtClean="0"/>
              <a:t>Спасибо за внимание! Готова выслушать предложения и комментарии.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570D4-9143-4E91-8959-8D963457B76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15902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Здесь мы привели наши позиции в основных предметных рейтингах.</a:t>
            </a:r>
            <a:r>
              <a:rPr lang="ru-RU" baseline="0" dirty="0" smtClean="0"/>
              <a:t> Мы предлагаем приводить эти данные исходя из тематики презентации и мероприятия. (Впрочем, можно использовать эти общие данные и для общенаучных мероприятий или публикаций, а также в общей презентации университета в научной среде). В свою очередь данные этого слайда мы будем обновлять по мере изменения позиций в рейтингах.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570D4-9143-4E91-8959-8D963457B763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05134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Здесь мы привели наши позиции в основных предметных рейтингах.</a:t>
            </a:r>
            <a:r>
              <a:rPr lang="ru-RU" baseline="0" dirty="0"/>
              <a:t> Мы предлагаем приводить эти данные исходя из тематики презентации и мероприятия. (Впрочем, можно использовать эти общие данные и для общенаучных мероприятий или публикаций, а также в общей презентации университета в научной среде). В свою очередь данные этого слайда мы будем обновлять по мере изменения позиций в рейтингах.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570D4-9143-4E91-8959-8D963457B763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52277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None/>
              <a:defRPr/>
            </a:pPr>
            <a:r>
              <a:rPr lang="ru-RU" sz="1200" dirty="0" smtClean="0">
                <a:latin typeface="PT Sans" panose="020B0503020203020204" pitchFamily="34" charset="-52"/>
              </a:rPr>
              <a:t>Перейдем ко второй категории предложений от подразделений.</a:t>
            </a:r>
          </a:p>
          <a:p>
            <a:pPr marL="0" lvl="0" indent="0">
              <a:buNone/>
              <a:defRPr/>
            </a:pPr>
            <a:r>
              <a:rPr lang="ru-RU" sz="1200" dirty="0" smtClean="0">
                <a:latin typeface="PT Sans" panose="020B0503020203020204" pitchFamily="34" charset="-52"/>
              </a:rPr>
              <a:t>Исходя</a:t>
            </a:r>
            <a:r>
              <a:rPr lang="ru-RU" sz="1200" baseline="0" dirty="0" smtClean="0">
                <a:latin typeface="PT Sans" panose="020B0503020203020204" pitchFamily="34" charset="-52"/>
              </a:rPr>
              <a:t> из запросов подразделений мы определили, что есть потребность в создании сопроводительных графических элементов таких как:</a:t>
            </a:r>
            <a:endParaRPr lang="ru-RU" sz="1200" dirty="0" smtClean="0">
              <a:latin typeface="PT Sans" panose="020B0503020203020204" pitchFamily="34" charset="-52"/>
            </a:endParaRPr>
          </a:p>
          <a:p>
            <a:pPr marL="228600" lvl="0" indent="-228600">
              <a:buAutoNum type="arabicPeriod"/>
              <a:defRPr/>
            </a:pPr>
            <a:endParaRPr lang="ru-RU" sz="1200" dirty="0" smtClean="0">
              <a:latin typeface="PT Sans" panose="020B0503020203020204" pitchFamily="34" charset="-52"/>
            </a:endParaRPr>
          </a:p>
          <a:p>
            <a:pPr marL="228600" lvl="0" indent="-228600">
              <a:buAutoNum type="arabicPeriod"/>
              <a:defRPr/>
            </a:pPr>
            <a:r>
              <a:rPr lang="ru-RU" sz="1200" dirty="0" smtClean="0">
                <a:latin typeface="PT Sans" panose="020B0503020203020204" pitchFamily="34" charset="-52"/>
              </a:rPr>
              <a:t>Пиктограммы</a:t>
            </a:r>
          </a:p>
          <a:p>
            <a:pPr marL="228600" lvl="0" indent="-228600">
              <a:buAutoNum type="arabicPeriod"/>
              <a:defRPr/>
            </a:pPr>
            <a:r>
              <a:rPr lang="ru-RU" sz="1200" dirty="0" smtClean="0">
                <a:latin typeface="PT Sans" panose="020B0503020203020204" pitchFamily="34" charset="-52"/>
              </a:rPr>
              <a:t>Представление предметных рейтингов</a:t>
            </a:r>
          </a:p>
          <a:p>
            <a:pPr marL="228600" lvl="0" indent="-228600">
              <a:buAutoNum type="arabicPeriod"/>
              <a:defRPr/>
            </a:pPr>
            <a:r>
              <a:rPr lang="ru-RU" sz="1200" dirty="0" smtClean="0">
                <a:latin typeface="PT Sans" panose="020B0503020203020204" pitchFamily="34" charset="-52"/>
              </a:rPr>
              <a:t>Фотографии (сейчас собираем в единую базу </a:t>
            </a:r>
            <a:r>
              <a:rPr lang="ru-RU" sz="1200" dirty="0" err="1" smtClean="0">
                <a:latin typeface="PT Sans" panose="020B0503020203020204" pitchFamily="34" charset="-52"/>
              </a:rPr>
              <a:t>имиджевые</a:t>
            </a:r>
            <a:r>
              <a:rPr lang="ru-RU" sz="1200" dirty="0" smtClean="0">
                <a:latin typeface="PT Sans" panose="020B0503020203020204" pitchFamily="34" charset="-52"/>
              </a:rPr>
              <a:t> фотографии (включая здания КФУ))</a:t>
            </a:r>
            <a:endParaRPr lang="en-US" sz="1200" dirty="0" smtClean="0">
              <a:latin typeface="PT Sans" panose="020B0503020203020204" pitchFamily="34" charset="-52"/>
            </a:endParaRPr>
          </a:p>
          <a:p>
            <a:pPr marL="0" indent="0">
              <a:buNone/>
            </a:pPr>
            <a:endParaRPr lang="ru-RU" baseline="0" dirty="0" smtClean="0"/>
          </a:p>
          <a:p>
            <a:pPr marL="0" indent="0">
              <a:buNone/>
            </a:pPr>
            <a:r>
              <a:rPr lang="ru-RU" baseline="0" dirty="0" smtClean="0"/>
              <a:t>На данном слайде представляем вам 3 вида пиктограмм, которые </a:t>
            </a:r>
            <a:r>
              <a:rPr lang="ru-RU" baseline="0" dirty="0" err="1" smtClean="0"/>
              <a:t>отрисованы</a:t>
            </a:r>
            <a:r>
              <a:rPr lang="ru-RU" baseline="0" dirty="0" smtClean="0"/>
              <a:t> в разных цветах, приемах графики и подойдут для разных стилей представления информации. В последующем мы разместим ссылку на архив пиктограмм на все случаи жизни на нашем сайте.</a:t>
            </a:r>
          </a:p>
          <a:p>
            <a:pPr marL="0" indent="0">
              <a:buNone/>
            </a:pPr>
            <a:endParaRPr lang="ru-RU" baseline="0" dirty="0" smtClean="0"/>
          </a:p>
          <a:p>
            <a:pPr marL="0" indent="0">
              <a:buNone/>
            </a:pPr>
            <a:r>
              <a:rPr lang="ru-RU" baseline="0" dirty="0" smtClean="0"/>
              <a:t>След. слайд</a:t>
            </a:r>
          </a:p>
          <a:p>
            <a:pPr marL="228600" indent="-228600">
              <a:buAutoNum type="arabicParenR"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570D4-9143-4E91-8959-8D963457B763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66800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None/>
              <a:defRPr/>
            </a:pPr>
            <a:r>
              <a:rPr lang="ru-RU" sz="1200" dirty="0" smtClean="0">
                <a:latin typeface="PT Sans" panose="020B0503020203020204" pitchFamily="34" charset="-52"/>
              </a:rPr>
              <a:t>Перейдем ко второй категории предложений от подразделений.</a:t>
            </a:r>
          </a:p>
          <a:p>
            <a:pPr marL="0" lvl="0" indent="0">
              <a:buNone/>
              <a:defRPr/>
            </a:pPr>
            <a:r>
              <a:rPr lang="ru-RU" sz="1200" dirty="0" smtClean="0">
                <a:latin typeface="PT Sans" panose="020B0503020203020204" pitchFamily="34" charset="-52"/>
              </a:rPr>
              <a:t>Исходя</a:t>
            </a:r>
            <a:r>
              <a:rPr lang="ru-RU" sz="1200" baseline="0" dirty="0" smtClean="0">
                <a:latin typeface="PT Sans" panose="020B0503020203020204" pitchFamily="34" charset="-52"/>
              </a:rPr>
              <a:t> из запросов подразделений мы определили, что есть потребность в создании сопроводительных графических элементов таких как:</a:t>
            </a:r>
            <a:endParaRPr lang="ru-RU" sz="1200" dirty="0" smtClean="0">
              <a:latin typeface="PT Sans" panose="020B0503020203020204" pitchFamily="34" charset="-52"/>
            </a:endParaRPr>
          </a:p>
          <a:p>
            <a:pPr marL="228600" lvl="0" indent="-228600">
              <a:buAutoNum type="arabicPeriod"/>
              <a:defRPr/>
            </a:pPr>
            <a:endParaRPr lang="ru-RU" sz="1200" dirty="0" smtClean="0">
              <a:latin typeface="PT Sans" panose="020B0503020203020204" pitchFamily="34" charset="-52"/>
            </a:endParaRPr>
          </a:p>
          <a:p>
            <a:pPr marL="228600" lvl="0" indent="-228600">
              <a:buAutoNum type="arabicPeriod"/>
              <a:defRPr/>
            </a:pPr>
            <a:r>
              <a:rPr lang="ru-RU" sz="1200" dirty="0" smtClean="0">
                <a:latin typeface="PT Sans" panose="020B0503020203020204" pitchFamily="34" charset="-52"/>
              </a:rPr>
              <a:t>Пиктограммы</a:t>
            </a:r>
          </a:p>
          <a:p>
            <a:pPr marL="228600" lvl="0" indent="-228600">
              <a:buAutoNum type="arabicPeriod"/>
              <a:defRPr/>
            </a:pPr>
            <a:r>
              <a:rPr lang="ru-RU" sz="1200" dirty="0" smtClean="0">
                <a:latin typeface="PT Sans" panose="020B0503020203020204" pitchFamily="34" charset="-52"/>
              </a:rPr>
              <a:t>Представление предметных рейтингов</a:t>
            </a:r>
          </a:p>
          <a:p>
            <a:pPr marL="228600" lvl="0" indent="-228600">
              <a:buAutoNum type="arabicPeriod"/>
              <a:defRPr/>
            </a:pPr>
            <a:r>
              <a:rPr lang="ru-RU" sz="1200" dirty="0" smtClean="0">
                <a:latin typeface="PT Sans" panose="020B0503020203020204" pitchFamily="34" charset="-52"/>
              </a:rPr>
              <a:t>Фотографии (сейчас собираем в единую базу </a:t>
            </a:r>
            <a:r>
              <a:rPr lang="ru-RU" sz="1200" dirty="0" err="1" smtClean="0">
                <a:latin typeface="PT Sans" panose="020B0503020203020204" pitchFamily="34" charset="-52"/>
              </a:rPr>
              <a:t>имиджевые</a:t>
            </a:r>
            <a:r>
              <a:rPr lang="ru-RU" sz="1200" dirty="0" smtClean="0">
                <a:latin typeface="PT Sans" panose="020B0503020203020204" pitchFamily="34" charset="-52"/>
              </a:rPr>
              <a:t> фотографии (включая здания КФУ))</a:t>
            </a:r>
            <a:endParaRPr lang="en-US" sz="1200" dirty="0" smtClean="0">
              <a:latin typeface="PT Sans" panose="020B0503020203020204" pitchFamily="34" charset="-52"/>
            </a:endParaRPr>
          </a:p>
          <a:p>
            <a:pPr marL="0" indent="0">
              <a:buNone/>
            </a:pPr>
            <a:endParaRPr lang="ru-RU" baseline="0" dirty="0" smtClean="0"/>
          </a:p>
          <a:p>
            <a:pPr marL="0" indent="0">
              <a:buNone/>
            </a:pPr>
            <a:r>
              <a:rPr lang="ru-RU" baseline="0" dirty="0" smtClean="0"/>
              <a:t>На данном слайде представляем вам 3 вида пиктограмм, которые </a:t>
            </a:r>
            <a:r>
              <a:rPr lang="ru-RU" baseline="0" dirty="0" err="1" smtClean="0"/>
              <a:t>отрисованы</a:t>
            </a:r>
            <a:r>
              <a:rPr lang="ru-RU" baseline="0" dirty="0" smtClean="0"/>
              <a:t> в разных цветах, приемах графики и подойдут для разных стилей представления информации. В последующем мы разместим ссылку на архив пиктограмм на все случаи жизни на нашем сайте.</a:t>
            </a:r>
          </a:p>
          <a:p>
            <a:pPr marL="0" indent="0">
              <a:buNone/>
            </a:pPr>
            <a:endParaRPr lang="ru-RU" baseline="0" dirty="0" smtClean="0"/>
          </a:p>
          <a:p>
            <a:pPr marL="0" indent="0">
              <a:buNone/>
            </a:pPr>
            <a:r>
              <a:rPr lang="ru-RU" baseline="0" dirty="0" smtClean="0"/>
              <a:t>След. слайд</a:t>
            </a:r>
          </a:p>
          <a:p>
            <a:pPr marL="228600" indent="-228600">
              <a:buAutoNum type="arabicParenR"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570D4-9143-4E91-8959-8D963457B763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42859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None/>
              <a:defRPr/>
            </a:pPr>
            <a:r>
              <a:rPr lang="ru-RU" sz="1200" dirty="0" smtClean="0">
                <a:latin typeface="PT Sans" panose="020B0503020203020204" pitchFamily="34" charset="-52"/>
              </a:rPr>
              <a:t>Перейдем ко второй категории предложений от подразделений.</a:t>
            </a:r>
          </a:p>
          <a:p>
            <a:pPr marL="0" lvl="0" indent="0">
              <a:buNone/>
              <a:defRPr/>
            </a:pPr>
            <a:r>
              <a:rPr lang="ru-RU" sz="1200" dirty="0" smtClean="0">
                <a:latin typeface="PT Sans" panose="020B0503020203020204" pitchFamily="34" charset="-52"/>
              </a:rPr>
              <a:t>Исходя</a:t>
            </a:r>
            <a:r>
              <a:rPr lang="ru-RU" sz="1200" baseline="0" dirty="0" smtClean="0">
                <a:latin typeface="PT Sans" panose="020B0503020203020204" pitchFamily="34" charset="-52"/>
              </a:rPr>
              <a:t> из запросов подразделений мы определили, что есть потребность в создании сопроводительных графических элементов таких как:</a:t>
            </a:r>
            <a:endParaRPr lang="ru-RU" sz="1200" dirty="0" smtClean="0">
              <a:latin typeface="PT Sans" panose="020B0503020203020204" pitchFamily="34" charset="-52"/>
            </a:endParaRPr>
          </a:p>
          <a:p>
            <a:pPr marL="228600" lvl="0" indent="-228600">
              <a:buAutoNum type="arabicPeriod"/>
              <a:defRPr/>
            </a:pPr>
            <a:endParaRPr lang="ru-RU" sz="1200" dirty="0" smtClean="0">
              <a:latin typeface="PT Sans" panose="020B0503020203020204" pitchFamily="34" charset="-52"/>
            </a:endParaRPr>
          </a:p>
          <a:p>
            <a:pPr marL="228600" lvl="0" indent="-228600">
              <a:buAutoNum type="arabicPeriod"/>
              <a:defRPr/>
            </a:pPr>
            <a:r>
              <a:rPr lang="ru-RU" sz="1200" dirty="0" smtClean="0">
                <a:latin typeface="PT Sans" panose="020B0503020203020204" pitchFamily="34" charset="-52"/>
              </a:rPr>
              <a:t>Пиктограммы</a:t>
            </a:r>
          </a:p>
          <a:p>
            <a:pPr marL="228600" lvl="0" indent="-228600">
              <a:buAutoNum type="arabicPeriod"/>
              <a:defRPr/>
            </a:pPr>
            <a:r>
              <a:rPr lang="ru-RU" sz="1200" dirty="0" smtClean="0">
                <a:latin typeface="PT Sans" panose="020B0503020203020204" pitchFamily="34" charset="-52"/>
              </a:rPr>
              <a:t>Представление предметных рейтингов</a:t>
            </a:r>
          </a:p>
          <a:p>
            <a:pPr marL="228600" lvl="0" indent="-228600">
              <a:buAutoNum type="arabicPeriod"/>
              <a:defRPr/>
            </a:pPr>
            <a:r>
              <a:rPr lang="ru-RU" sz="1200" dirty="0" smtClean="0">
                <a:latin typeface="PT Sans" panose="020B0503020203020204" pitchFamily="34" charset="-52"/>
              </a:rPr>
              <a:t>Фотографии (сейчас собираем в единую базу </a:t>
            </a:r>
            <a:r>
              <a:rPr lang="ru-RU" sz="1200" dirty="0" err="1" smtClean="0">
                <a:latin typeface="PT Sans" panose="020B0503020203020204" pitchFamily="34" charset="-52"/>
              </a:rPr>
              <a:t>имиджевые</a:t>
            </a:r>
            <a:r>
              <a:rPr lang="ru-RU" sz="1200" dirty="0" smtClean="0">
                <a:latin typeface="PT Sans" panose="020B0503020203020204" pitchFamily="34" charset="-52"/>
              </a:rPr>
              <a:t> фотографии (включая здания КФУ))</a:t>
            </a:r>
            <a:endParaRPr lang="en-US" sz="1200" dirty="0" smtClean="0">
              <a:latin typeface="PT Sans" panose="020B0503020203020204" pitchFamily="34" charset="-52"/>
            </a:endParaRPr>
          </a:p>
          <a:p>
            <a:pPr marL="0" indent="0">
              <a:buNone/>
            </a:pPr>
            <a:endParaRPr lang="ru-RU" baseline="0" dirty="0" smtClean="0"/>
          </a:p>
          <a:p>
            <a:pPr marL="0" indent="0">
              <a:buNone/>
            </a:pPr>
            <a:r>
              <a:rPr lang="ru-RU" baseline="0" dirty="0" smtClean="0"/>
              <a:t>На данном слайде представляем вам 3 вида пиктограмм, которые </a:t>
            </a:r>
            <a:r>
              <a:rPr lang="ru-RU" baseline="0" dirty="0" err="1" smtClean="0"/>
              <a:t>отрисованы</a:t>
            </a:r>
            <a:r>
              <a:rPr lang="ru-RU" baseline="0" dirty="0" smtClean="0"/>
              <a:t> в разных цветах, приемах графики и подойдут для разных стилей представления информации. В последующем мы разместим ссылку на архив пиктограмм на все случаи жизни на нашем сайте.</a:t>
            </a:r>
          </a:p>
          <a:p>
            <a:pPr marL="0" indent="0">
              <a:buNone/>
            </a:pPr>
            <a:endParaRPr lang="ru-RU" baseline="0" dirty="0" smtClean="0"/>
          </a:p>
          <a:p>
            <a:pPr marL="0" indent="0">
              <a:buNone/>
            </a:pPr>
            <a:r>
              <a:rPr lang="ru-RU" baseline="0" dirty="0" smtClean="0"/>
              <a:t>След. слайд</a:t>
            </a:r>
          </a:p>
          <a:p>
            <a:pPr marL="228600" indent="-228600">
              <a:buAutoNum type="arabicParenR"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570D4-9143-4E91-8959-8D963457B763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2398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None/>
              <a:defRPr/>
            </a:pPr>
            <a:r>
              <a:rPr lang="ru-RU" sz="1200" dirty="0" smtClean="0">
                <a:latin typeface="PT Sans" panose="020B0503020203020204" pitchFamily="34" charset="-52"/>
              </a:rPr>
              <a:t>Перейдем ко второй категории предложений от подразделений.</a:t>
            </a:r>
          </a:p>
          <a:p>
            <a:pPr marL="0" lvl="0" indent="0">
              <a:buNone/>
              <a:defRPr/>
            </a:pPr>
            <a:r>
              <a:rPr lang="ru-RU" sz="1200" dirty="0" smtClean="0">
                <a:latin typeface="PT Sans" panose="020B0503020203020204" pitchFamily="34" charset="-52"/>
              </a:rPr>
              <a:t>Исходя</a:t>
            </a:r>
            <a:r>
              <a:rPr lang="ru-RU" sz="1200" baseline="0" dirty="0" smtClean="0">
                <a:latin typeface="PT Sans" panose="020B0503020203020204" pitchFamily="34" charset="-52"/>
              </a:rPr>
              <a:t> из запросов подразделений мы определили, что есть потребность в создании сопроводительных графических элементов таких как:</a:t>
            </a:r>
            <a:endParaRPr lang="ru-RU" sz="1200" dirty="0" smtClean="0">
              <a:latin typeface="PT Sans" panose="020B0503020203020204" pitchFamily="34" charset="-52"/>
            </a:endParaRPr>
          </a:p>
          <a:p>
            <a:pPr marL="228600" lvl="0" indent="-228600">
              <a:buAutoNum type="arabicPeriod"/>
              <a:defRPr/>
            </a:pPr>
            <a:endParaRPr lang="ru-RU" sz="1200" dirty="0" smtClean="0">
              <a:latin typeface="PT Sans" panose="020B0503020203020204" pitchFamily="34" charset="-52"/>
            </a:endParaRPr>
          </a:p>
          <a:p>
            <a:pPr marL="228600" lvl="0" indent="-228600">
              <a:buAutoNum type="arabicPeriod"/>
              <a:defRPr/>
            </a:pPr>
            <a:r>
              <a:rPr lang="ru-RU" sz="1200" dirty="0" smtClean="0">
                <a:latin typeface="PT Sans" panose="020B0503020203020204" pitchFamily="34" charset="-52"/>
              </a:rPr>
              <a:t>Пиктограммы</a:t>
            </a:r>
          </a:p>
          <a:p>
            <a:pPr marL="228600" lvl="0" indent="-228600">
              <a:buAutoNum type="arabicPeriod"/>
              <a:defRPr/>
            </a:pPr>
            <a:r>
              <a:rPr lang="ru-RU" sz="1200" dirty="0" smtClean="0">
                <a:latin typeface="PT Sans" panose="020B0503020203020204" pitchFamily="34" charset="-52"/>
              </a:rPr>
              <a:t>Представление предметных рейтингов</a:t>
            </a:r>
          </a:p>
          <a:p>
            <a:pPr marL="228600" lvl="0" indent="-228600">
              <a:buAutoNum type="arabicPeriod"/>
              <a:defRPr/>
            </a:pPr>
            <a:r>
              <a:rPr lang="ru-RU" sz="1200" dirty="0" smtClean="0">
                <a:latin typeface="PT Sans" panose="020B0503020203020204" pitchFamily="34" charset="-52"/>
              </a:rPr>
              <a:t>Фотографии (сейчас собираем в единую базу </a:t>
            </a:r>
            <a:r>
              <a:rPr lang="ru-RU" sz="1200" dirty="0" err="1" smtClean="0">
                <a:latin typeface="PT Sans" panose="020B0503020203020204" pitchFamily="34" charset="-52"/>
              </a:rPr>
              <a:t>имиджевые</a:t>
            </a:r>
            <a:r>
              <a:rPr lang="ru-RU" sz="1200" dirty="0" smtClean="0">
                <a:latin typeface="PT Sans" panose="020B0503020203020204" pitchFamily="34" charset="-52"/>
              </a:rPr>
              <a:t> фотографии (включая здания КФУ))</a:t>
            </a:r>
            <a:endParaRPr lang="en-US" sz="1200" dirty="0" smtClean="0">
              <a:latin typeface="PT Sans" panose="020B0503020203020204" pitchFamily="34" charset="-52"/>
            </a:endParaRPr>
          </a:p>
          <a:p>
            <a:pPr marL="0" indent="0">
              <a:buNone/>
            </a:pPr>
            <a:endParaRPr lang="ru-RU" baseline="0" dirty="0" smtClean="0"/>
          </a:p>
          <a:p>
            <a:pPr marL="0" indent="0">
              <a:buNone/>
            </a:pPr>
            <a:r>
              <a:rPr lang="ru-RU" baseline="0" dirty="0" smtClean="0"/>
              <a:t>На данном слайде представляем вам 3 вида пиктограмм, которые </a:t>
            </a:r>
            <a:r>
              <a:rPr lang="ru-RU" baseline="0" dirty="0" err="1" smtClean="0"/>
              <a:t>отрисованы</a:t>
            </a:r>
            <a:r>
              <a:rPr lang="ru-RU" baseline="0" dirty="0" smtClean="0"/>
              <a:t> в разных цветах, приемах графики и подойдут для разных стилей представления информации. В последующем мы разместим ссылку на архив пиктограмм на все случаи жизни на нашем сайте.</a:t>
            </a:r>
          </a:p>
          <a:p>
            <a:pPr marL="0" indent="0">
              <a:buNone/>
            </a:pPr>
            <a:endParaRPr lang="ru-RU" baseline="0" dirty="0" smtClean="0"/>
          </a:p>
          <a:p>
            <a:pPr marL="0" indent="0">
              <a:buNone/>
            </a:pPr>
            <a:r>
              <a:rPr lang="ru-RU" baseline="0" dirty="0" smtClean="0"/>
              <a:t>След. слайд</a:t>
            </a:r>
          </a:p>
          <a:p>
            <a:pPr marL="228600" indent="-228600">
              <a:buAutoNum type="arabicParenR"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570D4-9143-4E91-8959-8D963457B763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24536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5321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1984" indent="0" algn="ctr">
              <a:buNone/>
              <a:defRPr sz="1500"/>
            </a:lvl2pPr>
            <a:lvl3pPr marL="684066" indent="0" algn="ctr">
              <a:buNone/>
              <a:defRPr sz="1400"/>
            </a:lvl3pPr>
            <a:lvl4pPr marL="1026099" indent="0" algn="ctr">
              <a:buNone/>
              <a:defRPr sz="1200"/>
            </a:lvl4pPr>
            <a:lvl5pPr marL="1368132" indent="0" algn="ctr">
              <a:buNone/>
              <a:defRPr sz="1200"/>
            </a:lvl5pPr>
            <a:lvl6pPr marL="1710215" indent="0" algn="ctr">
              <a:buNone/>
              <a:defRPr sz="1200"/>
            </a:lvl6pPr>
            <a:lvl7pPr marL="2052197" indent="0" algn="ctr">
              <a:buNone/>
              <a:defRPr sz="1200"/>
            </a:lvl7pPr>
            <a:lvl8pPr marL="2394180" indent="0" algn="ctr">
              <a:buNone/>
              <a:defRPr sz="1200"/>
            </a:lvl8pPr>
            <a:lvl9pPr marL="2736164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23F06-70DB-4008-8F03-46E38AC9814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10.11.2020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0680B-433B-994D-9730-3963A91725F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56638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61FD8-EFC1-45D8-A1BC-81CFB93B4F0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10.11.2020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0680B-433B-994D-9730-3963A91725F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3488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9" y="1282419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9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198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40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609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68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02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219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418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361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3A2E9-8377-42FA-9469-E1712E60C95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10.11.2020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0680B-433B-994D-9730-3963A91725F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5232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1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229BF-F70A-496E-827D-C54D13F9104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10.11.2020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0680B-433B-994D-9730-3963A91725F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4163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1984" indent="0">
              <a:buNone/>
              <a:defRPr sz="1500" b="1"/>
            </a:lvl2pPr>
            <a:lvl3pPr marL="684066" indent="0">
              <a:buNone/>
              <a:defRPr sz="1400" b="1"/>
            </a:lvl3pPr>
            <a:lvl4pPr marL="1026099" indent="0">
              <a:buNone/>
              <a:defRPr sz="1200" b="1"/>
            </a:lvl4pPr>
            <a:lvl5pPr marL="1368132" indent="0">
              <a:buNone/>
              <a:defRPr sz="1200" b="1"/>
            </a:lvl5pPr>
            <a:lvl6pPr marL="1710215" indent="0">
              <a:buNone/>
              <a:defRPr sz="1200" b="1"/>
            </a:lvl6pPr>
            <a:lvl7pPr marL="2052197" indent="0">
              <a:buNone/>
              <a:defRPr sz="1200" b="1"/>
            </a:lvl7pPr>
            <a:lvl8pPr marL="2394180" indent="0">
              <a:buNone/>
              <a:defRPr sz="1200" b="1"/>
            </a:lvl8pPr>
            <a:lvl9pPr marL="2736164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9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8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1984" indent="0">
              <a:buNone/>
              <a:defRPr sz="1500" b="1"/>
            </a:lvl2pPr>
            <a:lvl3pPr marL="684066" indent="0">
              <a:buNone/>
              <a:defRPr sz="1400" b="1"/>
            </a:lvl3pPr>
            <a:lvl4pPr marL="1026099" indent="0">
              <a:buNone/>
              <a:defRPr sz="1200" b="1"/>
            </a:lvl4pPr>
            <a:lvl5pPr marL="1368132" indent="0">
              <a:buNone/>
              <a:defRPr sz="1200" b="1"/>
            </a:lvl5pPr>
            <a:lvl6pPr marL="1710215" indent="0">
              <a:buNone/>
              <a:defRPr sz="1200" b="1"/>
            </a:lvl6pPr>
            <a:lvl7pPr marL="2052197" indent="0">
              <a:buNone/>
              <a:defRPr sz="1200" b="1"/>
            </a:lvl7pPr>
            <a:lvl8pPr marL="2394180" indent="0">
              <a:buNone/>
              <a:defRPr sz="1200" b="1"/>
            </a:lvl8pPr>
            <a:lvl9pPr marL="2736164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8" y="1878809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1895A-ADC8-467D-8EEE-0BE790E0752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10.11.2020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0680B-433B-994D-9730-3963A91725F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1377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B5E5C-EBFD-4216-B26A-A3D97258F43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10.11.2020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0680B-433B-994D-9730-3963A91725F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25767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C87D6-2881-47AC-88CB-9A6F274CD64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10.11.2020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0680B-433B-994D-9730-3963A91725F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811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9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608"/>
            <a:ext cx="4629151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66"/>
            <a:ext cx="2949179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1984" indent="0">
              <a:buNone/>
              <a:defRPr sz="1100"/>
            </a:lvl2pPr>
            <a:lvl3pPr marL="684066" indent="0">
              <a:buNone/>
              <a:defRPr sz="900"/>
            </a:lvl3pPr>
            <a:lvl4pPr marL="1026099" indent="0">
              <a:buNone/>
              <a:defRPr sz="800"/>
            </a:lvl4pPr>
            <a:lvl5pPr marL="1368132" indent="0">
              <a:buNone/>
              <a:defRPr sz="800"/>
            </a:lvl5pPr>
            <a:lvl6pPr marL="1710215" indent="0">
              <a:buNone/>
              <a:defRPr sz="800"/>
            </a:lvl6pPr>
            <a:lvl7pPr marL="2052197" indent="0">
              <a:buNone/>
              <a:defRPr sz="800"/>
            </a:lvl7pPr>
            <a:lvl8pPr marL="2394180" indent="0">
              <a:buNone/>
              <a:defRPr sz="800"/>
            </a:lvl8pPr>
            <a:lvl9pPr marL="2736164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08F0B-E70E-4756-8A1A-6CDBFA9234A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10.11.2020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0680B-433B-994D-9730-3963A91725F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9796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9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608"/>
            <a:ext cx="4629151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1984" indent="0">
              <a:buNone/>
              <a:defRPr sz="2100"/>
            </a:lvl2pPr>
            <a:lvl3pPr marL="684066" indent="0">
              <a:buNone/>
              <a:defRPr sz="1800"/>
            </a:lvl3pPr>
            <a:lvl4pPr marL="1026099" indent="0">
              <a:buNone/>
              <a:defRPr sz="1500"/>
            </a:lvl4pPr>
            <a:lvl5pPr marL="1368132" indent="0">
              <a:buNone/>
              <a:defRPr sz="1500"/>
            </a:lvl5pPr>
            <a:lvl6pPr marL="1710215" indent="0">
              <a:buNone/>
              <a:defRPr sz="1500"/>
            </a:lvl6pPr>
            <a:lvl7pPr marL="2052197" indent="0">
              <a:buNone/>
              <a:defRPr sz="1500"/>
            </a:lvl7pPr>
            <a:lvl8pPr marL="2394180" indent="0">
              <a:buNone/>
              <a:defRPr sz="1500"/>
            </a:lvl8pPr>
            <a:lvl9pPr marL="2736164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66"/>
            <a:ext cx="2949179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1984" indent="0">
              <a:buNone/>
              <a:defRPr sz="1100"/>
            </a:lvl2pPr>
            <a:lvl3pPr marL="684066" indent="0">
              <a:buNone/>
              <a:defRPr sz="900"/>
            </a:lvl3pPr>
            <a:lvl4pPr marL="1026099" indent="0">
              <a:buNone/>
              <a:defRPr sz="800"/>
            </a:lvl4pPr>
            <a:lvl5pPr marL="1368132" indent="0">
              <a:buNone/>
              <a:defRPr sz="800"/>
            </a:lvl5pPr>
            <a:lvl6pPr marL="1710215" indent="0">
              <a:buNone/>
              <a:defRPr sz="800"/>
            </a:lvl6pPr>
            <a:lvl7pPr marL="2052197" indent="0">
              <a:buNone/>
              <a:defRPr sz="800"/>
            </a:lvl7pPr>
            <a:lvl8pPr marL="2394180" indent="0">
              <a:buNone/>
              <a:defRPr sz="800"/>
            </a:lvl8pPr>
            <a:lvl9pPr marL="2736164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278D5-B22E-42BC-9E0E-679878C5CAC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10.11.2020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0680B-433B-994D-9730-3963A91725F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225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E5DCD-05F8-4422-BE98-871A9696AB5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10.11.2020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0680B-433B-994D-9730-3963A91725F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20004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7" y="273925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95" y="273925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1B691-B2B9-4342-A8D6-F3337FB47A8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10.11.2020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0680B-433B-994D-9730-3963A91725F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3472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808800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1984" indent="0" algn="ctr">
              <a:buNone/>
              <a:defRPr sz="1500"/>
            </a:lvl2pPr>
            <a:lvl3pPr marL="684066" indent="0" algn="ctr">
              <a:buNone/>
              <a:defRPr sz="1400"/>
            </a:lvl3pPr>
            <a:lvl4pPr marL="1026099" indent="0" algn="ctr">
              <a:buNone/>
              <a:defRPr sz="1200"/>
            </a:lvl4pPr>
            <a:lvl5pPr marL="1368132" indent="0" algn="ctr">
              <a:buNone/>
              <a:defRPr sz="1200"/>
            </a:lvl5pPr>
            <a:lvl6pPr marL="1710215" indent="0" algn="ctr">
              <a:buNone/>
              <a:defRPr sz="1200"/>
            </a:lvl6pPr>
            <a:lvl7pPr marL="2052197" indent="0" algn="ctr">
              <a:buNone/>
              <a:defRPr sz="1200"/>
            </a:lvl7pPr>
            <a:lvl8pPr marL="2394180" indent="0" algn="ctr">
              <a:buNone/>
              <a:defRPr sz="1200"/>
            </a:lvl8pPr>
            <a:lvl9pPr marL="2736164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23F06-70DB-4008-8F03-46E38AC9814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10.11.2020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0680B-433B-994D-9730-3963A91725F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73535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61FD8-EFC1-45D8-A1BC-81CFB93B4F0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10.11.2020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0680B-433B-994D-9730-3963A91725F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761270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9" y="1282419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9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198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40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609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68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02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219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418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361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3A2E9-8377-42FA-9469-E1712E60C95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10.11.2020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0680B-433B-994D-9730-3963A91725F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697593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1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229BF-F70A-496E-827D-C54D13F9104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10.11.2020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0680B-433B-994D-9730-3963A91725F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88518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1984" indent="0">
              <a:buNone/>
              <a:defRPr sz="1500" b="1"/>
            </a:lvl2pPr>
            <a:lvl3pPr marL="684066" indent="0">
              <a:buNone/>
              <a:defRPr sz="1400" b="1"/>
            </a:lvl3pPr>
            <a:lvl4pPr marL="1026099" indent="0">
              <a:buNone/>
              <a:defRPr sz="1200" b="1"/>
            </a:lvl4pPr>
            <a:lvl5pPr marL="1368132" indent="0">
              <a:buNone/>
              <a:defRPr sz="1200" b="1"/>
            </a:lvl5pPr>
            <a:lvl6pPr marL="1710215" indent="0">
              <a:buNone/>
              <a:defRPr sz="1200" b="1"/>
            </a:lvl6pPr>
            <a:lvl7pPr marL="2052197" indent="0">
              <a:buNone/>
              <a:defRPr sz="1200" b="1"/>
            </a:lvl7pPr>
            <a:lvl8pPr marL="2394180" indent="0">
              <a:buNone/>
              <a:defRPr sz="1200" b="1"/>
            </a:lvl8pPr>
            <a:lvl9pPr marL="2736164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9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8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1984" indent="0">
              <a:buNone/>
              <a:defRPr sz="1500" b="1"/>
            </a:lvl2pPr>
            <a:lvl3pPr marL="684066" indent="0">
              <a:buNone/>
              <a:defRPr sz="1400" b="1"/>
            </a:lvl3pPr>
            <a:lvl4pPr marL="1026099" indent="0">
              <a:buNone/>
              <a:defRPr sz="1200" b="1"/>
            </a:lvl4pPr>
            <a:lvl5pPr marL="1368132" indent="0">
              <a:buNone/>
              <a:defRPr sz="1200" b="1"/>
            </a:lvl5pPr>
            <a:lvl6pPr marL="1710215" indent="0">
              <a:buNone/>
              <a:defRPr sz="1200" b="1"/>
            </a:lvl6pPr>
            <a:lvl7pPr marL="2052197" indent="0">
              <a:buNone/>
              <a:defRPr sz="1200" b="1"/>
            </a:lvl7pPr>
            <a:lvl8pPr marL="2394180" indent="0">
              <a:buNone/>
              <a:defRPr sz="1200" b="1"/>
            </a:lvl8pPr>
            <a:lvl9pPr marL="2736164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8" y="1878809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1895A-ADC8-467D-8EEE-0BE790E0752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10.11.2020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0680B-433B-994D-9730-3963A91725F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900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B5E5C-EBFD-4216-B26A-A3D97258F43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10.11.2020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0680B-433B-994D-9730-3963A91725F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46889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C87D6-2881-47AC-88CB-9A6F274CD64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10.11.2020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0680B-433B-994D-9730-3963A91725F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74639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9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608"/>
            <a:ext cx="4629151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66"/>
            <a:ext cx="2949179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1984" indent="0">
              <a:buNone/>
              <a:defRPr sz="1100"/>
            </a:lvl2pPr>
            <a:lvl3pPr marL="684066" indent="0">
              <a:buNone/>
              <a:defRPr sz="900"/>
            </a:lvl3pPr>
            <a:lvl4pPr marL="1026099" indent="0">
              <a:buNone/>
              <a:defRPr sz="800"/>
            </a:lvl4pPr>
            <a:lvl5pPr marL="1368132" indent="0">
              <a:buNone/>
              <a:defRPr sz="800"/>
            </a:lvl5pPr>
            <a:lvl6pPr marL="1710215" indent="0">
              <a:buNone/>
              <a:defRPr sz="800"/>
            </a:lvl6pPr>
            <a:lvl7pPr marL="2052197" indent="0">
              <a:buNone/>
              <a:defRPr sz="800"/>
            </a:lvl7pPr>
            <a:lvl8pPr marL="2394180" indent="0">
              <a:buNone/>
              <a:defRPr sz="800"/>
            </a:lvl8pPr>
            <a:lvl9pPr marL="2736164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08F0B-E70E-4756-8A1A-6CDBFA9234A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10.11.2020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0680B-433B-994D-9730-3963A91725F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22522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9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608"/>
            <a:ext cx="4629151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1984" indent="0">
              <a:buNone/>
              <a:defRPr sz="2100"/>
            </a:lvl2pPr>
            <a:lvl3pPr marL="684066" indent="0">
              <a:buNone/>
              <a:defRPr sz="1800"/>
            </a:lvl3pPr>
            <a:lvl4pPr marL="1026099" indent="0">
              <a:buNone/>
              <a:defRPr sz="1500"/>
            </a:lvl4pPr>
            <a:lvl5pPr marL="1368132" indent="0">
              <a:buNone/>
              <a:defRPr sz="1500"/>
            </a:lvl5pPr>
            <a:lvl6pPr marL="1710215" indent="0">
              <a:buNone/>
              <a:defRPr sz="1500"/>
            </a:lvl6pPr>
            <a:lvl7pPr marL="2052197" indent="0">
              <a:buNone/>
              <a:defRPr sz="1500"/>
            </a:lvl7pPr>
            <a:lvl8pPr marL="2394180" indent="0">
              <a:buNone/>
              <a:defRPr sz="1500"/>
            </a:lvl8pPr>
            <a:lvl9pPr marL="2736164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66"/>
            <a:ext cx="2949179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1984" indent="0">
              <a:buNone/>
              <a:defRPr sz="1100"/>
            </a:lvl2pPr>
            <a:lvl3pPr marL="684066" indent="0">
              <a:buNone/>
              <a:defRPr sz="900"/>
            </a:lvl3pPr>
            <a:lvl4pPr marL="1026099" indent="0">
              <a:buNone/>
              <a:defRPr sz="800"/>
            </a:lvl4pPr>
            <a:lvl5pPr marL="1368132" indent="0">
              <a:buNone/>
              <a:defRPr sz="800"/>
            </a:lvl5pPr>
            <a:lvl6pPr marL="1710215" indent="0">
              <a:buNone/>
              <a:defRPr sz="800"/>
            </a:lvl6pPr>
            <a:lvl7pPr marL="2052197" indent="0">
              <a:buNone/>
              <a:defRPr sz="800"/>
            </a:lvl7pPr>
            <a:lvl8pPr marL="2394180" indent="0">
              <a:buNone/>
              <a:defRPr sz="800"/>
            </a:lvl8pPr>
            <a:lvl9pPr marL="2736164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278D5-B22E-42BC-9E0E-679878C5CAC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10.11.2020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0680B-433B-994D-9730-3963A91725F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37008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E5DCD-05F8-4422-BE98-871A9696AB5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10.11.2020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0680B-433B-994D-9730-3963A91725F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74567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7" y="273925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95" y="273925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1B691-B2B9-4342-A8D6-F3337FB47A8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10.11.2020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0680B-433B-994D-9730-3963A91725F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78770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182144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1984" indent="0" algn="ctr">
              <a:buNone/>
              <a:defRPr sz="1500"/>
            </a:lvl2pPr>
            <a:lvl3pPr marL="684066" indent="0" algn="ctr">
              <a:buNone/>
              <a:defRPr sz="1400"/>
            </a:lvl3pPr>
            <a:lvl4pPr marL="1026099" indent="0" algn="ctr">
              <a:buNone/>
              <a:defRPr sz="1200"/>
            </a:lvl4pPr>
            <a:lvl5pPr marL="1368132" indent="0" algn="ctr">
              <a:buNone/>
              <a:defRPr sz="1200"/>
            </a:lvl5pPr>
            <a:lvl6pPr marL="1710215" indent="0" algn="ctr">
              <a:buNone/>
              <a:defRPr sz="1200"/>
            </a:lvl6pPr>
            <a:lvl7pPr marL="2052197" indent="0" algn="ctr">
              <a:buNone/>
              <a:defRPr sz="1200"/>
            </a:lvl7pPr>
            <a:lvl8pPr marL="2394180" indent="0" algn="ctr">
              <a:buNone/>
              <a:defRPr sz="1200"/>
            </a:lvl8pPr>
            <a:lvl9pPr marL="2736164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23F06-70DB-4008-8F03-46E38AC9814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10.11.2020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0680B-433B-994D-9730-3963A91725F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83021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61FD8-EFC1-45D8-A1BC-81CFB93B4F0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10.11.2020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0680B-433B-994D-9730-3963A91725F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88359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9" y="1282419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9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198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40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609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68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02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219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418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361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3A2E9-8377-42FA-9469-E1712E60C95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10.11.2020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0680B-433B-994D-9730-3963A91725F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047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1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229BF-F70A-496E-827D-C54D13F9104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10.11.2020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0680B-433B-994D-9730-3963A91725F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30356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1984" indent="0">
              <a:buNone/>
              <a:defRPr sz="1500" b="1"/>
            </a:lvl2pPr>
            <a:lvl3pPr marL="684066" indent="0">
              <a:buNone/>
              <a:defRPr sz="1400" b="1"/>
            </a:lvl3pPr>
            <a:lvl4pPr marL="1026099" indent="0">
              <a:buNone/>
              <a:defRPr sz="1200" b="1"/>
            </a:lvl4pPr>
            <a:lvl5pPr marL="1368132" indent="0">
              <a:buNone/>
              <a:defRPr sz="1200" b="1"/>
            </a:lvl5pPr>
            <a:lvl6pPr marL="1710215" indent="0">
              <a:buNone/>
              <a:defRPr sz="1200" b="1"/>
            </a:lvl6pPr>
            <a:lvl7pPr marL="2052197" indent="0">
              <a:buNone/>
              <a:defRPr sz="1200" b="1"/>
            </a:lvl7pPr>
            <a:lvl8pPr marL="2394180" indent="0">
              <a:buNone/>
              <a:defRPr sz="1200" b="1"/>
            </a:lvl8pPr>
            <a:lvl9pPr marL="2736164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9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8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1984" indent="0">
              <a:buNone/>
              <a:defRPr sz="1500" b="1"/>
            </a:lvl2pPr>
            <a:lvl3pPr marL="684066" indent="0">
              <a:buNone/>
              <a:defRPr sz="1400" b="1"/>
            </a:lvl3pPr>
            <a:lvl4pPr marL="1026099" indent="0">
              <a:buNone/>
              <a:defRPr sz="1200" b="1"/>
            </a:lvl4pPr>
            <a:lvl5pPr marL="1368132" indent="0">
              <a:buNone/>
              <a:defRPr sz="1200" b="1"/>
            </a:lvl5pPr>
            <a:lvl6pPr marL="1710215" indent="0">
              <a:buNone/>
              <a:defRPr sz="1200" b="1"/>
            </a:lvl6pPr>
            <a:lvl7pPr marL="2052197" indent="0">
              <a:buNone/>
              <a:defRPr sz="1200" b="1"/>
            </a:lvl7pPr>
            <a:lvl8pPr marL="2394180" indent="0">
              <a:buNone/>
              <a:defRPr sz="1200" b="1"/>
            </a:lvl8pPr>
            <a:lvl9pPr marL="2736164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8" y="1878809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1895A-ADC8-467D-8EEE-0BE790E0752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10.11.2020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0680B-433B-994D-9730-3963A91725F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2883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B5E5C-EBFD-4216-B26A-A3D97258F43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10.11.2020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0680B-433B-994D-9730-3963A91725F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148225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C87D6-2881-47AC-88CB-9A6F274CD64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10.11.2020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0680B-433B-994D-9730-3963A91725F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2872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9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608"/>
            <a:ext cx="4629151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66"/>
            <a:ext cx="2949179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1984" indent="0">
              <a:buNone/>
              <a:defRPr sz="1100"/>
            </a:lvl2pPr>
            <a:lvl3pPr marL="684066" indent="0">
              <a:buNone/>
              <a:defRPr sz="900"/>
            </a:lvl3pPr>
            <a:lvl4pPr marL="1026099" indent="0">
              <a:buNone/>
              <a:defRPr sz="800"/>
            </a:lvl4pPr>
            <a:lvl5pPr marL="1368132" indent="0">
              <a:buNone/>
              <a:defRPr sz="800"/>
            </a:lvl5pPr>
            <a:lvl6pPr marL="1710215" indent="0">
              <a:buNone/>
              <a:defRPr sz="800"/>
            </a:lvl6pPr>
            <a:lvl7pPr marL="2052197" indent="0">
              <a:buNone/>
              <a:defRPr sz="800"/>
            </a:lvl7pPr>
            <a:lvl8pPr marL="2394180" indent="0">
              <a:buNone/>
              <a:defRPr sz="800"/>
            </a:lvl8pPr>
            <a:lvl9pPr marL="2736164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08F0B-E70E-4756-8A1A-6CDBFA9234A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10.11.2020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0680B-433B-994D-9730-3963A91725F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59269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9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608"/>
            <a:ext cx="4629151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1984" indent="0">
              <a:buNone/>
              <a:defRPr sz="2100"/>
            </a:lvl2pPr>
            <a:lvl3pPr marL="684066" indent="0">
              <a:buNone/>
              <a:defRPr sz="1800"/>
            </a:lvl3pPr>
            <a:lvl4pPr marL="1026099" indent="0">
              <a:buNone/>
              <a:defRPr sz="1500"/>
            </a:lvl4pPr>
            <a:lvl5pPr marL="1368132" indent="0">
              <a:buNone/>
              <a:defRPr sz="1500"/>
            </a:lvl5pPr>
            <a:lvl6pPr marL="1710215" indent="0">
              <a:buNone/>
              <a:defRPr sz="1500"/>
            </a:lvl6pPr>
            <a:lvl7pPr marL="2052197" indent="0">
              <a:buNone/>
              <a:defRPr sz="1500"/>
            </a:lvl7pPr>
            <a:lvl8pPr marL="2394180" indent="0">
              <a:buNone/>
              <a:defRPr sz="1500"/>
            </a:lvl8pPr>
            <a:lvl9pPr marL="2736164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66"/>
            <a:ext cx="2949179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1984" indent="0">
              <a:buNone/>
              <a:defRPr sz="1100"/>
            </a:lvl2pPr>
            <a:lvl3pPr marL="684066" indent="0">
              <a:buNone/>
              <a:defRPr sz="900"/>
            </a:lvl3pPr>
            <a:lvl4pPr marL="1026099" indent="0">
              <a:buNone/>
              <a:defRPr sz="800"/>
            </a:lvl4pPr>
            <a:lvl5pPr marL="1368132" indent="0">
              <a:buNone/>
              <a:defRPr sz="800"/>
            </a:lvl5pPr>
            <a:lvl6pPr marL="1710215" indent="0">
              <a:buNone/>
              <a:defRPr sz="800"/>
            </a:lvl6pPr>
            <a:lvl7pPr marL="2052197" indent="0">
              <a:buNone/>
              <a:defRPr sz="800"/>
            </a:lvl7pPr>
            <a:lvl8pPr marL="2394180" indent="0">
              <a:buNone/>
              <a:defRPr sz="800"/>
            </a:lvl8pPr>
            <a:lvl9pPr marL="2736164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278D5-B22E-42BC-9E0E-679878C5CAC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10.11.2020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0680B-433B-994D-9730-3963A91725F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73815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E5DCD-05F8-4422-BE98-871A9696AB5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10.11.2020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0680B-433B-994D-9730-3963A91725F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594805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7" y="273925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95" y="273925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1B691-B2B9-4342-A8D6-F3337FB47A8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10.11.2020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0680B-433B-994D-9730-3963A91725F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49296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632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70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1" y="273844"/>
            <a:ext cx="7886700" cy="994172"/>
          </a:xfrm>
          <a:prstGeom prst="rect">
            <a:avLst/>
          </a:prstGeom>
        </p:spPr>
        <p:txBody>
          <a:bodyPr vert="horz" lIns="68427" tIns="34289" rIns="68427" bIns="34289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1" y="1369219"/>
            <a:ext cx="7886700" cy="3263504"/>
          </a:xfrm>
          <a:prstGeom prst="rect">
            <a:avLst/>
          </a:prstGeom>
        </p:spPr>
        <p:txBody>
          <a:bodyPr vert="horz" lIns="68427" tIns="34289" rIns="68427" bIns="3428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1" y="4767264"/>
            <a:ext cx="2057400" cy="273844"/>
          </a:xfrm>
          <a:prstGeom prst="rect">
            <a:avLst/>
          </a:prstGeom>
        </p:spPr>
        <p:txBody>
          <a:bodyPr vert="horz" lIns="68427" tIns="34289" rIns="68427" bIns="34289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4066"/>
            <a:fld id="{A6A5F5AB-E5EA-4774-941B-FBF76493397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4066"/>
              <a:t>10.11.2020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1" y="4767264"/>
            <a:ext cx="3086100" cy="273844"/>
          </a:xfrm>
          <a:prstGeom prst="rect">
            <a:avLst/>
          </a:prstGeom>
        </p:spPr>
        <p:txBody>
          <a:bodyPr vert="horz" lIns="68427" tIns="34289" rIns="68427" bIns="34289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4066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1" y="4767264"/>
            <a:ext cx="2057400" cy="273844"/>
          </a:xfrm>
          <a:prstGeom prst="rect">
            <a:avLst/>
          </a:prstGeom>
        </p:spPr>
        <p:txBody>
          <a:bodyPr vert="horz" lIns="68427" tIns="34289" rIns="68427" bIns="34289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4066"/>
            <a:fld id="{79E0680B-433B-994D-9730-3963A91725F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4066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8038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defTabSz="684066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042" indent="-171042" algn="l" defTabSz="684066" rtl="0" eaLnBrk="1" latinLnBrk="0" hangingPunct="1">
        <a:lnSpc>
          <a:spcPct val="90000"/>
        </a:lnSpc>
        <a:spcBef>
          <a:spcPts val="75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3125" indent="-171042" algn="l" defTabSz="684066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5107" indent="-171042" algn="l" defTabSz="684066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7090" indent="-171042" algn="l" defTabSz="684066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39074" indent="-171042" algn="l" defTabSz="684066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1156" indent="-171042" algn="l" defTabSz="684066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3190" indent="-171042" algn="l" defTabSz="684066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65222" indent="-171042" algn="l" defTabSz="684066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07305" indent="-171042" algn="l" defTabSz="684066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40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1984" algn="l" defTabSz="6840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4066" algn="l" defTabSz="6840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6099" algn="l" defTabSz="6840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68132" algn="l" defTabSz="6840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0215" algn="l" defTabSz="6840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2197" algn="l" defTabSz="6840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394180" algn="l" defTabSz="6840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36164" algn="l" defTabSz="6840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1" y="273844"/>
            <a:ext cx="7886700" cy="994172"/>
          </a:xfrm>
          <a:prstGeom prst="rect">
            <a:avLst/>
          </a:prstGeom>
        </p:spPr>
        <p:txBody>
          <a:bodyPr vert="horz" lIns="68427" tIns="34289" rIns="68427" bIns="34289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1" y="1369219"/>
            <a:ext cx="7886700" cy="3263504"/>
          </a:xfrm>
          <a:prstGeom prst="rect">
            <a:avLst/>
          </a:prstGeom>
        </p:spPr>
        <p:txBody>
          <a:bodyPr vert="horz" lIns="68427" tIns="34289" rIns="68427" bIns="3428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1" y="4767264"/>
            <a:ext cx="2057400" cy="273844"/>
          </a:xfrm>
          <a:prstGeom prst="rect">
            <a:avLst/>
          </a:prstGeom>
        </p:spPr>
        <p:txBody>
          <a:bodyPr vert="horz" lIns="68427" tIns="34289" rIns="68427" bIns="34289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4066"/>
            <a:fld id="{A6A5F5AB-E5EA-4774-941B-FBF76493397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4066"/>
              <a:t>10.11.2020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1" y="4767264"/>
            <a:ext cx="3086100" cy="273844"/>
          </a:xfrm>
          <a:prstGeom prst="rect">
            <a:avLst/>
          </a:prstGeom>
        </p:spPr>
        <p:txBody>
          <a:bodyPr vert="horz" lIns="68427" tIns="34289" rIns="68427" bIns="34289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4066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1" y="4767264"/>
            <a:ext cx="2057400" cy="273844"/>
          </a:xfrm>
          <a:prstGeom prst="rect">
            <a:avLst/>
          </a:prstGeom>
        </p:spPr>
        <p:txBody>
          <a:bodyPr vert="horz" lIns="68427" tIns="34289" rIns="68427" bIns="34289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4066"/>
            <a:fld id="{79E0680B-433B-994D-9730-3963A91725F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4066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8749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hf hdr="0" ftr="0" dt="0"/>
  <p:txStyles>
    <p:titleStyle>
      <a:lvl1pPr algn="l" defTabSz="684066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042" indent="-171042" algn="l" defTabSz="684066" rtl="0" eaLnBrk="1" latinLnBrk="0" hangingPunct="1">
        <a:lnSpc>
          <a:spcPct val="90000"/>
        </a:lnSpc>
        <a:spcBef>
          <a:spcPts val="75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3125" indent="-171042" algn="l" defTabSz="684066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5107" indent="-171042" algn="l" defTabSz="684066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7090" indent="-171042" algn="l" defTabSz="684066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39074" indent="-171042" algn="l" defTabSz="684066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1156" indent="-171042" algn="l" defTabSz="684066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3190" indent="-171042" algn="l" defTabSz="684066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65222" indent="-171042" algn="l" defTabSz="684066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07305" indent="-171042" algn="l" defTabSz="684066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40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1984" algn="l" defTabSz="6840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4066" algn="l" defTabSz="6840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6099" algn="l" defTabSz="6840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68132" algn="l" defTabSz="6840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0215" algn="l" defTabSz="6840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2197" algn="l" defTabSz="6840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394180" algn="l" defTabSz="6840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36164" algn="l" defTabSz="6840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1" y="273844"/>
            <a:ext cx="7886700" cy="994172"/>
          </a:xfrm>
          <a:prstGeom prst="rect">
            <a:avLst/>
          </a:prstGeom>
        </p:spPr>
        <p:txBody>
          <a:bodyPr vert="horz" lIns="68427" tIns="34289" rIns="68427" bIns="34289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1" y="1369219"/>
            <a:ext cx="7886700" cy="3263504"/>
          </a:xfrm>
          <a:prstGeom prst="rect">
            <a:avLst/>
          </a:prstGeom>
        </p:spPr>
        <p:txBody>
          <a:bodyPr vert="horz" lIns="68427" tIns="34289" rIns="68427" bIns="3428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1" y="4767264"/>
            <a:ext cx="2057400" cy="273844"/>
          </a:xfrm>
          <a:prstGeom prst="rect">
            <a:avLst/>
          </a:prstGeom>
        </p:spPr>
        <p:txBody>
          <a:bodyPr vert="horz" lIns="68427" tIns="34289" rIns="68427" bIns="34289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4066"/>
            <a:fld id="{A6A5F5AB-E5EA-4774-941B-FBF76493397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4066"/>
              <a:t>10.11.2020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1" y="4767264"/>
            <a:ext cx="3086100" cy="273844"/>
          </a:xfrm>
          <a:prstGeom prst="rect">
            <a:avLst/>
          </a:prstGeom>
        </p:spPr>
        <p:txBody>
          <a:bodyPr vert="horz" lIns="68427" tIns="34289" rIns="68427" bIns="34289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4066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1" y="4767264"/>
            <a:ext cx="2057400" cy="273844"/>
          </a:xfrm>
          <a:prstGeom prst="rect">
            <a:avLst/>
          </a:prstGeom>
        </p:spPr>
        <p:txBody>
          <a:bodyPr vert="horz" lIns="68427" tIns="34289" rIns="68427" bIns="34289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4066"/>
            <a:fld id="{79E0680B-433B-994D-9730-3963A91725F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4066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1015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hf hdr="0" ftr="0" dt="0"/>
  <p:txStyles>
    <p:titleStyle>
      <a:lvl1pPr algn="l" defTabSz="684066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042" indent="-171042" algn="l" defTabSz="684066" rtl="0" eaLnBrk="1" latinLnBrk="0" hangingPunct="1">
        <a:lnSpc>
          <a:spcPct val="90000"/>
        </a:lnSpc>
        <a:spcBef>
          <a:spcPts val="75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3125" indent="-171042" algn="l" defTabSz="684066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5107" indent="-171042" algn="l" defTabSz="684066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7090" indent="-171042" algn="l" defTabSz="684066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39074" indent="-171042" algn="l" defTabSz="684066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1156" indent="-171042" algn="l" defTabSz="684066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3190" indent="-171042" algn="l" defTabSz="684066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65222" indent="-171042" algn="l" defTabSz="684066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07305" indent="-171042" algn="l" defTabSz="684066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40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1984" algn="l" defTabSz="6840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4066" algn="l" defTabSz="6840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6099" algn="l" defTabSz="6840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68132" algn="l" defTabSz="6840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0215" algn="l" defTabSz="6840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2197" algn="l" defTabSz="6840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394180" algn="l" defTabSz="6840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36164" algn="l" defTabSz="6840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13" Type="http://schemas.openxmlformats.org/officeDocument/2006/relationships/image" Target="../media/image74.png"/><Relationship Id="rId18" Type="http://schemas.openxmlformats.org/officeDocument/2006/relationships/image" Target="../media/image13.png"/><Relationship Id="rId3" Type="http://schemas.openxmlformats.org/officeDocument/2006/relationships/image" Target="../media/image5.png"/><Relationship Id="rId7" Type="http://schemas.openxmlformats.org/officeDocument/2006/relationships/image" Target="../media/image68.jpeg"/><Relationship Id="rId12" Type="http://schemas.openxmlformats.org/officeDocument/2006/relationships/image" Target="../media/image73.jpeg"/><Relationship Id="rId17" Type="http://schemas.openxmlformats.org/officeDocument/2006/relationships/image" Target="../media/image78.jpeg"/><Relationship Id="rId2" Type="http://schemas.openxmlformats.org/officeDocument/2006/relationships/image" Target="../media/image4.png"/><Relationship Id="rId16" Type="http://schemas.openxmlformats.org/officeDocument/2006/relationships/image" Target="../media/image77.gif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67.jpeg"/><Relationship Id="rId11" Type="http://schemas.openxmlformats.org/officeDocument/2006/relationships/image" Target="../media/image72.jpeg"/><Relationship Id="rId5" Type="http://schemas.openxmlformats.org/officeDocument/2006/relationships/image" Target="../media/image66.png"/><Relationship Id="rId15" Type="http://schemas.openxmlformats.org/officeDocument/2006/relationships/image" Target="../media/image76.jpeg"/><Relationship Id="rId10" Type="http://schemas.openxmlformats.org/officeDocument/2006/relationships/image" Target="../media/image71.jpeg"/><Relationship Id="rId4" Type="http://schemas.openxmlformats.org/officeDocument/2006/relationships/image" Target="../media/image6.png"/><Relationship Id="rId9" Type="http://schemas.openxmlformats.org/officeDocument/2006/relationships/image" Target="../media/image70.jpeg"/><Relationship Id="rId14" Type="http://schemas.openxmlformats.org/officeDocument/2006/relationships/image" Target="../media/image7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image" Target="../media/image8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79.jpe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81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jpeg"/><Relationship Id="rId3" Type="http://schemas.openxmlformats.org/officeDocument/2006/relationships/image" Target="../media/image4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82.png"/><Relationship Id="rId11" Type="http://schemas.openxmlformats.org/officeDocument/2006/relationships/image" Target="../media/image86.jpeg"/><Relationship Id="rId5" Type="http://schemas.openxmlformats.org/officeDocument/2006/relationships/image" Target="../media/image6.png"/><Relationship Id="rId10" Type="http://schemas.openxmlformats.org/officeDocument/2006/relationships/image" Target="../media/image85.jpeg"/><Relationship Id="rId4" Type="http://schemas.openxmlformats.org/officeDocument/2006/relationships/image" Target="../media/image5.png"/><Relationship Id="rId9" Type="http://schemas.openxmlformats.org/officeDocument/2006/relationships/image" Target="../media/image84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jpeg"/><Relationship Id="rId13" Type="http://schemas.openxmlformats.org/officeDocument/2006/relationships/image" Target="../media/image94.jpeg"/><Relationship Id="rId3" Type="http://schemas.openxmlformats.org/officeDocument/2006/relationships/image" Target="../media/image4.png"/><Relationship Id="rId7" Type="http://schemas.openxmlformats.org/officeDocument/2006/relationships/image" Target="../media/image88.jpeg"/><Relationship Id="rId12" Type="http://schemas.openxmlformats.org/officeDocument/2006/relationships/image" Target="../media/image93.jpe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87.jpeg"/><Relationship Id="rId11" Type="http://schemas.openxmlformats.org/officeDocument/2006/relationships/image" Target="../media/image92.jpeg"/><Relationship Id="rId5" Type="http://schemas.openxmlformats.org/officeDocument/2006/relationships/image" Target="../media/image6.png"/><Relationship Id="rId15" Type="http://schemas.openxmlformats.org/officeDocument/2006/relationships/image" Target="../media/image96.jpeg"/><Relationship Id="rId10" Type="http://schemas.openxmlformats.org/officeDocument/2006/relationships/image" Target="../media/image91.jpeg"/><Relationship Id="rId4" Type="http://schemas.openxmlformats.org/officeDocument/2006/relationships/image" Target="../media/image5.png"/><Relationship Id="rId9" Type="http://schemas.openxmlformats.org/officeDocument/2006/relationships/image" Target="../media/image90.png"/><Relationship Id="rId14" Type="http://schemas.openxmlformats.org/officeDocument/2006/relationships/image" Target="../media/image9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3" Type="http://schemas.openxmlformats.org/officeDocument/2006/relationships/image" Target="../media/image97.jpeg"/><Relationship Id="rId7" Type="http://schemas.openxmlformats.org/officeDocument/2006/relationships/image" Target="../media/image98.jpe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6.png"/><Relationship Id="rId11" Type="http://schemas.openxmlformats.org/officeDocument/2006/relationships/image" Target="../media/image102.png"/><Relationship Id="rId5" Type="http://schemas.openxmlformats.org/officeDocument/2006/relationships/image" Target="../media/image5.png"/><Relationship Id="rId10" Type="http://schemas.openxmlformats.org/officeDocument/2006/relationships/image" Target="../media/image101.jpeg"/><Relationship Id="rId4" Type="http://schemas.openxmlformats.org/officeDocument/2006/relationships/image" Target="../media/image4.png"/><Relationship Id="rId9" Type="http://schemas.openxmlformats.org/officeDocument/2006/relationships/image" Target="../media/image10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jpeg"/><Relationship Id="rId3" Type="http://schemas.openxmlformats.org/officeDocument/2006/relationships/image" Target="../media/image4.png"/><Relationship Id="rId7" Type="http://schemas.openxmlformats.org/officeDocument/2006/relationships/image" Target="../media/image104.jpe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3.jpeg"/><Relationship Id="rId11" Type="http://schemas.openxmlformats.org/officeDocument/2006/relationships/image" Target="../media/image108.jpeg"/><Relationship Id="rId5" Type="http://schemas.openxmlformats.org/officeDocument/2006/relationships/image" Target="../media/image6.png"/><Relationship Id="rId10" Type="http://schemas.openxmlformats.org/officeDocument/2006/relationships/image" Target="../media/image107.jpeg"/><Relationship Id="rId4" Type="http://schemas.openxmlformats.org/officeDocument/2006/relationships/image" Target="../media/image5.png"/><Relationship Id="rId9" Type="http://schemas.openxmlformats.org/officeDocument/2006/relationships/image" Target="../media/image10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public.mail@kpfu.ru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jpe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6.png"/><Relationship Id="rId3" Type="http://schemas.openxmlformats.org/officeDocument/2006/relationships/image" Target="../media/image4.png"/><Relationship Id="rId7" Type="http://schemas.openxmlformats.org/officeDocument/2006/relationships/image" Target="../media/image17.png"/><Relationship Id="rId12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image" Target="../media/image4.png"/><Relationship Id="rId7" Type="http://schemas.openxmlformats.org/officeDocument/2006/relationships/image" Target="../media/image23.jpe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6.png"/><Relationship Id="rId10" Type="http://schemas.openxmlformats.org/officeDocument/2006/relationships/image" Target="../media/image26.png"/><Relationship Id="rId4" Type="http://schemas.openxmlformats.org/officeDocument/2006/relationships/image" Target="../media/image5.png"/><Relationship Id="rId9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3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.png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10" Type="http://schemas.openxmlformats.org/officeDocument/2006/relationships/image" Target="../media/image6.png"/><Relationship Id="rId4" Type="http://schemas.openxmlformats.org/officeDocument/2006/relationships/image" Target="../media/image29.png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4.png"/><Relationship Id="rId18" Type="http://schemas.openxmlformats.org/officeDocument/2006/relationships/image" Target="../media/image49.png"/><Relationship Id="rId26" Type="http://schemas.openxmlformats.org/officeDocument/2006/relationships/image" Target="../media/image57.png"/><Relationship Id="rId21" Type="http://schemas.openxmlformats.org/officeDocument/2006/relationships/image" Target="../media/image52.png"/><Relationship Id="rId34" Type="http://schemas.openxmlformats.org/officeDocument/2006/relationships/image" Target="../media/image62.jpeg"/><Relationship Id="rId7" Type="http://schemas.openxmlformats.org/officeDocument/2006/relationships/image" Target="../media/image38.png"/><Relationship Id="rId12" Type="http://schemas.openxmlformats.org/officeDocument/2006/relationships/image" Target="../media/image43.gif"/><Relationship Id="rId17" Type="http://schemas.openxmlformats.org/officeDocument/2006/relationships/image" Target="../media/image48.png"/><Relationship Id="rId25" Type="http://schemas.openxmlformats.org/officeDocument/2006/relationships/image" Target="../media/image56.jpeg"/><Relationship Id="rId33" Type="http://schemas.openxmlformats.org/officeDocument/2006/relationships/image" Target="../media/image61.jpeg"/><Relationship Id="rId38" Type="http://schemas.openxmlformats.org/officeDocument/2006/relationships/image" Target="../media/image13.png"/><Relationship Id="rId2" Type="http://schemas.openxmlformats.org/officeDocument/2006/relationships/image" Target="../media/image33.jpeg"/><Relationship Id="rId16" Type="http://schemas.openxmlformats.org/officeDocument/2006/relationships/image" Target="../media/image47.png"/><Relationship Id="rId20" Type="http://schemas.openxmlformats.org/officeDocument/2006/relationships/image" Target="../media/image51.png"/><Relationship Id="rId29" Type="http://schemas.openxmlformats.org/officeDocument/2006/relationships/image" Target="../media/image4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24" Type="http://schemas.openxmlformats.org/officeDocument/2006/relationships/image" Target="../media/image55.png"/><Relationship Id="rId32" Type="http://schemas.openxmlformats.org/officeDocument/2006/relationships/image" Target="../media/image60.jpeg"/><Relationship Id="rId37" Type="http://schemas.openxmlformats.org/officeDocument/2006/relationships/image" Target="../media/image65.jpeg"/><Relationship Id="rId5" Type="http://schemas.openxmlformats.org/officeDocument/2006/relationships/image" Target="../media/image36.png"/><Relationship Id="rId15" Type="http://schemas.openxmlformats.org/officeDocument/2006/relationships/image" Target="../media/image46.png"/><Relationship Id="rId23" Type="http://schemas.openxmlformats.org/officeDocument/2006/relationships/image" Target="../media/image54.png"/><Relationship Id="rId28" Type="http://schemas.openxmlformats.org/officeDocument/2006/relationships/image" Target="../media/image59.png"/><Relationship Id="rId36" Type="http://schemas.openxmlformats.org/officeDocument/2006/relationships/image" Target="../media/image64.jpeg"/><Relationship Id="rId10" Type="http://schemas.openxmlformats.org/officeDocument/2006/relationships/image" Target="../media/image41.gif"/><Relationship Id="rId19" Type="http://schemas.openxmlformats.org/officeDocument/2006/relationships/image" Target="../media/image50.png"/><Relationship Id="rId31" Type="http://schemas.openxmlformats.org/officeDocument/2006/relationships/image" Target="../media/image6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Relationship Id="rId14" Type="http://schemas.openxmlformats.org/officeDocument/2006/relationships/image" Target="../media/image45.jpeg"/><Relationship Id="rId22" Type="http://schemas.openxmlformats.org/officeDocument/2006/relationships/image" Target="../media/image53.jpeg"/><Relationship Id="rId27" Type="http://schemas.openxmlformats.org/officeDocument/2006/relationships/image" Target="../media/image58.png"/><Relationship Id="rId30" Type="http://schemas.openxmlformats.org/officeDocument/2006/relationships/image" Target="../media/image5.png"/><Relationship Id="rId35" Type="http://schemas.openxmlformats.org/officeDocument/2006/relationships/image" Target="../media/image63.jpeg"/><Relationship Id="rId8" Type="http://schemas.openxmlformats.org/officeDocument/2006/relationships/image" Target="../media/image39.png"/><Relationship Id="rId3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MSShafigullin\Desktop\Проекты\Брендбук\Гайдлайн\Презентация\презентация шаблон КФУ-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72"/>
          <a:stretch/>
        </p:blipFill>
        <p:spPr bwMode="auto">
          <a:xfrm>
            <a:off x="0" y="1786"/>
            <a:ext cx="9144000" cy="5141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MSShafigullin\Desktop\2020\Презентация КФУ\kfu_logo_circle_ru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555526"/>
            <a:ext cx="1152128" cy="1124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403648" y="2372666"/>
            <a:ext cx="63367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rgbClr val="000000"/>
              </a:buClr>
              <a:buSzPts val="1100"/>
            </a:pPr>
            <a:r>
              <a:rPr lang="ru-RU" sz="2000" dirty="0" smtClean="0">
                <a:solidFill>
                  <a:schemeClr val="lt1"/>
                </a:solidFill>
                <a:latin typeface="PT Sans" panose="020B0503020203020204" pitchFamily="34" charset="-52"/>
              </a:rPr>
              <a:t>КАЗАНСКИЙ ФЕДЕРАЛЬНЫЙ УНИВЕРСИТЕТ</a:t>
            </a:r>
          </a:p>
          <a:p>
            <a:pPr lvl="0" algn="ctr">
              <a:buClr>
                <a:srgbClr val="000000"/>
              </a:buClr>
              <a:buSzPts val="1100"/>
            </a:pPr>
            <a:endParaRPr lang="ru-RU" sz="2000" dirty="0" smtClean="0">
              <a:solidFill>
                <a:schemeClr val="lt1"/>
              </a:solidFill>
              <a:latin typeface="PT Sans" panose="020B0503020203020204" pitchFamily="34" charset="-52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H="1">
            <a:off x="2339753" y="2058086"/>
            <a:ext cx="446449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0840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Скругленный прямоугольник 18"/>
          <p:cNvSpPr/>
          <p:nvPr/>
        </p:nvSpPr>
        <p:spPr>
          <a:xfrm>
            <a:off x="1765457" y="3457320"/>
            <a:ext cx="6301557" cy="1484028"/>
          </a:xfrm>
          <a:prstGeom prst="roundRect">
            <a:avLst/>
          </a:prstGeom>
          <a:solidFill>
            <a:schemeClr val="bg2">
              <a:lumMod val="25000"/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827584" cy="5143500"/>
          </a:xfrm>
          <a:prstGeom prst="rect">
            <a:avLst/>
          </a:prstGeom>
          <a:gradFill flip="none" rotWithShape="1">
            <a:gsLst>
              <a:gs pos="0">
                <a:srgbClr val="00549F">
                  <a:shade val="30000"/>
                  <a:satMod val="115000"/>
                </a:srgbClr>
              </a:gs>
              <a:gs pos="50000">
                <a:srgbClr val="00549F">
                  <a:shade val="67500"/>
                  <a:satMod val="115000"/>
                </a:srgbClr>
              </a:gs>
              <a:gs pos="100000">
                <a:srgbClr val="00549F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3" name="Picture 2" descr="C:\Users\MSShafigullin\Desktop\2020\Презентация КФУ\kfu_logo_circle_ru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267" y="87534"/>
            <a:ext cx="55305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Users\MSShafigullin\Desktop\Проекты\Презентация по ДК\q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99" y="4422472"/>
            <a:ext cx="353386" cy="35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C:\Users\MSShafigullin\Desktop\2020\Презентация КФУ\TH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792" y="3843770"/>
            <a:ext cx="252000" cy="2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4051" y="4083918"/>
            <a:ext cx="65948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>
              <a:defRPr/>
            </a:pPr>
            <a:r>
              <a:rPr lang="ru-RU" sz="900" b="0" dirty="0" smtClean="0">
                <a:solidFill>
                  <a:prstClr val="white"/>
                </a:solidFill>
                <a:latin typeface="PT Sans"/>
              </a:rPr>
              <a:t>601-800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34739" y="101511"/>
            <a:ext cx="734481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00549F"/>
                </a:solidFill>
                <a:latin typeface="PT Sans"/>
              </a:rPr>
              <a:t>Международное </a:t>
            </a:r>
            <a:r>
              <a:rPr lang="ru-RU" sz="1600" dirty="0" smtClean="0">
                <a:solidFill>
                  <a:srgbClr val="00549F"/>
                </a:solidFill>
                <a:latin typeface="PT Sans"/>
              </a:rPr>
              <a:t>научное сотрудничество</a:t>
            </a:r>
            <a:endParaRPr lang="ru-RU" sz="1600" dirty="0">
              <a:solidFill>
                <a:srgbClr val="00549F"/>
              </a:solidFill>
              <a:latin typeface="PT Sans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err="1" smtClean="0">
                <a:solidFill>
                  <a:prstClr val="white">
                    <a:lumMod val="50000"/>
                  </a:prstClr>
                </a:solidFill>
                <a:latin typeface="PT Sans"/>
              </a:rPr>
              <a:t>Коллаборации</a:t>
            </a:r>
            <a:r>
              <a:rPr lang="ru-RU" sz="1400" b="1" dirty="0" smtClean="0">
                <a:solidFill>
                  <a:prstClr val="white">
                    <a:lumMod val="50000"/>
                  </a:prstClr>
                </a:solidFill>
                <a:latin typeface="PT Sans"/>
              </a:rPr>
              <a:t>. Издания. </a:t>
            </a:r>
            <a:endParaRPr lang="ru-RU" sz="1400" b="1" dirty="0">
              <a:solidFill>
                <a:prstClr val="white">
                  <a:lumMod val="50000"/>
                </a:prstClr>
              </a:solidFill>
              <a:latin typeface="PT San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4051" y="4728776"/>
            <a:ext cx="65948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>
              <a:defRPr/>
            </a:pPr>
            <a:r>
              <a:rPr lang="ru-RU" sz="900" b="0" dirty="0" smtClean="0">
                <a:solidFill>
                  <a:prstClr val="white"/>
                </a:solidFill>
                <a:latin typeface="PT Sans"/>
              </a:rPr>
              <a:t>370</a:t>
            </a:r>
            <a:endParaRPr lang="ru-RU" sz="800" b="0" dirty="0" smtClean="0">
              <a:solidFill>
                <a:prstClr val="white"/>
              </a:solidFill>
              <a:latin typeface="PT San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196678" y="2267862"/>
            <a:ext cx="5543674" cy="101862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100" b="1" dirty="0">
                <a:latin typeface="PT Sans"/>
              </a:rPr>
              <a:t>12</a:t>
            </a:r>
            <a:r>
              <a:rPr lang="ru-RU" sz="1100" dirty="0">
                <a:latin typeface="PT Sans"/>
              </a:rPr>
              <a:t> международных научных </a:t>
            </a:r>
            <a:r>
              <a:rPr lang="ru-RU" sz="1100" dirty="0" err="1" smtClean="0">
                <a:latin typeface="PT Sans"/>
              </a:rPr>
              <a:t>коллабораций</a:t>
            </a:r>
            <a:endParaRPr lang="en-US" sz="1100" dirty="0" smtClean="0">
              <a:latin typeface="PT Sans"/>
            </a:endParaRPr>
          </a:p>
          <a:p>
            <a:pPr algn="l"/>
            <a:endParaRPr lang="en-US" sz="1100" dirty="0" smtClean="0">
              <a:latin typeface="PT Sans"/>
            </a:endParaRP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100" b="1" dirty="0">
                <a:latin typeface="PT Sans"/>
              </a:rPr>
              <a:t>25 </a:t>
            </a:r>
            <a:r>
              <a:rPr lang="ru-RU" sz="1100" dirty="0">
                <a:latin typeface="PT Sans"/>
              </a:rPr>
              <a:t>международных научных </a:t>
            </a:r>
            <a:r>
              <a:rPr lang="ru-RU" sz="1100" dirty="0" smtClean="0">
                <a:latin typeface="PT Sans"/>
              </a:rPr>
              <a:t>подразделений</a:t>
            </a:r>
            <a:endParaRPr lang="en-US" sz="1100" dirty="0" smtClean="0">
              <a:latin typeface="PT Sans"/>
            </a:endParaRPr>
          </a:p>
          <a:p>
            <a:pPr algn="l"/>
            <a:endParaRPr lang="ru-RU" sz="1100" dirty="0">
              <a:latin typeface="PT Sans"/>
            </a:endParaRP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100" b="1" dirty="0" smtClean="0">
                <a:latin typeface="PT Sans"/>
              </a:rPr>
              <a:t>6 </a:t>
            </a:r>
            <a:r>
              <a:rPr lang="ru-RU" sz="1100" dirty="0">
                <a:latin typeface="PT Sans"/>
              </a:rPr>
              <a:t>научных </a:t>
            </a:r>
            <a:r>
              <a:rPr lang="ru-RU" sz="1100" dirty="0" smtClean="0">
                <a:latin typeface="PT Sans"/>
              </a:rPr>
              <a:t>журналов</a:t>
            </a:r>
            <a:r>
              <a:rPr lang="en-US" sz="1100" dirty="0" smtClean="0">
                <a:latin typeface="PT Sans"/>
              </a:rPr>
              <a:t> </a:t>
            </a:r>
            <a:r>
              <a:rPr lang="ru-RU" sz="1100" dirty="0" smtClean="0">
                <a:latin typeface="PT Sans"/>
              </a:rPr>
              <a:t>в </a:t>
            </a:r>
            <a:r>
              <a:rPr lang="ru-RU" sz="1100" dirty="0" err="1">
                <a:latin typeface="PT Sans"/>
              </a:rPr>
              <a:t>Scopus</a:t>
            </a:r>
            <a:r>
              <a:rPr lang="ru-RU" sz="1100" dirty="0">
                <a:latin typeface="PT Sans"/>
              </a:rPr>
              <a:t> и </a:t>
            </a:r>
            <a:r>
              <a:rPr lang="ru-RU" sz="1100" dirty="0" err="1" smtClean="0">
                <a:latin typeface="PT Sans"/>
              </a:rPr>
              <a:t>WoS</a:t>
            </a:r>
            <a:r>
              <a:rPr lang="en-US" sz="1100" dirty="0" smtClean="0">
                <a:latin typeface="PT Sans"/>
              </a:rPr>
              <a:t>  </a:t>
            </a:r>
            <a:r>
              <a:rPr lang="ru-RU" sz="1100" dirty="0" smtClean="0">
                <a:latin typeface="PT Sans"/>
              </a:rPr>
              <a:t>в </a:t>
            </a:r>
            <a:r>
              <a:rPr lang="ru-RU" sz="1100" dirty="0">
                <a:latin typeface="PT Sans"/>
              </a:rPr>
              <a:t>области математики, </a:t>
            </a:r>
            <a:r>
              <a:rPr lang="ru-RU" sz="1100" dirty="0" smtClean="0">
                <a:latin typeface="PT Sans"/>
              </a:rPr>
              <a:t>физики</a:t>
            </a:r>
            <a:r>
              <a:rPr lang="en-US" sz="1100" dirty="0">
                <a:latin typeface="PT Sans"/>
              </a:rPr>
              <a:t>,</a:t>
            </a:r>
            <a:r>
              <a:rPr lang="ru-RU" sz="1100" dirty="0" smtClean="0">
                <a:latin typeface="PT Sans"/>
              </a:rPr>
              <a:t> </a:t>
            </a:r>
            <a:r>
              <a:rPr lang="ru-RU" sz="1100" dirty="0">
                <a:latin typeface="PT Sans"/>
              </a:rPr>
              <a:t>педагогики 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endParaRPr lang="ru-RU" sz="1050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8632" y="2237470"/>
            <a:ext cx="356835" cy="356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 descr="https://kpfu.ru/portal/docs/F304897002/IMG_892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551" y="723037"/>
            <a:ext cx="1884628" cy="1298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https://kpfu.ru/portal/docs/F1386672017/Ezv5ieutHiU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1220" y="717977"/>
            <a:ext cx="1949379" cy="129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ÐÐ¾Ð½ÑÐµÑÐµÐ½ÑÐ¸Ñ: ThEOR 201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260" y="2777176"/>
            <a:ext cx="279275" cy="367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Рисунок 25" descr="http://old.kpfu.ru/uz_en/e1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1838" y="3556873"/>
            <a:ext cx="719138" cy="109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Рисунок 34" descr="http://eandsdjournal.org/wp-stuff/uploads/sites/3/2019/07/142-Cover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5509" y="3555777"/>
            <a:ext cx="733217" cy="1099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0" y="1576261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20"/>
          <p:cNvSpPr>
            <a:spLocks noChangeArrowheads="1"/>
          </p:cNvSpPr>
          <p:nvPr/>
        </p:nvSpPr>
        <p:spPr bwMode="auto">
          <a:xfrm>
            <a:off x="0" y="4876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9" name="Рисунок 28" descr="http://kpfu.ru/docs/F73525834066/img1034853716.jpg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7865" y="3575269"/>
            <a:ext cx="891857" cy="1119035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1048" name="Picture 24" descr="ÐÐ·Ð°Ð¸Ð¼Ð¾Ð´ÐµÐ¹ÑÑÐ²Ð¸Ðµ ÐÐ¤Ð£-RIKEN Ð¿ÑÐµÐ´ÑÑÐ°Ð²Ð»ÐµÐ½Ð¾ ÐÑÐ°Ð²Ð¸ÑÐµÐ»ÑÑÑÐ²Ð¾Ð¼ Ð¯Ð¿Ð¾Ð½Ð¸Ð¸ ÐºÐ°Ðº Ð¿ÑÐ¸Ð¼ÐµÑ ÑÑÐ¿ÐµÑÐ½Ð¾Ð³Ð¾ Ð¼ÐµÐ¶Ð³Ð¾ÑÑÐ´Ð°ÑÑÑÐ²ÐµÐ½Ð½Ð¾Ð³Ð¾ ÑÐ¾ÑÑÑÐ´Ð½Ð¸ÑÐµÑÑÐ²Ð° ,Ð ÐÐÐÐ, Ð¯Ð¿Ð¾Ð½Ð¸Ñ, ÐÐ»Ð°Ð´Ð¸Ð¼Ð¸Ñ ÐÑÑÐ¸Ð½, ÐÐ¤ÐÐ¸Ð, Ð¼ÐµÐ´Ð¸ÑÐ¸Ð½Ð°, Ð³ÐµÐ½ÐµÑÐ¸ÐºÐ°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1240" y="725724"/>
            <a:ext cx="1937752" cy="129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9" name="Picture 25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621" y="2812613"/>
            <a:ext cx="291812" cy="335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3" name="Picture 29" descr="eLIBRARY.RU - ÐÑÑÐ½Ð°Ð» &quot;Lobachevskii Journal of Mathematics&quot;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7000" y="3583414"/>
            <a:ext cx="810099" cy="1060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5" name="Picture 31" descr="https://kpfu.ru/portal/docs/F1319223841/eRosita.foto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2827" y="718744"/>
            <a:ext cx="1971173" cy="1309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7" name="Picture 33" descr="ÐÑÑÐ½Ð°Ð» &quot;Magnetic Resonance in Solids, Electronic Journal&quot; - ÑÐ¾Ð´ÐµÑÐ¶Ð°Ð½Ð¸Ðµ  Ð²ÑÐ¿ÑÑÐºÐ° Ð¢.21 â S4 Ð·Ð° 2019 Ð³Ð¾Ð´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2659" y="3560699"/>
            <a:ext cx="783491" cy="1085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9" name="Picture 35" descr="http://old.kpfu.ru/uz_en/f1.jp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3541067"/>
            <a:ext cx="738758" cy="1129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C:\Users\MSShafigullin\Desktop\2020\5+\5+ (white)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7" y="3353751"/>
            <a:ext cx="734938" cy="334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511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827584" cy="5143500"/>
          </a:xfrm>
          <a:prstGeom prst="rect">
            <a:avLst/>
          </a:prstGeom>
          <a:gradFill flip="none" rotWithShape="1">
            <a:gsLst>
              <a:gs pos="0">
                <a:srgbClr val="00549F">
                  <a:shade val="30000"/>
                  <a:satMod val="115000"/>
                </a:srgbClr>
              </a:gs>
              <a:gs pos="50000">
                <a:srgbClr val="00549F">
                  <a:shade val="67500"/>
                  <a:satMod val="115000"/>
                </a:srgbClr>
              </a:gs>
              <a:gs pos="100000">
                <a:srgbClr val="00549F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 descr="C:\Users\MSShafigullin\Desktop\2020\Презентация КФУ\kfu_logo_circle_ru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267" y="87534"/>
            <a:ext cx="55305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71600" y="95924"/>
            <a:ext cx="73448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549F"/>
                </a:solidFill>
                <a:latin typeface="PT Sans"/>
              </a:rPr>
              <a:t>Лицеи Казанского университета </a:t>
            </a:r>
          </a:p>
        </p:txBody>
      </p:sp>
      <p:pic>
        <p:nvPicPr>
          <p:cNvPr id="7" name="Picture 4" descr="C:\Users\MSShafigullin\Desktop\Проекты\Презентация по ДК\q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99" y="4422472"/>
            <a:ext cx="353386" cy="35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:\Users\MSShafigullin\Desktop\2020\Презентация КФУ\TH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792" y="3843770"/>
            <a:ext cx="252000" cy="2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84051" y="4728776"/>
            <a:ext cx="659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b="0" dirty="0" smtClean="0">
                <a:solidFill>
                  <a:schemeClr val="bg1"/>
                </a:solidFill>
                <a:latin typeface="PT Sans"/>
              </a:rPr>
              <a:t>370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4051" y="4083918"/>
            <a:ext cx="659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b="0" dirty="0" smtClean="0">
                <a:solidFill>
                  <a:schemeClr val="bg1"/>
                </a:solidFill>
                <a:latin typeface="PT Sans"/>
              </a:rPr>
              <a:t>601-800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+mn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60783" y="434478"/>
            <a:ext cx="83164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200" b="1" dirty="0">
                <a:solidFill>
                  <a:schemeClr val="bg1">
                    <a:lumMod val="50000"/>
                  </a:schemeClr>
                </a:solidFill>
                <a:latin typeface="PT Sans"/>
              </a:rPr>
              <a:t>Лицеи КФУ входят в ТОП-100 лучших школ России по конкурентоспособности выпускников по версии престижного рейтингового агентства RAEX в 2019 году</a:t>
            </a:r>
          </a:p>
        </p:txBody>
      </p:sp>
      <p:pic>
        <p:nvPicPr>
          <p:cNvPr id="41" name="Picture 2" descr="Картинки по запросу лицей лобачевского кфу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363" y="1722591"/>
            <a:ext cx="2547186" cy="1698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4" descr="Похожее изображение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98"/>
          <a:stretch/>
        </p:blipFill>
        <p:spPr bwMode="auto">
          <a:xfrm>
            <a:off x="3910803" y="1722591"/>
            <a:ext cx="2424512" cy="1698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TextBox 42"/>
          <p:cNvSpPr txBox="1"/>
          <p:nvPr/>
        </p:nvSpPr>
        <p:spPr>
          <a:xfrm>
            <a:off x="1067365" y="3547086"/>
            <a:ext cx="2491921" cy="244563"/>
          </a:xfrm>
          <a:prstGeom prst="rect">
            <a:avLst/>
          </a:prstGeom>
          <a:noFill/>
        </p:spPr>
        <p:txBody>
          <a:bodyPr wrap="none" lIns="82179" tIns="41089" rIns="82179" bIns="41089" rtlCol="0">
            <a:spAutoFit/>
          </a:bodyPr>
          <a:lstStyle/>
          <a:p>
            <a:pPr defTabSz="685128"/>
            <a:r>
              <a:rPr lang="ru-RU" sz="1050" dirty="0">
                <a:latin typeface="PT Sans"/>
                <a:cs typeface="Arial" panose="020B0604020202020204" pitchFamily="34" charset="0"/>
              </a:rPr>
              <a:t>Лицей имени Н.И. Лобачевского КФУ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433683" y="3562300"/>
            <a:ext cx="1013952" cy="244563"/>
          </a:xfrm>
          <a:prstGeom prst="rect">
            <a:avLst/>
          </a:prstGeom>
          <a:noFill/>
        </p:spPr>
        <p:txBody>
          <a:bodyPr wrap="none" lIns="82179" tIns="41089" rIns="82179" bIns="41089" rtlCol="0">
            <a:spAutoFit/>
          </a:bodyPr>
          <a:lstStyle/>
          <a:p>
            <a:pPr defTabSz="685128"/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IT-</a:t>
            </a:r>
            <a:r>
              <a:rPr lang="ru-RU" sz="1050" dirty="0">
                <a:latin typeface="PT Sans" panose="020B0503020203020204"/>
                <a:cs typeface="Arial" panose="020B0604020202020204" pitchFamily="34" charset="0"/>
              </a:rPr>
              <a:t>лицей КФУ</a:t>
            </a:r>
          </a:p>
        </p:txBody>
      </p:sp>
      <p:pic>
        <p:nvPicPr>
          <p:cNvPr id="14" name="Picture 4" descr="C:\Users\MSShafigullin\Desktop\2020\5+\5+ (white)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7" y="3353751"/>
            <a:ext cx="734938" cy="334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68"/>
          <a:stretch/>
        </p:blipFill>
        <p:spPr>
          <a:xfrm>
            <a:off x="6546569" y="1718079"/>
            <a:ext cx="2479342" cy="1714962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6953963" y="3575951"/>
            <a:ext cx="1669580" cy="244563"/>
          </a:xfrm>
          <a:prstGeom prst="rect">
            <a:avLst/>
          </a:prstGeom>
          <a:noFill/>
        </p:spPr>
        <p:txBody>
          <a:bodyPr wrap="none" lIns="82179" tIns="41089" rIns="82179" bIns="41089" rtlCol="0">
            <a:spAutoFit/>
          </a:bodyPr>
          <a:lstStyle/>
          <a:p>
            <a:pPr defTabSz="685128"/>
            <a:r>
              <a:rPr lang="ru-RU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Университетская школа</a:t>
            </a:r>
            <a:endParaRPr lang="ru-RU" sz="1050" dirty="0">
              <a:latin typeface="PT Sans" panose="020B0503020203020204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1506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827584" cy="5143500"/>
          </a:xfrm>
          <a:prstGeom prst="rect">
            <a:avLst/>
          </a:prstGeom>
          <a:gradFill flip="none" rotWithShape="1">
            <a:gsLst>
              <a:gs pos="0">
                <a:srgbClr val="00549F">
                  <a:shade val="30000"/>
                  <a:satMod val="115000"/>
                </a:srgbClr>
              </a:gs>
              <a:gs pos="50000">
                <a:srgbClr val="00549F">
                  <a:shade val="67500"/>
                  <a:satMod val="115000"/>
                </a:srgbClr>
              </a:gs>
              <a:gs pos="100000">
                <a:srgbClr val="00549F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 descr="C:\Users\MSShafigullin\Desktop\2020\Презентация КФУ\kfu_logo_circle_ru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267" y="87534"/>
            <a:ext cx="55305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99592" y="119716"/>
            <a:ext cx="73448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549F"/>
                </a:solidFill>
                <a:latin typeface="PT Sans"/>
              </a:rPr>
              <a:t>Планетарий Казанского университета</a:t>
            </a:r>
          </a:p>
        </p:txBody>
      </p:sp>
      <p:pic>
        <p:nvPicPr>
          <p:cNvPr id="7" name="Picture 4" descr="C:\Users\MSShafigullin\Desktop\Проекты\Презентация по ДК\q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99" y="4422472"/>
            <a:ext cx="353386" cy="35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:\Users\MSShafigullin\Desktop\2020\Презентация КФУ\TH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792" y="3843770"/>
            <a:ext cx="252000" cy="2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84051" y="4728776"/>
            <a:ext cx="659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b="0" dirty="0" smtClean="0">
                <a:solidFill>
                  <a:schemeClr val="bg1"/>
                </a:solidFill>
                <a:latin typeface="PT Sans"/>
              </a:rPr>
              <a:t>370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4051" y="4083918"/>
            <a:ext cx="659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b="0" dirty="0" smtClean="0">
                <a:solidFill>
                  <a:schemeClr val="bg1"/>
                </a:solidFill>
                <a:latin typeface="PT Sans"/>
              </a:rPr>
              <a:t>601-800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+mn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99592" y="381893"/>
            <a:ext cx="83164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ru-RU" sz="1200" b="1" dirty="0">
                <a:solidFill>
                  <a:schemeClr val="bg1">
                    <a:lumMod val="50000"/>
                  </a:schemeClr>
                </a:solidFill>
                <a:latin typeface="PT Sans"/>
              </a:rPr>
              <a:t>Планетарий имени дважды героя Советского Союза лётчика-космонавта А.А. Леонова на базе Астрономической обсерватории имени </a:t>
            </a:r>
            <a:r>
              <a:rPr lang="ru-RU" sz="1200" b="1" dirty="0" err="1" smtClean="0">
                <a:solidFill>
                  <a:schemeClr val="bg1">
                    <a:lumMod val="50000"/>
                  </a:schemeClr>
                </a:solidFill>
                <a:latin typeface="PT Sans"/>
              </a:rPr>
              <a:t>В.П.Энгельгард</a:t>
            </a:r>
            <a:r>
              <a:rPr lang="ru-RU" sz="1200" b="1" dirty="0" err="1">
                <a:solidFill>
                  <a:schemeClr val="bg1">
                    <a:lumMod val="50000"/>
                  </a:schemeClr>
                </a:solidFill>
                <a:latin typeface="PT Sans"/>
              </a:rPr>
              <a:t>т</a:t>
            </a:r>
            <a:r>
              <a:rPr lang="ru-RU" sz="1200" b="1" dirty="0" err="1" smtClean="0">
                <a:solidFill>
                  <a:schemeClr val="bg1">
                    <a:lumMod val="50000"/>
                  </a:schemeClr>
                </a:solidFill>
                <a:latin typeface="PT Sans"/>
              </a:rPr>
              <a:t>а</a:t>
            </a:r>
            <a:r>
              <a:rPr lang="ru-RU" sz="1200" b="1" dirty="0" smtClean="0">
                <a:solidFill>
                  <a:schemeClr val="bg1">
                    <a:lumMod val="50000"/>
                  </a:schemeClr>
                </a:solidFill>
                <a:latin typeface="PT Sans"/>
              </a:rPr>
              <a:t> </a:t>
            </a:r>
            <a:r>
              <a:rPr lang="ru-RU" sz="1200" b="1" dirty="0">
                <a:solidFill>
                  <a:schemeClr val="bg1">
                    <a:lumMod val="50000"/>
                  </a:schemeClr>
                </a:solidFill>
                <a:latin typeface="PT Sans"/>
              </a:rPr>
              <a:t>открыт 23 июня 2013г.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588224" y="2328001"/>
            <a:ext cx="2304256" cy="1223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050" dirty="0" smtClean="0">
                <a:latin typeface="PT Sans"/>
              </a:rPr>
              <a:t>Современный цифровой планетарий с </a:t>
            </a:r>
            <a:r>
              <a:rPr lang="ru-RU" sz="1050" dirty="0" err="1" smtClean="0">
                <a:latin typeface="PT Sans"/>
              </a:rPr>
              <a:t>астропарком</a:t>
            </a:r>
            <a:endParaRPr lang="ru-RU" sz="1050" dirty="0" smtClean="0">
              <a:latin typeface="PT Sans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endParaRPr lang="ru-RU" sz="1050" dirty="0" smtClean="0">
              <a:latin typeface="PT Sans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050" dirty="0" smtClean="0">
                <a:latin typeface="PT Sans"/>
              </a:rPr>
              <a:t>Уникальное оборудование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endParaRPr lang="ru-RU" sz="1050" dirty="0" smtClean="0">
              <a:latin typeface="PT Sans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050" dirty="0" smtClean="0">
                <a:latin typeface="PT Sans"/>
              </a:rPr>
              <a:t>90 зрительских мест</a:t>
            </a:r>
          </a:p>
          <a:p>
            <a:pPr algn="just"/>
            <a:endParaRPr lang="ru-RU" sz="1050" dirty="0"/>
          </a:p>
        </p:txBody>
      </p:sp>
      <p:pic>
        <p:nvPicPr>
          <p:cNvPr id="16" name="Picture 2" descr="C:\Users\MSShafigullin\Desktop\2020\Презентация КФУ\Пиктограммы и иконки\1772879-school-and-education\1772879-school-and-education\png\036-astronomy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7836" y="953058"/>
            <a:ext cx="1106572" cy="1106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C:\Users\MSShafigullin\Desktop\2020\5+\5+ (white)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7" y="3353751"/>
            <a:ext cx="734938" cy="334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kazan-citytour.ru/d/649396/d/DSC__6083-Platonov-627x416_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553" y="915566"/>
            <a:ext cx="2676739" cy="1677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 descr="https://sdelanounas.ru/i/c/z/a/f_czAxNy5yYWRpa2FsLnJ1L2k0MjcvMTMxMi8zYy8yMjQ1MWEwNDQzMzcuanBnP19faWQ9NDUwODc=.jpe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374" y="2939707"/>
            <a:ext cx="2702918" cy="1834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s://kzngo.ru/images/5c0aa50b33/a1705aa880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683" y="915567"/>
            <a:ext cx="2643290" cy="1677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Планетарий Казанского университета будет носить имя космонавта Алексея Леонова ,КФУ, Алексей Леонов, Планетарий КФУ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3962" y="2939707"/>
            <a:ext cx="2642011" cy="1843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1690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827584" cy="5143500"/>
          </a:xfrm>
          <a:prstGeom prst="rect">
            <a:avLst/>
          </a:prstGeom>
          <a:gradFill flip="none" rotWithShape="1">
            <a:gsLst>
              <a:gs pos="0">
                <a:srgbClr val="00549F">
                  <a:shade val="30000"/>
                  <a:satMod val="115000"/>
                </a:srgbClr>
              </a:gs>
              <a:gs pos="50000">
                <a:srgbClr val="00549F">
                  <a:shade val="67500"/>
                  <a:satMod val="115000"/>
                </a:srgbClr>
              </a:gs>
              <a:gs pos="100000">
                <a:srgbClr val="00549F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 descr="C:\Users\MSShafigullin\Desktop\2020\Презентация КФУ\kfu_logo_circle_ru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267" y="87534"/>
            <a:ext cx="55305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43608" y="95924"/>
            <a:ext cx="73448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549F"/>
                </a:solidFill>
                <a:latin typeface="PT Sans" panose="020B0503020203020204" pitchFamily="34" charset="-52"/>
              </a:rPr>
              <a:t>Музейное пространство КФУ</a:t>
            </a:r>
            <a:endParaRPr lang="ru-RU" sz="1600" b="1" dirty="0">
              <a:solidFill>
                <a:schemeClr val="bg1">
                  <a:lumMod val="50000"/>
                </a:schemeClr>
              </a:solidFill>
              <a:latin typeface="PT Sans" panose="020B0503020203020204" pitchFamily="34" charset="-52"/>
            </a:endParaRPr>
          </a:p>
        </p:txBody>
      </p:sp>
      <p:pic>
        <p:nvPicPr>
          <p:cNvPr id="7" name="Picture 4" descr="C:\Users\MSShafigullin\Desktop\Проекты\Презентация по ДК\q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99" y="4422472"/>
            <a:ext cx="353386" cy="35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:\Users\MSShafigullin\Desktop\2020\Презентация КФУ\TH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792" y="3843770"/>
            <a:ext cx="252000" cy="2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84051" y="4728776"/>
            <a:ext cx="659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b="0" dirty="0" smtClean="0">
                <a:solidFill>
                  <a:schemeClr val="bg1"/>
                </a:solidFill>
                <a:latin typeface="PT Sans"/>
              </a:rPr>
              <a:t>370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4051" y="4083918"/>
            <a:ext cx="659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b="0" dirty="0" smtClean="0">
                <a:solidFill>
                  <a:schemeClr val="bg1"/>
                </a:solidFill>
                <a:latin typeface="PT Sans"/>
              </a:rPr>
              <a:t>601-800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+mn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17808" y="1142572"/>
            <a:ext cx="3416072" cy="2516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050" b="1" dirty="0" smtClean="0">
                <a:latin typeface="PT Sans"/>
                <a:cs typeface="Arial" panose="020B0604020202020204" pitchFamily="34" charset="0"/>
              </a:rPr>
              <a:t>10</a:t>
            </a:r>
            <a:r>
              <a:rPr lang="ru-RU" sz="1050" dirty="0" smtClean="0">
                <a:latin typeface="PT Sans"/>
                <a:cs typeface="Arial" panose="020B0604020202020204" pitchFamily="34" charset="0"/>
              </a:rPr>
              <a:t> </a:t>
            </a:r>
            <a:r>
              <a:rPr lang="ru-RU" sz="1050" dirty="0">
                <a:latin typeface="PT Sans"/>
                <a:cs typeface="Arial" panose="020B0604020202020204" pitchFamily="34" charset="0"/>
              </a:rPr>
              <a:t>музеев гуманитарного, технического и естественнонаучного профилей в Казани и </a:t>
            </a:r>
            <a:r>
              <a:rPr lang="ru-RU" sz="1050" dirty="0" smtClean="0">
                <a:latin typeface="PT Sans"/>
                <a:cs typeface="Arial" panose="020B0604020202020204" pitchFamily="34" charset="0"/>
              </a:rPr>
              <a:t>Елабуге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1050" dirty="0">
              <a:latin typeface="PT Sans"/>
              <a:cs typeface="Arial" panose="020B0604020202020204" pitchFamily="34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050" dirty="0" smtClean="0">
                <a:latin typeface="PT Sans"/>
                <a:cs typeface="Arial" panose="020B0604020202020204" pitchFamily="34" charset="0"/>
              </a:rPr>
              <a:t>Около </a:t>
            </a:r>
            <a:r>
              <a:rPr lang="ru-RU" sz="1050" b="1" dirty="0" smtClean="0">
                <a:latin typeface="PT Sans"/>
                <a:cs typeface="Arial" panose="020B0604020202020204" pitchFamily="34" charset="0"/>
              </a:rPr>
              <a:t>1 </a:t>
            </a:r>
            <a:r>
              <a:rPr lang="ru-RU" sz="1050" b="1" dirty="0">
                <a:latin typeface="PT Sans"/>
                <a:cs typeface="Arial" panose="020B0604020202020204" pitchFamily="34" charset="0"/>
              </a:rPr>
              <a:t>000 000 </a:t>
            </a:r>
            <a:r>
              <a:rPr lang="ru-RU" sz="1050" dirty="0">
                <a:latin typeface="PT Sans"/>
                <a:cs typeface="Arial" panose="020B0604020202020204" pitchFamily="34" charset="0"/>
              </a:rPr>
              <a:t>единиц </a:t>
            </a:r>
            <a:r>
              <a:rPr lang="ru-RU" sz="1050" dirty="0" smtClean="0">
                <a:latin typeface="PT Sans"/>
                <a:cs typeface="Arial" panose="020B0604020202020204" pitchFamily="34" charset="0"/>
              </a:rPr>
              <a:t>хранения</a:t>
            </a:r>
            <a:endParaRPr lang="ru-RU" sz="1050" dirty="0">
              <a:latin typeface="PT Sans"/>
              <a:cs typeface="Arial" panose="020B0604020202020204" pitchFamily="34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1050" dirty="0">
              <a:latin typeface="PT Sans"/>
              <a:cs typeface="Arial" panose="020B0604020202020204" pitchFamily="34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050" b="1" dirty="0">
                <a:latin typeface="PT Sans"/>
                <a:cs typeface="Arial" panose="020B0604020202020204" pitchFamily="34" charset="0"/>
              </a:rPr>
              <a:t>35 тысяч </a:t>
            </a:r>
            <a:r>
              <a:rPr lang="ru-RU" sz="1050" dirty="0">
                <a:latin typeface="PT Sans"/>
                <a:cs typeface="Arial" panose="020B0604020202020204" pitchFamily="34" charset="0"/>
              </a:rPr>
              <a:t>посетителей </a:t>
            </a:r>
            <a:r>
              <a:rPr lang="ru-RU" sz="1050" dirty="0" smtClean="0">
                <a:latin typeface="PT Sans"/>
                <a:cs typeface="Arial" panose="020B0604020202020204" pitchFamily="34" charset="0"/>
              </a:rPr>
              <a:t>ежегодно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1050" dirty="0">
              <a:latin typeface="PT Sans"/>
              <a:cs typeface="Arial" panose="020B0604020202020204" pitchFamily="34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050" b="1" dirty="0">
                <a:latin typeface="PT Sans"/>
                <a:cs typeface="Arial" panose="020B0604020202020204" pitchFamily="34" charset="0"/>
              </a:rPr>
              <a:t>10</a:t>
            </a:r>
            <a:r>
              <a:rPr lang="ru-RU" sz="1050" dirty="0">
                <a:latin typeface="PT Sans"/>
                <a:cs typeface="Arial" panose="020B0604020202020204" pitchFamily="34" charset="0"/>
              </a:rPr>
              <a:t> выставочных проектов </a:t>
            </a:r>
            <a:r>
              <a:rPr lang="ru-RU" sz="1050" dirty="0" smtClean="0">
                <a:latin typeface="PT Sans"/>
                <a:cs typeface="Arial" panose="020B0604020202020204" pitchFamily="34" charset="0"/>
              </a:rPr>
              <a:t>ежегодно</a:t>
            </a:r>
            <a:endParaRPr lang="ru-RU" sz="1050" dirty="0">
              <a:latin typeface="PT Sans"/>
              <a:cs typeface="Arial" panose="020B0604020202020204" pitchFamily="34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1050" dirty="0">
              <a:latin typeface="PT Sans"/>
              <a:cs typeface="Arial" panose="020B0604020202020204" pitchFamily="34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050" dirty="0" smtClean="0">
                <a:latin typeface="PT Sans"/>
                <a:cs typeface="Arial" panose="020B0604020202020204" pitchFamily="34" charset="0"/>
              </a:rPr>
              <a:t>База для </a:t>
            </a:r>
            <a:r>
              <a:rPr lang="ru-RU" sz="1050" dirty="0">
                <a:latin typeface="PT Sans"/>
                <a:cs typeface="Arial" panose="020B0604020202020204" pitchFamily="34" charset="0"/>
              </a:rPr>
              <a:t>учебного </a:t>
            </a:r>
            <a:r>
              <a:rPr lang="ru-RU" sz="1050" dirty="0" smtClean="0">
                <a:latin typeface="PT Sans"/>
                <a:cs typeface="Arial" panose="020B0604020202020204" pitchFamily="34" charset="0"/>
              </a:rPr>
              <a:t>процесса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1050" dirty="0">
              <a:latin typeface="PT Sans"/>
              <a:cs typeface="Arial" panose="020B0604020202020204" pitchFamily="34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050" dirty="0">
                <a:latin typeface="PT Sans"/>
                <a:cs typeface="Arial" panose="020B0604020202020204" pitchFamily="34" charset="0"/>
              </a:rPr>
              <a:t>Постоянные участники международных  и всероссийских </a:t>
            </a:r>
            <a:r>
              <a:rPr lang="ru-RU" sz="1050" dirty="0" smtClean="0">
                <a:latin typeface="PT Sans"/>
                <a:cs typeface="Arial" panose="020B0604020202020204" pitchFamily="34" charset="0"/>
              </a:rPr>
              <a:t>мероприятий</a:t>
            </a:r>
            <a:endParaRPr lang="ru-RU" sz="1050" dirty="0">
              <a:latin typeface="PT Sans"/>
              <a:cs typeface="Arial" panose="020B0604020202020204" pitchFamily="34" charset="0"/>
            </a:endParaRPr>
          </a:p>
          <a:p>
            <a:pPr lvl="0" algn="ctr">
              <a:defRPr/>
            </a:pPr>
            <a:endParaRPr lang="ru-RU" sz="1050" dirty="0" smtClean="0"/>
          </a:p>
        </p:txBody>
      </p:sp>
      <p:pic>
        <p:nvPicPr>
          <p:cNvPr id="12" name="Picture 6" descr="C:\Users\KFU_164\Desktop\Музеи_отбор\Музеи_отбор\Этнографический музей\IMG_0525 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1483" y="3832700"/>
            <a:ext cx="1419727" cy="1107309"/>
          </a:xfrm>
          <a:prstGeom prst="hexagon">
            <a:avLst/>
          </a:prstGeom>
          <a:noFill/>
          <a:ln w="127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KFU_164\Desktop\Музеи_отбор\Музеи_отбор\Геологический музей им. А.А. Штукенберга\IMG_0890.JPG"/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0821" y="1485082"/>
            <a:ext cx="1283094" cy="1068509"/>
          </a:xfrm>
          <a:prstGeom prst="hexagon">
            <a:avLst/>
          </a:prstGeom>
          <a:noFill/>
          <a:ln w="1905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KFU2017\Downloads\Уголок Лобачевского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67494"/>
            <a:ext cx="1375057" cy="1145881"/>
          </a:xfrm>
          <a:prstGeom prst="hexagon">
            <a:avLst/>
          </a:prstGeom>
          <a:noFill/>
          <a:ln w="127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44" r="15308" b="4244"/>
          <a:stretch/>
        </p:blipFill>
        <p:spPr bwMode="auto">
          <a:xfrm>
            <a:off x="7306661" y="840420"/>
            <a:ext cx="1399041" cy="1125094"/>
          </a:xfrm>
          <a:prstGeom prst="hexagon">
            <a:avLst/>
          </a:prstGeom>
          <a:noFill/>
          <a:ln w="127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6" descr="E:\Фотографии музеев КФУ\Зоологический музей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3" t="9100" r="-1722"/>
          <a:stretch/>
        </p:blipFill>
        <p:spPr bwMode="auto">
          <a:xfrm>
            <a:off x="7323231" y="1996368"/>
            <a:ext cx="1439378" cy="1154731"/>
          </a:xfrm>
          <a:prstGeom prst="hexagon">
            <a:avLst/>
          </a:prstGeom>
          <a:noFill/>
          <a:ln w="12700">
            <a:solidFill>
              <a:schemeClr val="accent3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9" descr="https://museums.kpfu.ru/wp-content/uploads/2016/05/muzej-kazanskoj-himicheskoj-shkoly-1024x683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77" t="6907" r="325" b="66"/>
          <a:stretch/>
        </p:blipFill>
        <p:spPr bwMode="auto">
          <a:xfrm>
            <a:off x="6141474" y="2616268"/>
            <a:ext cx="1404416" cy="1182256"/>
          </a:xfrm>
          <a:prstGeom prst="hexagon">
            <a:avLst/>
          </a:prstGeom>
          <a:noFill/>
          <a:ln w="1270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E:\Фотографии музеев КФУ\Ботанический отдел Зоологического музея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6712" y="2079417"/>
            <a:ext cx="1351131" cy="1062246"/>
          </a:xfrm>
          <a:prstGeom prst="hexagon">
            <a:avLst/>
          </a:prstGeom>
          <a:noFill/>
          <a:ln w="12700"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2" descr="https://i5.otzovik.com/2017/06/27/5068542/img/57081635.jpe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91" b="29991"/>
          <a:stretch/>
        </p:blipFill>
        <p:spPr bwMode="auto">
          <a:xfrm>
            <a:off x="4964299" y="3254697"/>
            <a:ext cx="1376757" cy="1088658"/>
          </a:xfrm>
          <a:prstGeom prst="hexagon">
            <a:avLst/>
          </a:prstGeom>
          <a:noFill/>
          <a:ln>
            <a:solidFill>
              <a:schemeClr val="accent4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6" descr="https://sun9-10.userapi.com/c851332/v851332542/15b6d7/15DO0e31kIw.jp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8" r="10436"/>
          <a:stretch/>
        </p:blipFill>
        <p:spPr bwMode="auto">
          <a:xfrm>
            <a:off x="5006246" y="852373"/>
            <a:ext cx="1375911" cy="1182088"/>
          </a:xfrm>
          <a:prstGeom prst="hexagon">
            <a:avLst/>
          </a:prstGeom>
          <a:noFill/>
          <a:ln w="12700">
            <a:solidFill>
              <a:schemeClr val="bg2">
                <a:lumMod val="2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7" descr="E:\Фотографии музеев КФУ\Музей-лаборатория Е.К. Завойского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3381" y="3227568"/>
            <a:ext cx="1419233" cy="1115787"/>
          </a:xfrm>
          <a:prstGeom prst="hexagon">
            <a:avLst/>
          </a:prstGeom>
          <a:noFill/>
          <a:ln w="127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C:\Users\MSShafigullin\Desktop\2020\5+\5+ (white)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7" y="3353751"/>
            <a:ext cx="734938" cy="334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0074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990" y="837382"/>
            <a:ext cx="2002528" cy="142238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827584" cy="5143500"/>
          </a:xfrm>
          <a:prstGeom prst="rect">
            <a:avLst/>
          </a:prstGeom>
          <a:gradFill flip="none" rotWithShape="1">
            <a:gsLst>
              <a:gs pos="0">
                <a:srgbClr val="00549F">
                  <a:shade val="30000"/>
                  <a:satMod val="115000"/>
                </a:srgbClr>
              </a:gs>
              <a:gs pos="50000">
                <a:srgbClr val="00549F">
                  <a:shade val="67500"/>
                  <a:satMod val="115000"/>
                </a:srgbClr>
              </a:gs>
              <a:gs pos="100000">
                <a:srgbClr val="00549F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 descr="C:\Users\MSShafigullin\Desktop\2020\Презентация КФУ\kfu_logo_circle_rus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267" y="87534"/>
            <a:ext cx="55305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43608" y="95924"/>
            <a:ext cx="7344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549F"/>
                </a:solidFill>
                <a:latin typeface="PT Sans" panose="020B0503020203020204" pitchFamily="34" charset="-52"/>
              </a:rPr>
              <a:t>Университетское телевиденье </a:t>
            </a:r>
            <a:r>
              <a:rPr lang="en-US" sz="1600" dirty="0" smtClean="0">
                <a:solidFill>
                  <a:srgbClr val="00549F"/>
                </a:solidFill>
              </a:rPr>
              <a:t>UNIVER TV</a:t>
            </a:r>
            <a:endParaRPr lang="ru-RU" sz="1600" dirty="0" smtClean="0">
              <a:solidFill>
                <a:srgbClr val="00549F"/>
              </a:solidFill>
            </a:endParaRPr>
          </a:p>
          <a:p>
            <a:r>
              <a:rPr lang="ru-RU" sz="1200" b="1" dirty="0" smtClean="0">
                <a:solidFill>
                  <a:schemeClr val="bg1">
                    <a:lumMod val="50000"/>
                  </a:schemeClr>
                </a:solidFill>
                <a:latin typeface="PT Sans" panose="020B0503020203020204" pitchFamily="34" charset="-52"/>
              </a:rPr>
              <a:t>Круглосуточный телеканал и интернет-вещание</a:t>
            </a:r>
            <a:endParaRPr lang="ru-RU" sz="1200" b="1" dirty="0">
              <a:solidFill>
                <a:schemeClr val="bg1">
                  <a:lumMod val="50000"/>
                </a:schemeClr>
              </a:solidFill>
              <a:latin typeface="PT Sans" panose="020B0503020203020204" pitchFamily="34" charset="-52"/>
            </a:endParaRPr>
          </a:p>
        </p:txBody>
      </p:sp>
      <p:pic>
        <p:nvPicPr>
          <p:cNvPr id="7" name="Picture 4" descr="C:\Users\MSShafigullin\Desktop\Проекты\Презентация по ДК\q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99" y="4422472"/>
            <a:ext cx="353386" cy="35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:\Users\MSShafigullin\Desktop\2020\Презентация КФУ\TH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792" y="3843770"/>
            <a:ext cx="252000" cy="2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84051" y="4728776"/>
            <a:ext cx="659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b="0" dirty="0" smtClean="0">
                <a:solidFill>
                  <a:schemeClr val="bg1"/>
                </a:solidFill>
                <a:latin typeface="PT Sans"/>
              </a:rPr>
              <a:t>370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4051" y="4083918"/>
            <a:ext cx="659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b="0" dirty="0" smtClean="0">
                <a:solidFill>
                  <a:schemeClr val="bg1"/>
                </a:solidFill>
                <a:latin typeface="PT Sans"/>
              </a:rPr>
              <a:t>601-800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+mn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979712" y="2389674"/>
            <a:ext cx="4888365" cy="2377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  <a:defRPr/>
            </a:pPr>
            <a:r>
              <a:rPr lang="ru-RU" sz="1050" dirty="0" smtClean="0">
                <a:latin typeface="PT Sans"/>
              </a:rPr>
              <a:t>Собственный   </a:t>
            </a:r>
            <a:r>
              <a:rPr lang="ru-RU" sz="1050" dirty="0">
                <a:latin typeface="PT Sans"/>
              </a:rPr>
              <a:t>корпоративный круглосуточный телеканал КФУ </a:t>
            </a:r>
            <a:r>
              <a:rPr lang="ru-RU" sz="1050" dirty="0" smtClean="0">
                <a:latin typeface="PT Sans"/>
              </a:rPr>
              <a:t>формата </a:t>
            </a:r>
            <a:r>
              <a:rPr lang="ru-RU" sz="1050" dirty="0" err="1">
                <a:latin typeface="PT Sans"/>
              </a:rPr>
              <a:t>Full</a:t>
            </a:r>
            <a:r>
              <a:rPr lang="ru-RU" sz="1050" dirty="0">
                <a:latin typeface="PT Sans"/>
              </a:rPr>
              <a:t> </a:t>
            </a:r>
            <a:r>
              <a:rPr lang="ru-RU" sz="1050" dirty="0" smtClean="0">
                <a:latin typeface="PT Sans"/>
              </a:rPr>
              <a:t>HD </a:t>
            </a:r>
            <a:r>
              <a:rPr lang="ru-RU" sz="1050" dirty="0">
                <a:latin typeface="PT Sans"/>
              </a:rPr>
              <a:t>включён в пакет программ всех крупнейших провайдеров </a:t>
            </a:r>
            <a:r>
              <a:rPr lang="ru-RU" sz="1050" dirty="0" smtClean="0">
                <a:latin typeface="PT Sans"/>
              </a:rPr>
              <a:t>России</a:t>
            </a:r>
          </a:p>
          <a:p>
            <a:pPr marL="171450" lvl="0" indent="-171450">
              <a:buFont typeface="Arial" panose="020B0604020202020204" pitchFamily="34" charset="0"/>
              <a:buChar char="•"/>
              <a:defRPr/>
            </a:pPr>
            <a:endParaRPr lang="ru-RU" sz="1050" dirty="0">
              <a:latin typeface="PT Sans"/>
            </a:endParaRPr>
          </a:p>
          <a:p>
            <a:pPr marL="171450" lvl="0" indent="-171450">
              <a:buFont typeface="Arial" panose="020B0604020202020204" pitchFamily="34" charset="0"/>
              <a:buChar char="•"/>
              <a:defRPr/>
            </a:pPr>
            <a:r>
              <a:rPr lang="ru-RU" sz="1050" dirty="0" smtClean="0">
                <a:latin typeface="PT Sans"/>
              </a:rPr>
              <a:t>Межвузовский </a:t>
            </a:r>
            <a:r>
              <a:rPr lang="ru-RU" sz="1050" dirty="0">
                <a:latin typeface="PT Sans"/>
              </a:rPr>
              <a:t>студенческий круглосуточный телеканал UNIVERSMOTRI формата </a:t>
            </a:r>
            <a:r>
              <a:rPr lang="ru-RU" sz="1050" dirty="0" err="1">
                <a:latin typeface="PT Sans"/>
              </a:rPr>
              <a:t>Full</a:t>
            </a:r>
            <a:r>
              <a:rPr lang="ru-RU" sz="1050" dirty="0">
                <a:latin typeface="PT Sans"/>
              </a:rPr>
              <a:t> </a:t>
            </a:r>
            <a:r>
              <a:rPr lang="ru-RU" sz="1050" dirty="0" smtClean="0">
                <a:latin typeface="PT Sans"/>
              </a:rPr>
              <a:t>HD</a:t>
            </a:r>
          </a:p>
          <a:p>
            <a:pPr marL="171450" lvl="0" indent="-171450">
              <a:buFont typeface="Arial" panose="020B0604020202020204" pitchFamily="34" charset="0"/>
              <a:buChar char="•"/>
              <a:defRPr/>
            </a:pPr>
            <a:endParaRPr lang="ru-RU" sz="1050" dirty="0">
              <a:latin typeface="PT Sans"/>
            </a:endParaRPr>
          </a:p>
          <a:p>
            <a:pPr marL="171450" lvl="0" indent="-171450">
              <a:buFont typeface="Arial" panose="020B0604020202020204" pitchFamily="34" charset="0"/>
              <a:buChar char="•"/>
              <a:defRPr/>
            </a:pPr>
            <a:r>
              <a:rPr lang="ru-RU" sz="1050" dirty="0" smtClean="0">
                <a:latin typeface="PT Sans"/>
              </a:rPr>
              <a:t>Круглосуточное </a:t>
            </a:r>
            <a:r>
              <a:rPr lang="ru-RU" sz="1050" dirty="0">
                <a:latin typeface="PT Sans"/>
              </a:rPr>
              <a:t>студенческое </a:t>
            </a:r>
            <a:r>
              <a:rPr lang="ru-RU" sz="1050" dirty="0" smtClean="0">
                <a:latin typeface="PT Sans"/>
              </a:rPr>
              <a:t>интернет-радио UFM</a:t>
            </a:r>
          </a:p>
          <a:p>
            <a:pPr marL="171450" lvl="0" indent="-171450">
              <a:buFont typeface="Arial" panose="020B0604020202020204" pitchFamily="34" charset="0"/>
              <a:buChar char="•"/>
              <a:defRPr/>
            </a:pPr>
            <a:endParaRPr lang="ru-RU" sz="1050" dirty="0">
              <a:latin typeface="PT Sans"/>
            </a:endParaRPr>
          </a:p>
          <a:p>
            <a:pPr marL="171450" lvl="0" indent="-171450">
              <a:buFont typeface="Arial" panose="020B0604020202020204" pitchFamily="34" charset="0"/>
              <a:buChar char="•"/>
              <a:defRPr/>
            </a:pPr>
            <a:r>
              <a:rPr lang="ru-RU" sz="1050" dirty="0" smtClean="0">
                <a:latin typeface="PT Sans"/>
              </a:rPr>
              <a:t>Популярные </a:t>
            </a:r>
            <a:r>
              <a:rPr lang="ru-RU" sz="1050" dirty="0">
                <a:latin typeface="PT Sans"/>
              </a:rPr>
              <a:t>научно-образовательные программы и лекции ведущих ученых и специалистов на как русском, английском и китайском </a:t>
            </a:r>
            <a:r>
              <a:rPr lang="ru-RU" sz="1050" dirty="0" smtClean="0">
                <a:latin typeface="PT Sans"/>
              </a:rPr>
              <a:t>языках</a:t>
            </a:r>
          </a:p>
          <a:p>
            <a:pPr marL="171450" lvl="0" indent="-171450">
              <a:buFont typeface="Arial" panose="020B0604020202020204" pitchFamily="34" charset="0"/>
              <a:buChar char="•"/>
              <a:defRPr/>
            </a:pPr>
            <a:endParaRPr lang="ru-RU" sz="1050" dirty="0">
              <a:latin typeface="PT Sans"/>
            </a:endParaRPr>
          </a:p>
          <a:p>
            <a:pPr marL="171450" lvl="0" indent="-171450">
              <a:buFont typeface="Arial" panose="020B0604020202020204" pitchFamily="34" charset="0"/>
              <a:buChar char="•"/>
              <a:defRPr/>
            </a:pPr>
            <a:r>
              <a:rPr lang="ru-RU" sz="1050" dirty="0" smtClean="0">
                <a:latin typeface="PT Sans"/>
              </a:rPr>
              <a:t>Общая </a:t>
            </a:r>
            <a:r>
              <a:rPr lang="ru-RU" sz="1050" dirty="0">
                <a:latin typeface="PT Sans"/>
              </a:rPr>
              <a:t>аудитория </a:t>
            </a:r>
            <a:r>
              <a:rPr lang="ru-RU" sz="1050" dirty="0" smtClean="0">
                <a:latin typeface="PT Sans"/>
              </a:rPr>
              <a:t>более  </a:t>
            </a:r>
            <a:r>
              <a:rPr lang="ru-RU" sz="1050" dirty="0">
                <a:latin typeface="PT Sans"/>
              </a:rPr>
              <a:t>1,7 млн. чел. </a:t>
            </a:r>
          </a:p>
          <a:p>
            <a:pPr lvl="0">
              <a:defRPr/>
            </a:pPr>
            <a:endParaRPr lang="ru-RU" sz="1200" dirty="0" smtClean="0"/>
          </a:p>
        </p:txBody>
      </p:sp>
      <p:pic>
        <p:nvPicPr>
          <p:cNvPr id="13" name="Picture 6" descr="https://i.ytimg.com/vi/y21zVOlQZzQ/maxresdefault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4306" y="845824"/>
            <a:ext cx="2514121" cy="1414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4889" y="845824"/>
            <a:ext cx="1809453" cy="1413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3" descr="C:\Users\MSShafigullin\Desktop\2020\Презентация КФУ\Пиктограммы и иконки\1772879-school-and-education\1772879-school-and-education\png\001-audio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672" y="2396797"/>
            <a:ext cx="749646" cy="749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kpfu.ru/portal/docs/F1108192360/univer.smotri.ru.2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62" y="3740263"/>
            <a:ext cx="1785938" cy="14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0805" y="845824"/>
            <a:ext cx="1883195" cy="1413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4" descr="C:\Users\MSShafigullin\Desktop\2020\5+\5+ (white)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7" y="3353751"/>
            <a:ext cx="734938" cy="334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1519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827584" cy="5143500"/>
          </a:xfrm>
          <a:prstGeom prst="rect">
            <a:avLst/>
          </a:prstGeom>
          <a:gradFill flip="none" rotWithShape="1">
            <a:gsLst>
              <a:gs pos="0">
                <a:srgbClr val="00549F">
                  <a:shade val="30000"/>
                  <a:satMod val="115000"/>
                </a:srgbClr>
              </a:gs>
              <a:gs pos="50000">
                <a:srgbClr val="00549F">
                  <a:shade val="67500"/>
                  <a:satMod val="115000"/>
                </a:srgbClr>
              </a:gs>
              <a:gs pos="100000">
                <a:srgbClr val="00549F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 descr="C:\Users\MSShafigullin\Desktop\2020\Презентация КФУ\kfu_logo_circle_ru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267" y="87534"/>
            <a:ext cx="55305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43608" y="95924"/>
            <a:ext cx="7344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549F"/>
                </a:solidFill>
                <a:latin typeface="PT Sans"/>
              </a:rPr>
              <a:t>Социальная инфраструктура КФУ</a:t>
            </a:r>
          </a:p>
          <a:p>
            <a:r>
              <a:rPr lang="ru-RU" sz="1200" b="1" dirty="0" smtClean="0">
                <a:solidFill>
                  <a:schemeClr val="bg1">
                    <a:lumMod val="50000"/>
                  </a:schemeClr>
                </a:solidFill>
                <a:latin typeface="PT Sans"/>
              </a:rPr>
              <a:t>Общежития, культурные и спортивные комплексы</a:t>
            </a:r>
            <a:endParaRPr lang="ru-RU" sz="1200" b="1" dirty="0">
              <a:solidFill>
                <a:schemeClr val="bg1">
                  <a:lumMod val="50000"/>
                </a:schemeClr>
              </a:solidFill>
              <a:latin typeface="PT Sans"/>
            </a:endParaRPr>
          </a:p>
        </p:txBody>
      </p:sp>
      <p:pic>
        <p:nvPicPr>
          <p:cNvPr id="7" name="Picture 4" descr="C:\Users\MSShafigullin\Desktop\Проекты\Презентация по ДК\q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99" y="4422472"/>
            <a:ext cx="353386" cy="35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:\Users\MSShafigullin\Desktop\2020\Презентация КФУ\TH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792" y="3843770"/>
            <a:ext cx="252000" cy="2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84051" y="4728776"/>
            <a:ext cx="659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b="0" dirty="0" smtClean="0">
                <a:solidFill>
                  <a:schemeClr val="bg1"/>
                </a:solidFill>
                <a:latin typeface="PT Sans"/>
              </a:rPr>
              <a:t>370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PT San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4051" y="4083918"/>
            <a:ext cx="659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b="0" dirty="0" smtClean="0">
                <a:solidFill>
                  <a:schemeClr val="bg1"/>
                </a:solidFill>
                <a:latin typeface="PT Sans"/>
              </a:rPr>
              <a:t>601-800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+mn-lt"/>
            </a:endParaRPr>
          </a:p>
        </p:txBody>
      </p:sp>
      <p:pic>
        <p:nvPicPr>
          <p:cNvPr id="41" name="Picture 2" descr="Картинки по запросу деревня универсиады вид сверху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61" b="4909"/>
          <a:stretch/>
        </p:blipFill>
        <p:spPr bwMode="auto">
          <a:xfrm>
            <a:off x="1262517" y="891189"/>
            <a:ext cx="1479069" cy="150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6" descr="Картинки по запросу деревня универсиады КОМНАТЫ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91" r="8355"/>
          <a:stretch/>
        </p:blipFill>
        <p:spPr bwMode="auto">
          <a:xfrm>
            <a:off x="3322772" y="908622"/>
            <a:ext cx="1780301" cy="1488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11" descr="http://85.233.76.51/uploads/place/photo/10182/DSC_011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3862" y="2337783"/>
            <a:ext cx="3221687" cy="1930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9" descr="Моск ПРЕ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929092" y="335563"/>
            <a:ext cx="3221687" cy="1900253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Прямоугольник 48"/>
          <p:cNvSpPr/>
          <p:nvPr/>
        </p:nvSpPr>
        <p:spPr>
          <a:xfrm>
            <a:off x="5921930" y="4353037"/>
            <a:ext cx="3168352" cy="246128"/>
          </a:xfrm>
          <a:prstGeom prst="rect">
            <a:avLst/>
          </a:prstGeom>
        </p:spPr>
        <p:txBody>
          <a:bodyPr wrap="square" lIns="91348" tIns="45674" rIns="91348" bIns="45674">
            <a:spAutoFit/>
          </a:bodyPr>
          <a:lstStyle/>
          <a:p>
            <a:pPr algn="ctr"/>
            <a:r>
              <a:rPr lang="ru-RU" sz="1000" b="1" dirty="0">
                <a:latin typeface="PT Sans"/>
                <a:cs typeface="Arial" panose="020B0604020202020204" pitchFamily="34" charset="0"/>
              </a:rPr>
              <a:t>11</a:t>
            </a:r>
            <a:r>
              <a:rPr lang="ru-RU" sz="1000" dirty="0">
                <a:latin typeface="PT Sans"/>
                <a:cs typeface="Arial" panose="020B0604020202020204" pitchFamily="34" charset="0"/>
              </a:rPr>
              <a:t> спортивных объектов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285990" y="2480733"/>
            <a:ext cx="5544616" cy="246128"/>
          </a:xfrm>
          <a:prstGeom prst="rect">
            <a:avLst/>
          </a:prstGeom>
        </p:spPr>
        <p:txBody>
          <a:bodyPr wrap="square" lIns="91348" tIns="45674" rIns="91348" bIns="45674">
            <a:spAutoFit/>
          </a:bodyPr>
          <a:lstStyle/>
          <a:p>
            <a:pPr algn="ctr"/>
            <a:r>
              <a:rPr lang="ru-RU" sz="1000" dirty="0">
                <a:latin typeface="PT Sans"/>
                <a:cs typeface="Arial" panose="020B0604020202020204" pitchFamily="34" charset="0"/>
              </a:rPr>
              <a:t>В общежитиях КФУ проживают около </a:t>
            </a:r>
            <a:r>
              <a:rPr lang="ru-RU" sz="1000" b="1" dirty="0">
                <a:latin typeface="PT Sans"/>
                <a:cs typeface="Arial" panose="020B0604020202020204" pitchFamily="34" charset="0"/>
              </a:rPr>
              <a:t>14 </a:t>
            </a:r>
            <a:r>
              <a:rPr lang="ru-RU" sz="1000" b="1" dirty="0" smtClean="0">
                <a:latin typeface="PT Sans"/>
                <a:cs typeface="Arial" panose="020B0604020202020204" pitchFamily="34" charset="0"/>
              </a:rPr>
              <a:t>000 </a:t>
            </a:r>
            <a:r>
              <a:rPr lang="ru-RU" sz="1000" dirty="0" smtClean="0">
                <a:latin typeface="PT Sans"/>
                <a:cs typeface="Arial" panose="020B0604020202020204" pitchFamily="34" charset="0"/>
              </a:rPr>
              <a:t>иногородних </a:t>
            </a:r>
            <a:r>
              <a:rPr lang="ru-RU" sz="1000" dirty="0">
                <a:latin typeface="PT Sans"/>
                <a:cs typeface="Arial" panose="020B0604020202020204" pitchFamily="34" charset="0"/>
              </a:rPr>
              <a:t>студентов</a:t>
            </a:r>
          </a:p>
        </p:txBody>
      </p:sp>
      <p:pic>
        <p:nvPicPr>
          <p:cNvPr id="1030" name="Picture 6" descr="https://ic.pics.livejournal.com/kukmor/14257925/6321582/6321582_original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89" b="6950"/>
          <a:stretch/>
        </p:blipFill>
        <p:spPr bwMode="auto">
          <a:xfrm>
            <a:off x="3322772" y="3353751"/>
            <a:ext cx="2362059" cy="1226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students.kpfu.ru/sites/default/files/inline-images/%C2%AB%D0%A8%D0%BA%D0%BE%D0%BB%D0%B0%20%D0%B0%D0%BA%D1%82%D0%B8%D0%B2%D0%B0%20%D0%B4%D0%BB%D1%8F%20%D1%81%D1%82%D1%83%D0%B4%D0%B5%D0%BD%D1%82%D0%BE%D0%B2%20%D0%BF%D0%B5%D1%80%D0%B2%D0%BE%D0%B3%D0%BE%20%D0%BA%D1%83%D1%80%D1%81%D0%B0%20%C2%AB%D0%A8%D0%B0%D0%B3%20%D0%BD%D0%B0%D0%B2%D1%81%D1%82%D1%80%D0%B5%D1%87%D1%83%C2%BB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380" y="3363728"/>
            <a:ext cx="2236930" cy="1216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C:\Users\MSShafigullin\Desktop\2020\5+\5+ (white)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7" y="3353751"/>
            <a:ext cx="734938" cy="334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6727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MSShafigullin\Desktop\Проекты\Брендбук\Гайдлайн\Презентация\презентация шаблон КФУ-0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72"/>
          <a:stretch/>
        </p:blipFill>
        <p:spPr bwMode="auto">
          <a:xfrm>
            <a:off x="0" y="1786"/>
            <a:ext cx="9144000" cy="5141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MSShafigullin\Desktop\2020\Презентация КФУ\kfu_logo_circle_rus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11510"/>
            <a:ext cx="1152128" cy="1124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Google Shape;898;g89d9307d70_13_164"/>
          <p:cNvSpPr txBox="1"/>
          <p:nvPr/>
        </p:nvSpPr>
        <p:spPr>
          <a:xfrm>
            <a:off x="2267744" y="2021162"/>
            <a:ext cx="5904656" cy="9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867"/>
              <a:buFont typeface="Arial"/>
              <a:buNone/>
            </a:pPr>
            <a:r>
              <a:rPr lang="en-US" sz="3600" b="1" i="0" u="none" strike="noStrike" cap="none" dirty="0" err="1">
                <a:solidFill>
                  <a:schemeClr val="bg1"/>
                </a:solidFill>
                <a:latin typeface="PT Sans" panose="020B0503020203020204" pitchFamily="34" charset="-52"/>
                <a:ea typeface="Arial"/>
                <a:cs typeface="Arial"/>
                <a:sym typeface="Arial"/>
              </a:rPr>
              <a:t>Спасибо</a:t>
            </a:r>
            <a:r>
              <a:rPr lang="en-US" sz="3600" b="1" i="0" u="none" strike="noStrike" cap="none" dirty="0">
                <a:solidFill>
                  <a:schemeClr val="bg1"/>
                </a:solidFill>
                <a:latin typeface="PT Sans" panose="020B0503020203020204" pitchFamily="34" charset="-52"/>
                <a:ea typeface="Arial"/>
                <a:cs typeface="Arial"/>
                <a:sym typeface="Arial"/>
              </a:rPr>
              <a:t> </a:t>
            </a:r>
            <a:r>
              <a:rPr lang="en-US" sz="3600" b="1" i="0" u="none" strike="noStrike" cap="none" dirty="0" err="1">
                <a:solidFill>
                  <a:schemeClr val="bg1"/>
                </a:solidFill>
                <a:latin typeface="PT Sans" panose="020B0503020203020204" pitchFamily="34" charset="-52"/>
                <a:ea typeface="Arial"/>
                <a:cs typeface="Arial"/>
                <a:sym typeface="Arial"/>
              </a:rPr>
              <a:t>за</a:t>
            </a:r>
            <a:r>
              <a:rPr lang="en-US" sz="3600" b="1" i="0" u="none" strike="noStrike" cap="none" dirty="0">
                <a:solidFill>
                  <a:schemeClr val="bg1"/>
                </a:solidFill>
                <a:latin typeface="PT Sans" panose="020B0503020203020204" pitchFamily="34" charset="-52"/>
                <a:ea typeface="Arial"/>
                <a:cs typeface="Arial"/>
                <a:sym typeface="Arial"/>
              </a:rPr>
              <a:t> </a:t>
            </a:r>
            <a:r>
              <a:rPr lang="en-US" sz="3600" b="1" i="0" u="none" strike="noStrike" cap="none" dirty="0" err="1" smtClean="0">
                <a:solidFill>
                  <a:schemeClr val="bg1"/>
                </a:solidFill>
                <a:latin typeface="PT Sans" panose="020B0503020203020204" pitchFamily="34" charset="-52"/>
                <a:ea typeface="Arial"/>
                <a:cs typeface="Arial"/>
                <a:sym typeface="Arial"/>
              </a:rPr>
              <a:t>внимание</a:t>
            </a:r>
            <a:r>
              <a:rPr lang="en-US" sz="3600" b="1" i="0" u="none" strike="noStrike" cap="none" dirty="0" smtClean="0">
                <a:solidFill>
                  <a:schemeClr val="bg1"/>
                </a:solidFill>
                <a:latin typeface="PT Sans" panose="020B0503020203020204" pitchFamily="34" charset="-52"/>
                <a:ea typeface="Arial"/>
                <a:cs typeface="Arial"/>
                <a:sym typeface="Arial"/>
              </a:rPr>
              <a:t>!</a:t>
            </a:r>
            <a:endParaRPr sz="3600" b="1" i="0" u="none" strike="noStrike" cap="none" dirty="0">
              <a:solidFill>
                <a:schemeClr val="bg1"/>
              </a:solidFill>
              <a:latin typeface="PT Sans" panose="020B0503020203020204" pitchFamily="34" charset="-52"/>
              <a:ea typeface="Arial"/>
              <a:cs typeface="Arial"/>
              <a:sym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99792" y="3602827"/>
            <a:ext cx="65527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PT Sans"/>
              </a:rPr>
              <a:t>420008, Казань, ул. Кремлёвская, 18</a:t>
            </a:r>
            <a:br>
              <a:rPr lang="ru-RU" sz="1400" dirty="0">
                <a:solidFill>
                  <a:schemeClr val="bg1"/>
                </a:solidFill>
                <a:latin typeface="PT Sans"/>
              </a:rPr>
            </a:br>
            <a:r>
              <a:rPr lang="ru-RU" sz="1400" dirty="0">
                <a:solidFill>
                  <a:schemeClr val="bg1"/>
                </a:solidFill>
                <a:latin typeface="PT Sans"/>
              </a:rPr>
              <a:t>Телефон: (843) 233-71-09</a:t>
            </a:r>
            <a:br>
              <a:rPr lang="ru-RU" sz="1400" dirty="0">
                <a:solidFill>
                  <a:schemeClr val="bg1"/>
                </a:solidFill>
                <a:latin typeface="PT Sans"/>
              </a:rPr>
            </a:br>
            <a:r>
              <a:rPr lang="ru-RU" sz="1400" dirty="0">
                <a:solidFill>
                  <a:schemeClr val="bg1"/>
                </a:solidFill>
                <a:latin typeface="PT Sans"/>
              </a:rPr>
              <a:t>Факс: (843) </a:t>
            </a:r>
            <a:r>
              <a:rPr lang="ru-RU" sz="1400" dirty="0" smtClean="0">
                <a:solidFill>
                  <a:schemeClr val="bg1"/>
                </a:solidFill>
                <a:latin typeface="PT Sans"/>
              </a:rPr>
              <a:t>292-44-48		</a:t>
            </a:r>
            <a:r>
              <a:rPr lang="ru-RU" sz="1400" dirty="0" smtClean="0">
                <a:solidFill>
                  <a:schemeClr val="bg1"/>
                </a:solidFill>
                <a:latin typeface="PT Sans"/>
                <a:hlinkClick r:id="rId5"/>
              </a:rPr>
              <a:t>public.mail@kpfu.ru</a:t>
            </a:r>
            <a:r>
              <a:rPr lang="ru-RU" sz="1400" dirty="0" smtClean="0">
                <a:solidFill>
                  <a:schemeClr val="bg1"/>
                </a:solidFill>
                <a:latin typeface="PT Sans"/>
              </a:rPr>
              <a:t> </a:t>
            </a:r>
            <a:endParaRPr lang="ru-RU" sz="1200" dirty="0" smtClean="0">
              <a:solidFill>
                <a:schemeClr val="bg1"/>
              </a:solidFill>
              <a:latin typeface="PT Sans"/>
            </a:endParaRPr>
          </a:p>
        </p:txBody>
      </p:sp>
    </p:spTree>
    <p:extLst>
      <p:ext uri="{BB962C8B-B14F-4D97-AF65-F5344CB8AC3E}">
        <p14:creationId xmlns:p14="http://schemas.microsoft.com/office/powerpoint/2010/main" val="3148990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" y="-19415"/>
            <a:ext cx="827584" cy="5143500"/>
          </a:xfrm>
          <a:prstGeom prst="rect">
            <a:avLst/>
          </a:prstGeom>
          <a:gradFill flip="none" rotWithShape="1">
            <a:gsLst>
              <a:gs pos="0">
                <a:srgbClr val="00549F">
                  <a:shade val="30000"/>
                  <a:satMod val="115000"/>
                </a:srgbClr>
              </a:gs>
              <a:gs pos="50000">
                <a:srgbClr val="00549F">
                  <a:shade val="67500"/>
                  <a:satMod val="115000"/>
                </a:srgbClr>
              </a:gs>
              <a:gs pos="100000">
                <a:srgbClr val="00549F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 descr="C:\Users\MSShafigullin\Desktop\2020\Презентация КФУ\kfu_logo_circle_ru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267" y="87534"/>
            <a:ext cx="55305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43608" y="95924"/>
            <a:ext cx="7344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549F"/>
                </a:solidFill>
                <a:latin typeface="PT Sans" panose="020B0503020203020204" pitchFamily="34" charset="-52"/>
              </a:rPr>
              <a:t>История Казанского университета</a:t>
            </a:r>
          </a:p>
          <a:p>
            <a:r>
              <a:rPr lang="ru-RU" sz="1200" b="1" dirty="0" smtClean="0">
                <a:solidFill>
                  <a:schemeClr val="bg1">
                    <a:lumMod val="50000"/>
                  </a:schemeClr>
                </a:solidFill>
                <a:latin typeface="PT Sans" panose="020B0503020203020204" pitchFamily="34" charset="-52"/>
              </a:rPr>
              <a:t>Этапы развития</a:t>
            </a:r>
            <a:endParaRPr lang="ru-RU" sz="1200" b="1" dirty="0">
              <a:solidFill>
                <a:schemeClr val="bg1">
                  <a:lumMod val="50000"/>
                </a:schemeClr>
              </a:solidFill>
              <a:latin typeface="PT Sans" panose="020B0503020203020204" pitchFamily="34" charset="-52"/>
            </a:endParaRPr>
          </a:p>
        </p:txBody>
      </p:sp>
      <p:pic>
        <p:nvPicPr>
          <p:cNvPr id="7" name="Picture 4" descr="C:\Users\MSShafigullin\Desktop\Проекты\Презентация по ДК\q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99" y="4422472"/>
            <a:ext cx="353386" cy="35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:\Users\MSShafigullin\Desktop\2020\Презентация КФУ\TH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792" y="3843770"/>
            <a:ext cx="252000" cy="2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84051" y="4728776"/>
            <a:ext cx="659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b="0" dirty="0" smtClean="0">
                <a:solidFill>
                  <a:schemeClr val="bg1"/>
                </a:solidFill>
                <a:latin typeface="PT Sans" panose="020B0503020203020204"/>
              </a:rPr>
              <a:t>370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4051" y="4083918"/>
            <a:ext cx="659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b="0" dirty="0" smtClean="0">
                <a:solidFill>
                  <a:schemeClr val="bg1"/>
                </a:solidFill>
                <a:latin typeface="PT Sans" panose="020B0503020203020204"/>
              </a:rPr>
              <a:t>601-800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+mn-lt"/>
            </a:endParaRPr>
          </a:p>
        </p:txBody>
      </p:sp>
      <p:pic>
        <p:nvPicPr>
          <p:cNvPr id="11" name="Picture 34" descr="C:\Users\MSShafigullin\Downloads\1-0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7252" y="-285289"/>
            <a:ext cx="2567259" cy="1254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Freeform 2">
            <a:extLst>
              <a:ext uri="{FF2B5EF4-FFF2-40B4-BE49-F238E27FC236}">
                <a16:creationId xmlns:a16="http://schemas.microsoft.com/office/drawing/2014/main" id="{FB9D1BA5-C6F4-EB44-9861-D17E80827B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583" y="927783"/>
            <a:ext cx="8313177" cy="2812914"/>
          </a:xfrm>
          <a:custGeom>
            <a:avLst/>
            <a:gdLst>
              <a:gd name="T0" fmla="*/ 0 w 19570"/>
              <a:gd name="T1" fmla="*/ 0 h 7746"/>
              <a:gd name="T2" fmla="*/ 15299 w 19570"/>
              <a:gd name="T3" fmla="*/ 0 h 7746"/>
              <a:gd name="T4" fmla="*/ 15299 w 19570"/>
              <a:gd name="T5" fmla="*/ 0 h 7746"/>
              <a:gd name="T6" fmla="*/ 16884 w 19570"/>
              <a:gd name="T7" fmla="*/ 657 h 7746"/>
              <a:gd name="T8" fmla="*/ 16884 w 19570"/>
              <a:gd name="T9" fmla="*/ 657 h 7746"/>
              <a:gd name="T10" fmla="*/ 17541 w 19570"/>
              <a:gd name="T11" fmla="*/ 2242 h 7746"/>
              <a:gd name="T12" fmla="*/ 17541 w 19570"/>
              <a:gd name="T13" fmla="*/ 2242 h 7746"/>
              <a:gd name="T14" fmla="*/ 16884 w 19570"/>
              <a:gd name="T15" fmla="*/ 3828 h 7746"/>
              <a:gd name="T16" fmla="*/ 16884 w 19570"/>
              <a:gd name="T17" fmla="*/ 3828 h 7746"/>
              <a:gd name="T18" fmla="*/ 15299 w 19570"/>
              <a:gd name="T19" fmla="*/ 4484 h 7746"/>
              <a:gd name="T20" fmla="*/ 4332 w 19570"/>
              <a:gd name="T21" fmla="*/ 4484 h 7746"/>
              <a:gd name="T22" fmla="*/ 4332 w 19570"/>
              <a:gd name="T23" fmla="*/ 4484 h 7746"/>
              <a:gd name="T24" fmla="*/ 4332 w 19570"/>
              <a:gd name="T25" fmla="*/ 4484 h 7746"/>
              <a:gd name="T26" fmla="*/ 3611 w 19570"/>
              <a:gd name="T27" fmla="*/ 4782 h 7746"/>
              <a:gd name="T28" fmla="*/ 3611 w 19570"/>
              <a:gd name="T29" fmla="*/ 4782 h 7746"/>
              <a:gd name="T30" fmla="*/ 3313 w 19570"/>
              <a:gd name="T31" fmla="*/ 5503 h 7746"/>
              <a:gd name="T32" fmla="*/ 3313 w 19570"/>
              <a:gd name="T33" fmla="*/ 5503 h 7746"/>
              <a:gd name="T34" fmla="*/ 3611 w 19570"/>
              <a:gd name="T35" fmla="*/ 6224 h 7746"/>
              <a:gd name="T36" fmla="*/ 3611 w 19570"/>
              <a:gd name="T37" fmla="*/ 6224 h 7746"/>
              <a:gd name="T38" fmla="*/ 4332 w 19570"/>
              <a:gd name="T39" fmla="*/ 6522 h 7746"/>
              <a:gd name="T40" fmla="*/ 4332 w 19570"/>
              <a:gd name="T41" fmla="*/ 6522 h 7746"/>
              <a:gd name="T42" fmla="*/ 19569 w 19570"/>
              <a:gd name="T43" fmla="*/ 6522 h 7746"/>
              <a:gd name="T44" fmla="*/ 19569 w 19570"/>
              <a:gd name="T45" fmla="*/ 7745 h 7746"/>
              <a:gd name="T46" fmla="*/ 4332 w 19570"/>
              <a:gd name="T47" fmla="*/ 7745 h 7746"/>
              <a:gd name="T48" fmla="*/ 4250 w 19570"/>
              <a:gd name="T49" fmla="*/ 7745 h 7746"/>
              <a:gd name="T50" fmla="*/ 4250 w 19570"/>
              <a:gd name="T51" fmla="*/ 7744 h 7746"/>
              <a:gd name="T52" fmla="*/ 4250 w 19570"/>
              <a:gd name="T53" fmla="*/ 7744 h 7746"/>
              <a:gd name="T54" fmla="*/ 2747 w 19570"/>
              <a:gd name="T55" fmla="*/ 7088 h 7746"/>
              <a:gd name="T56" fmla="*/ 2747 w 19570"/>
              <a:gd name="T57" fmla="*/ 7088 h 7746"/>
              <a:gd name="T58" fmla="*/ 2090 w 19570"/>
              <a:gd name="T59" fmla="*/ 5503 h 7746"/>
              <a:gd name="T60" fmla="*/ 2090 w 19570"/>
              <a:gd name="T61" fmla="*/ 5503 h 7746"/>
              <a:gd name="T62" fmla="*/ 2747 w 19570"/>
              <a:gd name="T63" fmla="*/ 3917 h 7746"/>
              <a:gd name="T64" fmla="*/ 2747 w 19570"/>
              <a:gd name="T65" fmla="*/ 3917 h 7746"/>
              <a:gd name="T66" fmla="*/ 4332 w 19570"/>
              <a:gd name="T67" fmla="*/ 3261 h 7746"/>
              <a:gd name="T68" fmla="*/ 15299 w 19570"/>
              <a:gd name="T69" fmla="*/ 3261 h 7746"/>
              <a:gd name="T70" fmla="*/ 15299 w 19570"/>
              <a:gd name="T71" fmla="*/ 3261 h 7746"/>
              <a:gd name="T72" fmla="*/ 15299 w 19570"/>
              <a:gd name="T73" fmla="*/ 3261 h 7746"/>
              <a:gd name="T74" fmla="*/ 16019 w 19570"/>
              <a:gd name="T75" fmla="*/ 2963 h 7746"/>
              <a:gd name="T76" fmla="*/ 16019 w 19570"/>
              <a:gd name="T77" fmla="*/ 2963 h 7746"/>
              <a:gd name="T78" fmla="*/ 16317 w 19570"/>
              <a:gd name="T79" fmla="*/ 2242 h 7746"/>
              <a:gd name="T80" fmla="*/ 16317 w 19570"/>
              <a:gd name="T81" fmla="*/ 2242 h 7746"/>
              <a:gd name="T82" fmla="*/ 16019 w 19570"/>
              <a:gd name="T83" fmla="*/ 1522 h 7746"/>
              <a:gd name="T84" fmla="*/ 16019 w 19570"/>
              <a:gd name="T85" fmla="*/ 1522 h 7746"/>
              <a:gd name="T86" fmla="*/ 15299 w 19570"/>
              <a:gd name="T87" fmla="*/ 1223 h 7746"/>
              <a:gd name="T88" fmla="*/ 15299 w 19570"/>
              <a:gd name="T89" fmla="*/ 1223 h 7746"/>
              <a:gd name="T90" fmla="*/ 0 w 19570"/>
              <a:gd name="T91" fmla="*/ 1223 h 7746"/>
              <a:gd name="T92" fmla="*/ 0 w 19570"/>
              <a:gd name="T93" fmla="*/ 0 h 7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570" h="7746">
                <a:moveTo>
                  <a:pt x="0" y="0"/>
                </a:moveTo>
                <a:lnTo>
                  <a:pt x="15299" y="0"/>
                </a:lnTo>
                <a:lnTo>
                  <a:pt x="15299" y="0"/>
                </a:lnTo>
                <a:cubicBezTo>
                  <a:pt x="15893" y="0"/>
                  <a:pt x="16464" y="236"/>
                  <a:pt x="16884" y="657"/>
                </a:cubicBezTo>
                <a:lnTo>
                  <a:pt x="16884" y="657"/>
                </a:lnTo>
                <a:cubicBezTo>
                  <a:pt x="17305" y="1077"/>
                  <a:pt x="17541" y="1648"/>
                  <a:pt x="17541" y="2242"/>
                </a:cubicBezTo>
                <a:lnTo>
                  <a:pt x="17541" y="2242"/>
                </a:lnTo>
                <a:cubicBezTo>
                  <a:pt x="17541" y="2837"/>
                  <a:pt x="17305" y="3407"/>
                  <a:pt x="16884" y="3828"/>
                </a:cubicBezTo>
                <a:lnTo>
                  <a:pt x="16884" y="3828"/>
                </a:lnTo>
                <a:cubicBezTo>
                  <a:pt x="16464" y="4248"/>
                  <a:pt x="15893" y="4484"/>
                  <a:pt x="15299" y="4484"/>
                </a:cubicBezTo>
                <a:lnTo>
                  <a:pt x="4332" y="4484"/>
                </a:lnTo>
                <a:lnTo>
                  <a:pt x="4332" y="4484"/>
                </a:lnTo>
                <a:lnTo>
                  <a:pt x="4332" y="4484"/>
                </a:lnTo>
                <a:cubicBezTo>
                  <a:pt x="4061" y="4484"/>
                  <a:pt x="3802" y="4591"/>
                  <a:pt x="3611" y="4782"/>
                </a:cubicBezTo>
                <a:lnTo>
                  <a:pt x="3611" y="4782"/>
                </a:lnTo>
                <a:cubicBezTo>
                  <a:pt x="3420" y="4973"/>
                  <a:pt x="3313" y="5233"/>
                  <a:pt x="3313" y="5503"/>
                </a:cubicBezTo>
                <a:lnTo>
                  <a:pt x="3313" y="5503"/>
                </a:lnTo>
                <a:cubicBezTo>
                  <a:pt x="3313" y="5773"/>
                  <a:pt x="3420" y="6033"/>
                  <a:pt x="3611" y="6224"/>
                </a:cubicBezTo>
                <a:lnTo>
                  <a:pt x="3611" y="6224"/>
                </a:lnTo>
                <a:cubicBezTo>
                  <a:pt x="3802" y="6415"/>
                  <a:pt x="4061" y="6522"/>
                  <a:pt x="4332" y="6522"/>
                </a:cubicBezTo>
                <a:lnTo>
                  <a:pt x="4332" y="6522"/>
                </a:lnTo>
                <a:lnTo>
                  <a:pt x="19569" y="6522"/>
                </a:lnTo>
                <a:lnTo>
                  <a:pt x="19569" y="7745"/>
                </a:lnTo>
                <a:lnTo>
                  <a:pt x="4332" y="7745"/>
                </a:lnTo>
                <a:lnTo>
                  <a:pt x="4250" y="7745"/>
                </a:lnTo>
                <a:lnTo>
                  <a:pt x="4250" y="7744"/>
                </a:lnTo>
                <a:lnTo>
                  <a:pt x="4250" y="7744"/>
                </a:lnTo>
                <a:cubicBezTo>
                  <a:pt x="3685" y="7723"/>
                  <a:pt x="3148" y="7490"/>
                  <a:pt x="2747" y="7088"/>
                </a:cubicBezTo>
                <a:lnTo>
                  <a:pt x="2747" y="7088"/>
                </a:lnTo>
                <a:cubicBezTo>
                  <a:pt x="2326" y="6668"/>
                  <a:pt x="2090" y="6098"/>
                  <a:pt x="2090" y="5503"/>
                </a:cubicBezTo>
                <a:lnTo>
                  <a:pt x="2090" y="5503"/>
                </a:lnTo>
                <a:cubicBezTo>
                  <a:pt x="2090" y="4908"/>
                  <a:pt x="2326" y="4338"/>
                  <a:pt x="2747" y="3917"/>
                </a:cubicBezTo>
                <a:lnTo>
                  <a:pt x="2747" y="3917"/>
                </a:lnTo>
                <a:cubicBezTo>
                  <a:pt x="3167" y="3498"/>
                  <a:pt x="3737" y="3261"/>
                  <a:pt x="4332" y="3261"/>
                </a:cubicBezTo>
                <a:lnTo>
                  <a:pt x="15299" y="3261"/>
                </a:lnTo>
                <a:lnTo>
                  <a:pt x="15299" y="3261"/>
                </a:lnTo>
                <a:lnTo>
                  <a:pt x="15299" y="3261"/>
                </a:lnTo>
                <a:cubicBezTo>
                  <a:pt x="15569" y="3261"/>
                  <a:pt x="15828" y="3154"/>
                  <a:pt x="16019" y="2963"/>
                </a:cubicBezTo>
                <a:lnTo>
                  <a:pt x="16019" y="2963"/>
                </a:lnTo>
                <a:cubicBezTo>
                  <a:pt x="16210" y="2772"/>
                  <a:pt x="16317" y="2512"/>
                  <a:pt x="16317" y="2242"/>
                </a:cubicBezTo>
                <a:lnTo>
                  <a:pt x="16317" y="2242"/>
                </a:lnTo>
                <a:cubicBezTo>
                  <a:pt x="16317" y="1972"/>
                  <a:pt x="16210" y="1712"/>
                  <a:pt x="16019" y="1522"/>
                </a:cubicBezTo>
                <a:lnTo>
                  <a:pt x="16019" y="1522"/>
                </a:lnTo>
                <a:cubicBezTo>
                  <a:pt x="15828" y="1330"/>
                  <a:pt x="15569" y="1223"/>
                  <a:pt x="15299" y="1223"/>
                </a:cubicBezTo>
                <a:lnTo>
                  <a:pt x="15299" y="1223"/>
                </a:lnTo>
                <a:lnTo>
                  <a:pt x="0" y="1223"/>
                </a:lnTo>
                <a:lnTo>
                  <a:pt x="0" y="0"/>
                </a:ln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sz="6530" dirty="0">
              <a:latin typeface="Lato Light" panose="020F0502020204030203" pitchFamily="34" charset="0"/>
            </a:endParaRPr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FDFF331E-4E00-5F4B-8FE0-ECC5F82CF1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7566" y="1146533"/>
            <a:ext cx="8250937" cy="2397898"/>
          </a:xfrm>
          <a:custGeom>
            <a:avLst/>
            <a:gdLst>
              <a:gd name="connsiteX0" fmla="*/ 5611814 w 24198144"/>
              <a:gd name="connsiteY0" fmla="*/ 8158021 h 8228193"/>
              <a:gd name="connsiteX1" fmla="*/ 5865935 w 24198144"/>
              <a:gd name="connsiteY1" fmla="*/ 8158021 h 8228193"/>
              <a:gd name="connsiteX2" fmla="*/ 5865935 w 24198144"/>
              <a:gd name="connsiteY2" fmla="*/ 8222700 h 8228193"/>
              <a:gd name="connsiteX3" fmla="*/ 5611814 w 24198144"/>
              <a:gd name="connsiteY3" fmla="*/ 8222700 h 8228193"/>
              <a:gd name="connsiteX4" fmla="*/ 9285671 w 24198144"/>
              <a:gd name="connsiteY4" fmla="*/ 8147343 h 8228193"/>
              <a:gd name="connsiteX5" fmla="*/ 9285671 w 24198144"/>
              <a:gd name="connsiteY5" fmla="*/ 8210481 h 8228193"/>
              <a:gd name="connsiteX6" fmla="*/ 9031504 w 24198144"/>
              <a:gd name="connsiteY6" fmla="*/ 8211719 h 8228193"/>
              <a:gd name="connsiteX7" fmla="*/ 9031504 w 24198144"/>
              <a:gd name="connsiteY7" fmla="*/ 8149819 h 8228193"/>
              <a:gd name="connsiteX8" fmla="*/ 9792756 w 24198144"/>
              <a:gd name="connsiteY8" fmla="*/ 8143629 h 8228193"/>
              <a:gd name="connsiteX9" fmla="*/ 9794002 w 24198144"/>
              <a:gd name="connsiteY9" fmla="*/ 8206767 h 8228193"/>
              <a:gd name="connsiteX10" fmla="*/ 9539836 w 24198144"/>
              <a:gd name="connsiteY10" fmla="*/ 8209243 h 8228193"/>
              <a:gd name="connsiteX11" fmla="*/ 9538590 w 24198144"/>
              <a:gd name="connsiteY11" fmla="*/ 8146105 h 8228193"/>
              <a:gd name="connsiteX12" fmla="*/ 10301089 w 24198144"/>
              <a:gd name="connsiteY12" fmla="*/ 8139915 h 8228193"/>
              <a:gd name="connsiteX13" fmla="*/ 10302334 w 24198144"/>
              <a:gd name="connsiteY13" fmla="*/ 8203053 h 8228193"/>
              <a:gd name="connsiteX14" fmla="*/ 10046922 w 24198144"/>
              <a:gd name="connsiteY14" fmla="*/ 8204291 h 8228193"/>
              <a:gd name="connsiteX15" fmla="*/ 10046922 w 24198144"/>
              <a:gd name="connsiteY15" fmla="*/ 8141153 h 8228193"/>
              <a:gd name="connsiteX16" fmla="*/ 14993353 w 24198144"/>
              <a:gd name="connsiteY16" fmla="*/ 8136356 h 8228193"/>
              <a:gd name="connsiteX17" fmla="*/ 14993353 w 24198144"/>
              <a:gd name="connsiteY17" fmla="*/ 8199494 h 8228193"/>
              <a:gd name="connsiteX18" fmla="*/ 14740624 w 24198144"/>
              <a:gd name="connsiteY18" fmla="*/ 8200732 h 8228193"/>
              <a:gd name="connsiteX19" fmla="*/ 14739379 w 24198144"/>
              <a:gd name="connsiteY19" fmla="*/ 8137594 h 8228193"/>
              <a:gd name="connsiteX20" fmla="*/ 10809420 w 24198144"/>
              <a:gd name="connsiteY20" fmla="*/ 8136201 h 8228193"/>
              <a:gd name="connsiteX21" fmla="*/ 10809420 w 24198144"/>
              <a:gd name="connsiteY21" fmla="*/ 8199339 h 8228193"/>
              <a:gd name="connsiteX22" fmla="*/ 10555254 w 24198144"/>
              <a:gd name="connsiteY22" fmla="*/ 8200577 h 8228193"/>
              <a:gd name="connsiteX23" fmla="*/ 10555254 w 24198144"/>
              <a:gd name="connsiteY23" fmla="*/ 8138677 h 8228193"/>
              <a:gd name="connsiteX24" fmla="*/ 15501301 w 24198144"/>
              <a:gd name="connsiteY24" fmla="*/ 8132642 h 8228193"/>
              <a:gd name="connsiteX25" fmla="*/ 15501301 w 24198144"/>
              <a:gd name="connsiteY25" fmla="*/ 8195780 h 8228193"/>
              <a:gd name="connsiteX26" fmla="*/ 15248572 w 24198144"/>
              <a:gd name="connsiteY26" fmla="*/ 8197018 h 8228193"/>
              <a:gd name="connsiteX27" fmla="*/ 15247327 w 24198144"/>
              <a:gd name="connsiteY27" fmla="*/ 8133880 h 8228193"/>
              <a:gd name="connsiteX28" fmla="*/ 11316507 w 24198144"/>
              <a:gd name="connsiteY28" fmla="*/ 8132487 h 8228193"/>
              <a:gd name="connsiteX29" fmla="*/ 11317754 w 24198144"/>
              <a:gd name="connsiteY29" fmla="*/ 8195625 h 8228193"/>
              <a:gd name="connsiteX30" fmla="*/ 11063587 w 24198144"/>
              <a:gd name="connsiteY30" fmla="*/ 8196863 h 8228193"/>
              <a:gd name="connsiteX31" fmla="*/ 11063587 w 24198144"/>
              <a:gd name="connsiteY31" fmla="*/ 8133725 h 8228193"/>
              <a:gd name="connsiteX32" fmla="*/ 16009249 w 24198144"/>
              <a:gd name="connsiteY32" fmla="*/ 8128928 h 8228193"/>
              <a:gd name="connsiteX33" fmla="*/ 16009249 w 24198144"/>
              <a:gd name="connsiteY33" fmla="*/ 8192066 h 8228193"/>
              <a:gd name="connsiteX34" fmla="*/ 15755275 w 24198144"/>
              <a:gd name="connsiteY34" fmla="*/ 8193304 h 8228193"/>
              <a:gd name="connsiteX35" fmla="*/ 15755275 w 24198144"/>
              <a:gd name="connsiteY35" fmla="*/ 8130166 h 8228193"/>
              <a:gd name="connsiteX36" fmla="*/ 11824839 w 24198144"/>
              <a:gd name="connsiteY36" fmla="*/ 8128773 h 8228193"/>
              <a:gd name="connsiteX37" fmla="*/ 11826085 w 24198144"/>
              <a:gd name="connsiteY37" fmla="*/ 8191911 h 8228193"/>
              <a:gd name="connsiteX38" fmla="*/ 11570673 w 24198144"/>
              <a:gd name="connsiteY38" fmla="*/ 8193149 h 8228193"/>
              <a:gd name="connsiteX39" fmla="*/ 11570673 w 24198144"/>
              <a:gd name="connsiteY39" fmla="*/ 8131249 h 8228193"/>
              <a:gd name="connsiteX40" fmla="*/ 16517198 w 24198144"/>
              <a:gd name="connsiteY40" fmla="*/ 8125214 h 8228193"/>
              <a:gd name="connsiteX41" fmla="*/ 16517198 w 24198144"/>
              <a:gd name="connsiteY41" fmla="*/ 8188352 h 8228193"/>
              <a:gd name="connsiteX42" fmla="*/ 16263224 w 24198144"/>
              <a:gd name="connsiteY42" fmla="*/ 8190828 h 8228193"/>
              <a:gd name="connsiteX43" fmla="*/ 16261978 w 24198144"/>
              <a:gd name="connsiteY43" fmla="*/ 8126452 h 8228193"/>
              <a:gd name="connsiteX44" fmla="*/ 23942924 w 24198144"/>
              <a:gd name="connsiteY44" fmla="*/ 8125059 h 8228193"/>
              <a:gd name="connsiteX45" fmla="*/ 24198144 w 24198144"/>
              <a:gd name="connsiteY45" fmla="*/ 8125059 h 8228193"/>
              <a:gd name="connsiteX46" fmla="*/ 24198144 w 24198144"/>
              <a:gd name="connsiteY46" fmla="*/ 8189714 h 8228193"/>
              <a:gd name="connsiteX47" fmla="*/ 23942924 w 24198144"/>
              <a:gd name="connsiteY47" fmla="*/ 8189714 h 8228193"/>
              <a:gd name="connsiteX48" fmla="*/ 23436220 w 24198144"/>
              <a:gd name="connsiteY48" fmla="*/ 8125059 h 8228193"/>
              <a:gd name="connsiteX49" fmla="*/ 23690194 w 24198144"/>
              <a:gd name="connsiteY49" fmla="*/ 8125059 h 8228193"/>
              <a:gd name="connsiteX50" fmla="*/ 23690194 w 24198144"/>
              <a:gd name="connsiteY50" fmla="*/ 8189714 h 8228193"/>
              <a:gd name="connsiteX51" fmla="*/ 23436220 w 24198144"/>
              <a:gd name="connsiteY51" fmla="*/ 8189714 h 8228193"/>
              <a:gd name="connsiteX52" fmla="*/ 22928272 w 24198144"/>
              <a:gd name="connsiteY52" fmla="*/ 8125059 h 8228193"/>
              <a:gd name="connsiteX53" fmla="*/ 23182246 w 24198144"/>
              <a:gd name="connsiteY53" fmla="*/ 8125059 h 8228193"/>
              <a:gd name="connsiteX54" fmla="*/ 23182246 w 24198144"/>
              <a:gd name="connsiteY54" fmla="*/ 8189714 h 8228193"/>
              <a:gd name="connsiteX55" fmla="*/ 22928272 w 24198144"/>
              <a:gd name="connsiteY55" fmla="*/ 8189714 h 8228193"/>
              <a:gd name="connsiteX56" fmla="*/ 22420322 w 24198144"/>
              <a:gd name="connsiteY56" fmla="*/ 8125059 h 8228193"/>
              <a:gd name="connsiteX57" fmla="*/ 22675542 w 24198144"/>
              <a:gd name="connsiteY57" fmla="*/ 8125059 h 8228193"/>
              <a:gd name="connsiteX58" fmla="*/ 22675542 w 24198144"/>
              <a:gd name="connsiteY58" fmla="*/ 8189714 h 8228193"/>
              <a:gd name="connsiteX59" fmla="*/ 22420322 w 24198144"/>
              <a:gd name="connsiteY59" fmla="*/ 8189714 h 8228193"/>
              <a:gd name="connsiteX60" fmla="*/ 21913618 w 24198144"/>
              <a:gd name="connsiteY60" fmla="*/ 8125059 h 8228193"/>
              <a:gd name="connsiteX61" fmla="*/ 22167592 w 24198144"/>
              <a:gd name="connsiteY61" fmla="*/ 8125059 h 8228193"/>
              <a:gd name="connsiteX62" fmla="*/ 22167592 w 24198144"/>
              <a:gd name="connsiteY62" fmla="*/ 8189714 h 8228193"/>
              <a:gd name="connsiteX63" fmla="*/ 21913618 w 24198144"/>
              <a:gd name="connsiteY63" fmla="*/ 8189714 h 8228193"/>
              <a:gd name="connsiteX64" fmla="*/ 21405670 w 24198144"/>
              <a:gd name="connsiteY64" fmla="*/ 8125059 h 8228193"/>
              <a:gd name="connsiteX65" fmla="*/ 21659644 w 24198144"/>
              <a:gd name="connsiteY65" fmla="*/ 8125059 h 8228193"/>
              <a:gd name="connsiteX66" fmla="*/ 21659644 w 24198144"/>
              <a:gd name="connsiteY66" fmla="*/ 8189714 h 8228193"/>
              <a:gd name="connsiteX67" fmla="*/ 21405670 w 24198144"/>
              <a:gd name="connsiteY67" fmla="*/ 8189714 h 8228193"/>
              <a:gd name="connsiteX68" fmla="*/ 20897720 w 24198144"/>
              <a:gd name="connsiteY68" fmla="*/ 8125059 h 8228193"/>
              <a:gd name="connsiteX69" fmla="*/ 21151696 w 24198144"/>
              <a:gd name="connsiteY69" fmla="*/ 8125059 h 8228193"/>
              <a:gd name="connsiteX70" fmla="*/ 21151696 w 24198144"/>
              <a:gd name="connsiteY70" fmla="*/ 8189714 h 8228193"/>
              <a:gd name="connsiteX71" fmla="*/ 20897720 w 24198144"/>
              <a:gd name="connsiteY71" fmla="*/ 8189714 h 8228193"/>
              <a:gd name="connsiteX72" fmla="*/ 12331925 w 24198144"/>
              <a:gd name="connsiteY72" fmla="*/ 8125059 h 8228193"/>
              <a:gd name="connsiteX73" fmla="*/ 12331925 w 24198144"/>
              <a:gd name="connsiteY73" fmla="*/ 8188197 h 8228193"/>
              <a:gd name="connsiteX74" fmla="*/ 12079005 w 24198144"/>
              <a:gd name="connsiteY74" fmla="*/ 8189435 h 8228193"/>
              <a:gd name="connsiteX75" fmla="*/ 12079005 w 24198144"/>
              <a:gd name="connsiteY75" fmla="*/ 8126297 h 8228193"/>
              <a:gd name="connsiteX76" fmla="*/ 17023900 w 24198144"/>
              <a:gd name="connsiteY76" fmla="*/ 8121500 h 8228193"/>
              <a:gd name="connsiteX77" fmla="*/ 17025146 w 24198144"/>
              <a:gd name="connsiteY77" fmla="*/ 8184638 h 8228193"/>
              <a:gd name="connsiteX78" fmla="*/ 16771172 w 24198144"/>
              <a:gd name="connsiteY78" fmla="*/ 8185876 h 8228193"/>
              <a:gd name="connsiteX79" fmla="*/ 16769927 w 24198144"/>
              <a:gd name="connsiteY79" fmla="*/ 8122738 h 8228193"/>
              <a:gd name="connsiteX80" fmla="*/ 17531848 w 24198144"/>
              <a:gd name="connsiteY80" fmla="*/ 8117786 h 8228193"/>
              <a:gd name="connsiteX81" fmla="*/ 17531848 w 24198144"/>
              <a:gd name="connsiteY81" fmla="*/ 8180924 h 8228193"/>
              <a:gd name="connsiteX82" fmla="*/ 17277874 w 24198144"/>
              <a:gd name="connsiteY82" fmla="*/ 8182162 h 8228193"/>
              <a:gd name="connsiteX83" fmla="*/ 17277874 w 24198144"/>
              <a:gd name="connsiteY83" fmla="*/ 8119024 h 8228193"/>
              <a:gd name="connsiteX84" fmla="*/ 18039796 w 24198144"/>
              <a:gd name="connsiteY84" fmla="*/ 8114072 h 8228193"/>
              <a:gd name="connsiteX85" fmla="*/ 18039796 w 24198144"/>
              <a:gd name="connsiteY85" fmla="*/ 8177210 h 8228193"/>
              <a:gd name="connsiteX86" fmla="*/ 17785824 w 24198144"/>
              <a:gd name="connsiteY86" fmla="*/ 8178448 h 8228193"/>
              <a:gd name="connsiteX87" fmla="*/ 17785824 w 24198144"/>
              <a:gd name="connsiteY87" fmla="*/ 8115310 h 8228193"/>
              <a:gd name="connsiteX88" fmla="*/ 18728390 w 24198144"/>
              <a:gd name="connsiteY88" fmla="*/ 4048795 h 8228193"/>
              <a:gd name="connsiteX89" fmla="*/ 18983784 w 24198144"/>
              <a:gd name="connsiteY89" fmla="*/ 4048795 h 8228193"/>
              <a:gd name="connsiteX90" fmla="*/ 18983784 w 24198144"/>
              <a:gd name="connsiteY90" fmla="*/ 4113426 h 8228193"/>
              <a:gd name="connsiteX91" fmla="*/ 18728390 w 24198144"/>
              <a:gd name="connsiteY91" fmla="*/ 4113426 h 8228193"/>
              <a:gd name="connsiteX92" fmla="*/ 18221342 w 24198144"/>
              <a:gd name="connsiteY92" fmla="*/ 4048795 h 8228193"/>
              <a:gd name="connsiteX93" fmla="*/ 18475488 w 24198144"/>
              <a:gd name="connsiteY93" fmla="*/ 4048795 h 8228193"/>
              <a:gd name="connsiteX94" fmla="*/ 18475488 w 24198144"/>
              <a:gd name="connsiteY94" fmla="*/ 4113426 h 8228193"/>
              <a:gd name="connsiteX95" fmla="*/ 18221342 w 24198144"/>
              <a:gd name="connsiteY95" fmla="*/ 4113426 h 8228193"/>
              <a:gd name="connsiteX96" fmla="*/ 17713048 w 24198144"/>
              <a:gd name="connsiteY96" fmla="*/ 4048795 h 8228193"/>
              <a:gd name="connsiteX97" fmla="*/ 17967196 w 24198144"/>
              <a:gd name="connsiteY97" fmla="*/ 4048795 h 8228193"/>
              <a:gd name="connsiteX98" fmla="*/ 17967196 w 24198144"/>
              <a:gd name="connsiteY98" fmla="*/ 4113426 h 8228193"/>
              <a:gd name="connsiteX99" fmla="*/ 17713048 w 24198144"/>
              <a:gd name="connsiteY99" fmla="*/ 4113426 h 8228193"/>
              <a:gd name="connsiteX100" fmla="*/ 17204754 w 24198144"/>
              <a:gd name="connsiteY100" fmla="*/ 4048795 h 8228193"/>
              <a:gd name="connsiteX101" fmla="*/ 17458900 w 24198144"/>
              <a:gd name="connsiteY101" fmla="*/ 4048795 h 8228193"/>
              <a:gd name="connsiteX102" fmla="*/ 17458900 w 24198144"/>
              <a:gd name="connsiteY102" fmla="*/ 4113426 h 8228193"/>
              <a:gd name="connsiteX103" fmla="*/ 17204754 w 24198144"/>
              <a:gd name="connsiteY103" fmla="*/ 4113426 h 8228193"/>
              <a:gd name="connsiteX104" fmla="*/ 16697706 w 24198144"/>
              <a:gd name="connsiteY104" fmla="*/ 4048795 h 8228193"/>
              <a:gd name="connsiteX105" fmla="*/ 16951852 w 24198144"/>
              <a:gd name="connsiteY105" fmla="*/ 4048795 h 8228193"/>
              <a:gd name="connsiteX106" fmla="*/ 16951852 w 24198144"/>
              <a:gd name="connsiteY106" fmla="*/ 4113426 h 8228193"/>
              <a:gd name="connsiteX107" fmla="*/ 16697706 w 24198144"/>
              <a:gd name="connsiteY107" fmla="*/ 4113426 h 8228193"/>
              <a:gd name="connsiteX108" fmla="*/ 16189413 w 24198144"/>
              <a:gd name="connsiteY108" fmla="*/ 4048795 h 8228193"/>
              <a:gd name="connsiteX109" fmla="*/ 16443560 w 24198144"/>
              <a:gd name="connsiteY109" fmla="*/ 4048795 h 8228193"/>
              <a:gd name="connsiteX110" fmla="*/ 16443560 w 24198144"/>
              <a:gd name="connsiteY110" fmla="*/ 4113426 h 8228193"/>
              <a:gd name="connsiteX111" fmla="*/ 16189413 w 24198144"/>
              <a:gd name="connsiteY111" fmla="*/ 4113426 h 8228193"/>
              <a:gd name="connsiteX112" fmla="*/ 15681119 w 24198144"/>
              <a:gd name="connsiteY112" fmla="*/ 4048795 h 8228193"/>
              <a:gd name="connsiteX113" fmla="*/ 15935266 w 24198144"/>
              <a:gd name="connsiteY113" fmla="*/ 4048795 h 8228193"/>
              <a:gd name="connsiteX114" fmla="*/ 15935266 w 24198144"/>
              <a:gd name="connsiteY114" fmla="*/ 4113426 h 8228193"/>
              <a:gd name="connsiteX115" fmla="*/ 15681119 w 24198144"/>
              <a:gd name="connsiteY115" fmla="*/ 4113426 h 8228193"/>
              <a:gd name="connsiteX116" fmla="*/ 15174071 w 24198144"/>
              <a:gd name="connsiteY116" fmla="*/ 4048795 h 8228193"/>
              <a:gd name="connsiteX117" fmla="*/ 15426972 w 24198144"/>
              <a:gd name="connsiteY117" fmla="*/ 4048795 h 8228193"/>
              <a:gd name="connsiteX118" fmla="*/ 15426972 w 24198144"/>
              <a:gd name="connsiteY118" fmla="*/ 4113426 h 8228193"/>
              <a:gd name="connsiteX119" fmla="*/ 15174071 w 24198144"/>
              <a:gd name="connsiteY119" fmla="*/ 4113426 h 8228193"/>
              <a:gd name="connsiteX120" fmla="*/ 14665777 w 24198144"/>
              <a:gd name="connsiteY120" fmla="*/ 4048795 h 8228193"/>
              <a:gd name="connsiteX121" fmla="*/ 14918678 w 24198144"/>
              <a:gd name="connsiteY121" fmla="*/ 4048795 h 8228193"/>
              <a:gd name="connsiteX122" fmla="*/ 14918678 w 24198144"/>
              <a:gd name="connsiteY122" fmla="*/ 4113426 h 8228193"/>
              <a:gd name="connsiteX123" fmla="*/ 14665777 w 24198144"/>
              <a:gd name="connsiteY123" fmla="*/ 4113426 h 8228193"/>
              <a:gd name="connsiteX124" fmla="*/ 14157483 w 24198144"/>
              <a:gd name="connsiteY124" fmla="*/ 4048795 h 8228193"/>
              <a:gd name="connsiteX125" fmla="*/ 14411630 w 24198144"/>
              <a:gd name="connsiteY125" fmla="*/ 4048795 h 8228193"/>
              <a:gd name="connsiteX126" fmla="*/ 14411630 w 24198144"/>
              <a:gd name="connsiteY126" fmla="*/ 4113426 h 8228193"/>
              <a:gd name="connsiteX127" fmla="*/ 14157483 w 24198144"/>
              <a:gd name="connsiteY127" fmla="*/ 4113426 h 8228193"/>
              <a:gd name="connsiteX128" fmla="*/ 13649190 w 24198144"/>
              <a:gd name="connsiteY128" fmla="*/ 4048795 h 8228193"/>
              <a:gd name="connsiteX129" fmla="*/ 13903336 w 24198144"/>
              <a:gd name="connsiteY129" fmla="*/ 4048795 h 8228193"/>
              <a:gd name="connsiteX130" fmla="*/ 13903336 w 24198144"/>
              <a:gd name="connsiteY130" fmla="*/ 4113426 h 8228193"/>
              <a:gd name="connsiteX131" fmla="*/ 13649190 w 24198144"/>
              <a:gd name="connsiteY131" fmla="*/ 4113426 h 8228193"/>
              <a:gd name="connsiteX132" fmla="*/ 13142142 w 24198144"/>
              <a:gd name="connsiteY132" fmla="*/ 4048795 h 8228193"/>
              <a:gd name="connsiteX133" fmla="*/ 13395042 w 24198144"/>
              <a:gd name="connsiteY133" fmla="*/ 4048795 h 8228193"/>
              <a:gd name="connsiteX134" fmla="*/ 13395042 w 24198144"/>
              <a:gd name="connsiteY134" fmla="*/ 4113426 h 8228193"/>
              <a:gd name="connsiteX135" fmla="*/ 13142142 w 24198144"/>
              <a:gd name="connsiteY135" fmla="*/ 4113426 h 8228193"/>
              <a:gd name="connsiteX136" fmla="*/ 12633848 w 24198144"/>
              <a:gd name="connsiteY136" fmla="*/ 4048795 h 8228193"/>
              <a:gd name="connsiteX137" fmla="*/ 12887994 w 24198144"/>
              <a:gd name="connsiteY137" fmla="*/ 4048795 h 8228193"/>
              <a:gd name="connsiteX138" fmla="*/ 12887994 w 24198144"/>
              <a:gd name="connsiteY138" fmla="*/ 4113426 h 8228193"/>
              <a:gd name="connsiteX139" fmla="*/ 12633848 w 24198144"/>
              <a:gd name="connsiteY139" fmla="*/ 4113426 h 8228193"/>
              <a:gd name="connsiteX140" fmla="*/ 12126800 w 24198144"/>
              <a:gd name="connsiteY140" fmla="*/ 4048795 h 8228193"/>
              <a:gd name="connsiteX141" fmla="*/ 12379701 w 24198144"/>
              <a:gd name="connsiteY141" fmla="*/ 4048795 h 8228193"/>
              <a:gd name="connsiteX142" fmla="*/ 12379701 w 24198144"/>
              <a:gd name="connsiteY142" fmla="*/ 4113426 h 8228193"/>
              <a:gd name="connsiteX143" fmla="*/ 12126800 w 24198144"/>
              <a:gd name="connsiteY143" fmla="*/ 4113426 h 8228193"/>
              <a:gd name="connsiteX144" fmla="*/ 11618506 w 24198144"/>
              <a:gd name="connsiteY144" fmla="*/ 4048795 h 8228193"/>
              <a:gd name="connsiteX145" fmla="*/ 11872653 w 24198144"/>
              <a:gd name="connsiteY145" fmla="*/ 4048795 h 8228193"/>
              <a:gd name="connsiteX146" fmla="*/ 11872653 w 24198144"/>
              <a:gd name="connsiteY146" fmla="*/ 4113426 h 8228193"/>
              <a:gd name="connsiteX147" fmla="*/ 11618506 w 24198144"/>
              <a:gd name="connsiteY147" fmla="*/ 4113426 h 8228193"/>
              <a:gd name="connsiteX148" fmla="*/ 11111458 w 24198144"/>
              <a:gd name="connsiteY148" fmla="*/ 4048795 h 8228193"/>
              <a:gd name="connsiteX149" fmla="*/ 11365605 w 24198144"/>
              <a:gd name="connsiteY149" fmla="*/ 4048795 h 8228193"/>
              <a:gd name="connsiteX150" fmla="*/ 11365605 w 24198144"/>
              <a:gd name="connsiteY150" fmla="*/ 4113426 h 8228193"/>
              <a:gd name="connsiteX151" fmla="*/ 11111458 w 24198144"/>
              <a:gd name="connsiteY151" fmla="*/ 4113426 h 8228193"/>
              <a:gd name="connsiteX152" fmla="*/ 10603164 w 24198144"/>
              <a:gd name="connsiteY152" fmla="*/ 4048795 h 8228193"/>
              <a:gd name="connsiteX153" fmla="*/ 10857311 w 24198144"/>
              <a:gd name="connsiteY153" fmla="*/ 4048795 h 8228193"/>
              <a:gd name="connsiteX154" fmla="*/ 10857311 w 24198144"/>
              <a:gd name="connsiteY154" fmla="*/ 4113426 h 8228193"/>
              <a:gd name="connsiteX155" fmla="*/ 10603164 w 24198144"/>
              <a:gd name="connsiteY155" fmla="*/ 4113426 h 8228193"/>
              <a:gd name="connsiteX156" fmla="*/ 10094871 w 24198144"/>
              <a:gd name="connsiteY156" fmla="*/ 4048795 h 8228193"/>
              <a:gd name="connsiteX157" fmla="*/ 10349018 w 24198144"/>
              <a:gd name="connsiteY157" fmla="*/ 4048795 h 8228193"/>
              <a:gd name="connsiteX158" fmla="*/ 10349018 w 24198144"/>
              <a:gd name="connsiteY158" fmla="*/ 4113426 h 8228193"/>
              <a:gd name="connsiteX159" fmla="*/ 10094871 w 24198144"/>
              <a:gd name="connsiteY159" fmla="*/ 4113426 h 8228193"/>
              <a:gd name="connsiteX160" fmla="*/ 9586576 w 24198144"/>
              <a:gd name="connsiteY160" fmla="*/ 4048795 h 8228193"/>
              <a:gd name="connsiteX161" fmla="*/ 9841970 w 24198144"/>
              <a:gd name="connsiteY161" fmla="*/ 4048795 h 8228193"/>
              <a:gd name="connsiteX162" fmla="*/ 9841970 w 24198144"/>
              <a:gd name="connsiteY162" fmla="*/ 4113426 h 8228193"/>
              <a:gd name="connsiteX163" fmla="*/ 9586576 w 24198144"/>
              <a:gd name="connsiteY163" fmla="*/ 4113426 h 8228193"/>
              <a:gd name="connsiteX164" fmla="*/ 9079529 w 24198144"/>
              <a:gd name="connsiteY164" fmla="*/ 4048795 h 8228193"/>
              <a:gd name="connsiteX165" fmla="*/ 9333676 w 24198144"/>
              <a:gd name="connsiteY165" fmla="*/ 4048795 h 8228193"/>
              <a:gd name="connsiteX166" fmla="*/ 9333676 w 24198144"/>
              <a:gd name="connsiteY166" fmla="*/ 4113426 h 8228193"/>
              <a:gd name="connsiteX167" fmla="*/ 9079529 w 24198144"/>
              <a:gd name="connsiteY167" fmla="*/ 4113426 h 8228193"/>
              <a:gd name="connsiteX168" fmla="*/ 8571235 w 24198144"/>
              <a:gd name="connsiteY168" fmla="*/ 4048795 h 8228193"/>
              <a:gd name="connsiteX169" fmla="*/ 8825383 w 24198144"/>
              <a:gd name="connsiteY169" fmla="*/ 4048795 h 8228193"/>
              <a:gd name="connsiteX170" fmla="*/ 8825383 w 24198144"/>
              <a:gd name="connsiteY170" fmla="*/ 4113426 h 8228193"/>
              <a:gd name="connsiteX171" fmla="*/ 8571235 w 24198144"/>
              <a:gd name="connsiteY171" fmla="*/ 4113426 h 8228193"/>
              <a:gd name="connsiteX172" fmla="*/ 8062944 w 24198144"/>
              <a:gd name="connsiteY172" fmla="*/ 4048795 h 8228193"/>
              <a:gd name="connsiteX173" fmla="*/ 8317091 w 24198144"/>
              <a:gd name="connsiteY173" fmla="*/ 4048795 h 8228193"/>
              <a:gd name="connsiteX174" fmla="*/ 8317091 w 24198144"/>
              <a:gd name="connsiteY174" fmla="*/ 4113426 h 8228193"/>
              <a:gd name="connsiteX175" fmla="*/ 8062944 w 24198144"/>
              <a:gd name="connsiteY175" fmla="*/ 4113426 h 8228193"/>
              <a:gd name="connsiteX176" fmla="*/ 7555896 w 24198144"/>
              <a:gd name="connsiteY176" fmla="*/ 4048795 h 8228193"/>
              <a:gd name="connsiteX177" fmla="*/ 7810042 w 24198144"/>
              <a:gd name="connsiteY177" fmla="*/ 4048795 h 8228193"/>
              <a:gd name="connsiteX178" fmla="*/ 7810042 w 24198144"/>
              <a:gd name="connsiteY178" fmla="*/ 4113426 h 8228193"/>
              <a:gd name="connsiteX179" fmla="*/ 7555896 w 24198144"/>
              <a:gd name="connsiteY179" fmla="*/ 4113426 h 8228193"/>
              <a:gd name="connsiteX180" fmla="*/ 7047602 w 24198144"/>
              <a:gd name="connsiteY180" fmla="*/ 4048795 h 8228193"/>
              <a:gd name="connsiteX181" fmla="*/ 7301749 w 24198144"/>
              <a:gd name="connsiteY181" fmla="*/ 4048795 h 8228193"/>
              <a:gd name="connsiteX182" fmla="*/ 7301749 w 24198144"/>
              <a:gd name="connsiteY182" fmla="*/ 4113426 h 8228193"/>
              <a:gd name="connsiteX183" fmla="*/ 7047602 w 24198144"/>
              <a:gd name="connsiteY183" fmla="*/ 4113426 h 8228193"/>
              <a:gd name="connsiteX184" fmla="*/ 6539309 w 24198144"/>
              <a:gd name="connsiteY184" fmla="*/ 4048795 h 8228193"/>
              <a:gd name="connsiteX185" fmla="*/ 6793455 w 24198144"/>
              <a:gd name="connsiteY185" fmla="*/ 4048795 h 8228193"/>
              <a:gd name="connsiteX186" fmla="*/ 6793455 w 24198144"/>
              <a:gd name="connsiteY186" fmla="*/ 4113426 h 8228193"/>
              <a:gd name="connsiteX187" fmla="*/ 6539309 w 24198144"/>
              <a:gd name="connsiteY187" fmla="*/ 4113426 h 8228193"/>
              <a:gd name="connsiteX188" fmla="*/ 6032260 w 24198144"/>
              <a:gd name="connsiteY188" fmla="*/ 4048795 h 8228193"/>
              <a:gd name="connsiteX189" fmla="*/ 6285161 w 24198144"/>
              <a:gd name="connsiteY189" fmla="*/ 4048795 h 8228193"/>
              <a:gd name="connsiteX190" fmla="*/ 6285161 w 24198144"/>
              <a:gd name="connsiteY190" fmla="*/ 4113426 h 8228193"/>
              <a:gd name="connsiteX191" fmla="*/ 6032260 w 24198144"/>
              <a:gd name="connsiteY191" fmla="*/ 4113426 h 8228193"/>
              <a:gd name="connsiteX192" fmla="*/ 5523967 w 24198144"/>
              <a:gd name="connsiteY192" fmla="*/ 4048795 h 8228193"/>
              <a:gd name="connsiteX193" fmla="*/ 5776867 w 24198144"/>
              <a:gd name="connsiteY193" fmla="*/ 4048795 h 8228193"/>
              <a:gd name="connsiteX194" fmla="*/ 5776867 w 24198144"/>
              <a:gd name="connsiteY194" fmla="*/ 4113426 h 8228193"/>
              <a:gd name="connsiteX195" fmla="*/ 5523967 w 24198144"/>
              <a:gd name="connsiteY195" fmla="*/ 4113426 h 8228193"/>
              <a:gd name="connsiteX196" fmla="*/ 5015673 w 24198144"/>
              <a:gd name="connsiteY196" fmla="*/ 4048795 h 8228193"/>
              <a:gd name="connsiteX197" fmla="*/ 5179238 w 24198144"/>
              <a:gd name="connsiteY197" fmla="*/ 4048795 h 8228193"/>
              <a:gd name="connsiteX198" fmla="*/ 5269820 w 24198144"/>
              <a:gd name="connsiteY198" fmla="*/ 4048795 h 8228193"/>
              <a:gd name="connsiteX199" fmla="*/ 5269820 w 24198144"/>
              <a:gd name="connsiteY199" fmla="*/ 4113426 h 8228193"/>
              <a:gd name="connsiteX200" fmla="*/ 5135565 w 24198144"/>
              <a:gd name="connsiteY200" fmla="*/ 4113426 h 8228193"/>
              <a:gd name="connsiteX201" fmla="*/ 4997845 w 24198144"/>
              <a:gd name="connsiteY201" fmla="*/ 4120701 h 8228193"/>
              <a:gd name="connsiteX202" fmla="*/ 4473764 w 24198144"/>
              <a:gd name="connsiteY202" fmla="*/ 4264434 h 8228193"/>
              <a:gd name="connsiteX203" fmla="*/ 3876728 w 24198144"/>
              <a:gd name="connsiteY203" fmla="*/ 4704436 h 8228193"/>
              <a:gd name="connsiteX204" fmla="*/ 3476627 w 24198144"/>
              <a:gd name="connsiteY204" fmla="*/ 5361323 h 8228193"/>
              <a:gd name="connsiteX205" fmla="*/ 3337028 w 24198144"/>
              <a:gd name="connsiteY205" fmla="*/ 6137871 h 8228193"/>
              <a:gd name="connsiteX206" fmla="*/ 3476627 w 24198144"/>
              <a:gd name="connsiteY206" fmla="*/ 6914419 h 8228193"/>
              <a:gd name="connsiteX207" fmla="*/ 3876728 w 24198144"/>
              <a:gd name="connsiteY207" fmla="*/ 7571306 h 8228193"/>
              <a:gd name="connsiteX208" fmla="*/ 4473764 w 24198144"/>
              <a:gd name="connsiteY208" fmla="*/ 8011309 h 8228193"/>
              <a:gd name="connsiteX209" fmla="*/ 4997845 w 24198144"/>
              <a:gd name="connsiteY209" fmla="*/ 8155042 h 8228193"/>
              <a:gd name="connsiteX210" fmla="*/ 5103570 w 24198144"/>
              <a:gd name="connsiteY210" fmla="*/ 8160627 h 8228193"/>
              <a:gd name="connsiteX211" fmla="*/ 5103570 w 24198144"/>
              <a:gd name="connsiteY211" fmla="*/ 8158021 h 8228193"/>
              <a:gd name="connsiteX212" fmla="*/ 5357691 w 24198144"/>
              <a:gd name="connsiteY212" fmla="*/ 8158021 h 8228193"/>
              <a:gd name="connsiteX213" fmla="*/ 5357691 w 24198144"/>
              <a:gd name="connsiteY213" fmla="*/ 8222700 h 8228193"/>
              <a:gd name="connsiteX214" fmla="*/ 5179238 w 24198144"/>
              <a:gd name="connsiteY214" fmla="*/ 8222700 h 8228193"/>
              <a:gd name="connsiteX215" fmla="*/ 5179238 w 24198144"/>
              <a:gd name="connsiteY215" fmla="*/ 8228193 h 8228193"/>
              <a:gd name="connsiteX216" fmla="*/ 4451329 w 24198144"/>
              <a:gd name="connsiteY216" fmla="*/ 8068646 h 8228193"/>
              <a:gd name="connsiteX217" fmla="*/ 3835596 w 24198144"/>
              <a:gd name="connsiteY217" fmla="*/ 7616179 h 8228193"/>
              <a:gd name="connsiteX218" fmla="*/ 3424277 w 24198144"/>
              <a:gd name="connsiteY218" fmla="*/ 6938102 h 8228193"/>
              <a:gd name="connsiteX219" fmla="*/ 3279693 w 24198144"/>
              <a:gd name="connsiteY219" fmla="*/ 6137871 h 8228193"/>
              <a:gd name="connsiteX220" fmla="*/ 3424277 w 24198144"/>
              <a:gd name="connsiteY220" fmla="*/ 5337640 h 8228193"/>
              <a:gd name="connsiteX221" fmla="*/ 3835596 w 24198144"/>
              <a:gd name="connsiteY221" fmla="*/ 4659563 h 8228193"/>
              <a:gd name="connsiteX222" fmla="*/ 4451329 w 24198144"/>
              <a:gd name="connsiteY222" fmla="*/ 4207096 h 8228193"/>
              <a:gd name="connsiteX223" fmla="*/ 4992235 w 24198144"/>
              <a:gd name="connsiteY223" fmla="*/ 4058806 h 8228193"/>
              <a:gd name="connsiteX224" fmla="*/ 5015673 w 24198144"/>
              <a:gd name="connsiteY224" fmla="*/ 4057552 h 8228193"/>
              <a:gd name="connsiteX225" fmla="*/ 19244148 w 24198144"/>
              <a:gd name="connsiteY225" fmla="*/ 4 h 8228193"/>
              <a:gd name="connsiteX226" fmla="*/ 19972056 w 24198144"/>
              <a:gd name="connsiteY226" fmla="*/ 155770 h 8228193"/>
              <a:gd name="connsiteX227" fmla="*/ 20587788 w 24198144"/>
              <a:gd name="connsiteY227" fmla="*/ 601884 h 8228193"/>
              <a:gd name="connsiteX228" fmla="*/ 20999108 w 24198144"/>
              <a:gd name="connsiteY228" fmla="*/ 1269810 h 8228193"/>
              <a:gd name="connsiteX229" fmla="*/ 21143692 w 24198144"/>
              <a:gd name="connsiteY229" fmla="*/ 2057363 h 8228193"/>
              <a:gd name="connsiteX230" fmla="*/ 20999108 w 24198144"/>
              <a:gd name="connsiteY230" fmla="*/ 2844916 h 8228193"/>
              <a:gd name="connsiteX231" fmla="*/ 20587788 w 24198144"/>
              <a:gd name="connsiteY231" fmla="*/ 3512842 h 8228193"/>
              <a:gd name="connsiteX232" fmla="*/ 19972056 w 24198144"/>
              <a:gd name="connsiteY232" fmla="*/ 3957710 h 8228193"/>
              <a:gd name="connsiteX233" fmla="*/ 19430448 w 24198144"/>
              <a:gd name="connsiteY233" fmla="*/ 4103858 h 8228193"/>
              <a:gd name="connsiteX234" fmla="*/ 19363756 w 24198144"/>
              <a:gd name="connsiteY234" fmla="*/ 4107301 h 8228193"/>
              <a:gd name="connsiteX235" fmla="*/ 19363756 w 24198144"/>
              <a:gd name="connsiteY235" fmla="*/ 4113426 h 8228193"/>
              <a:gd name="connsiteX236" fmla="*/ 19245126 w 24198144"/>
              <a:gd name="connsiteY236" fmla="*/ 4113426 h 8228193"/>
              <a:gd name="connsiteX237" fmla="*/ 19244148 w 24198144"/>
              <a:gd name="connsiteY237" fmla="*/ 4113476 h 8228193"/>
              <a:gd name="connsiteX238" fmla="*/ 19244148 w 24198144"/>
              <a:gd name="connsiteY238" fmla="*/ 4113426 h 8228193"/>
              <a:gd name="connsiteX239" fmla="*/ 19236684 w 24198144"/>
              <a:gd name="connsiteY239" fmla="*/ 4113426 h 8228193"/>
              <a:gd name="connsiteX240" fmla="*/ 19236684 w 24198144"/>
              <a:gd name="connsiteY240" fmla="*/ 4048795 h 8228193"/>
              <a:gd name="connsiteX241" fmla="*/ 19334386 w 24198144"/>
              <a:gd name="connsiteY241" fmla="*/ 4048795 h 8228193"/>
              <a:gd name="connsiteX242" fmla="*/ 19425014 w 24198144"/>
              <a:gd name="connsiteY242" fmla="*/ 4043907 h 8228193"/>
              <a:gd name="connsiteX243" fmla="*/ 19949622 w 24198144"/>
              <a:gd name="connsiteY243" fmla="*/ 3900388 h 8228193"/>
              <a:gd name="connsiteX244" fmla="*/ 20546656 w 24198144"/>
              <a:gd name="connsiteY244" fmla="*/ 3469227 h 8228193"/>
              <a:gd name="connsiteX245" fmla="*/ 20946758 w 24198144"/>
              <a:gd name="connsiteY245" fmla="*/ 2821240 h 8228193"/>
              <a:gd name="connsiteX246" fmla="*/ 21086358 w 24198144"/>
              <a:gd name="connsiteY246" fmla="*/ 2057363 h 8228193"/>
              <a:gd name="connsiteX247" fmla="*/ 20946758 w 24198144"/>
              <a:gd name="connsiteY247" fmla="*/ 1293486 h 8228193"/>
              <a:gd name="connsiteX248" fmla="*/ 20546656 w 24198144"/>
              <a:gd name="connsiteY248" fmla="*/ 646745 h 8228193"/>
              <a:gd name="connsiteX249" fmla="*/ 19949622 w 24198144"/>
              <a:gd name="connsiteY249" fmla="*/ 213092 h 8228193"/>
              <a:gd name="connsiteX250" fmla="*/ 19244148 w 24198144"/>
              <a:gd name="connsiteY250" fmla="*/ 61064 h 8228193"/>
              <a:gd name="connsiteX251" fmla="*/ 18600290 w 24198144"/>
              <a:gd name="connsiteY251" fmla="*/ 0 h 8228193"/>
              <a:gd name="connsiteX252" fmla="*/ 18852850 w 24198144"/>
              <a:gd name="connsiteY252" fmla="*/ 0 h 8228193"/>
              <a:gd name="connsiteX253" fmla="*/ 18852850 w 24198144"/>
              <a:gd name="connsiteY253" fmla="*/ 64655 h 8228193"/>
              <a:gd name="connsiteX254" fmla="*/ 18600290 w 24198144"/>
              <a:gd name="connsiteY254" fmla="*/ 64655 h 8228193"/>
              <a:gd name="connsiteX255" fmla="*/ 18092680 w 24198144"/>
              <a:gd name="connsiteY255" fmla="*/ 0 h 8228193"/>
              <a:gd name="connsiteX256" fmla="*/ 18345242 w 24198144"/>
              <a:gd name="connsiteY256" fmla="*/ 0 h 8228193"/>
              <a:gd name="connsiteX257" fmla="*/ 18345242 w 24198144"/>
              <a:gd name="connsiteY257" fmla="*/ 64655 h 8228193"/>
              <a:gd name="connsiteX258" fmla="*/ 18092680 w 24198144"/>
              <a:gd name="connsiteY258" fmla="*/ 64655 h 8228193"/>
              <a:gd name="connsiteX259" fmla="*/ 17585072 w 24198144"/>
              <a:gd name="connsiteY259" fmla="*/ 0 h 8228193"/>
              <a:gd name="connsiteX260" fmla="*/ 17838876 w 24198144"/>
              <a:gd name="connsiteY260" fmla="*/ 0 h 8228193"/>
              <a:gd name="connsiteX261" fmla="*/ 17838876 w 24198144"/>
              <a:gd name="connsiteY261" fmla="*/ 64655 h 8228193"/>
              <a:gd name="connsiteX262" fmla="*/ 17585072 w 24198144"/>
              <a:gd name="connsiteY262" fmla="*/ 64655 h 8228193"/>
              <a:gd name="connsiteX263" fmla="*/ 14231493 w 24198144"/>
              <a:gd name="connsiteY263" fmla="*/ 0 h 8228193"/>
              <a:gd name="connsiteX264" fmla="*/ 14485424 w 24198144"/>
              <a:gd name="connsiteY264" fmla="*/ 0 h 8228193"/>
              <a:gd name="connsiteX265" fmla="*/ 14485424 w 24198144"/>
              <a:gd name="connsiteY265" fmla="*/ 64655 h 8228193"/>
              <a:gd name="connsiteX266" fmla="*/ 14231493 w 24198144"/>
              <a:gd name="connsiteY266" fmla="*/ 64655 h 8228193"/>
              <a:gd name="connsiteX267" fmla="*/ 13724874 w 24198144"/>
              <a:gd name="connsiteY267" fmla="*/ 0 h 8228193"/>
              <a:gd name="connsiteX268" fmla="*/ 13977561 w 24198144"/>
              <a:gd name="connsiteY268" fmla="*/ 0 h 8228193"/>
              <a:gd name="connsiteX269" fmla="*/ 13977561 w 24198144"/>
              <a:gd name="connsiteY269" fmla="*/ 64655 h 8228193"/>
              <a:gd name="connsiteX270" fmla="*/ 13724874 w 24198144"/>
              <a:gd name="connsiteY270" fmla="*/ 64655 h 8228193"/>
              <a:gd name="connsiteX271" fmla="*/ 13217011 w 24198144"/>
              <a:gd name="connsiteY271" fmla="*/ 0 h 8228193"/>
              <a:gd name="connsiteX272" fmla="*/ 13469698 w 24198144"/>
              <a:gd name="connsiteY272" fmla="*/ 0 h 8228193"/>
              <a:gd name="connsiteX273" fmla="*/ 13469698 w 24198144"/>
              <a:gd name="connsiteY273" fmla="*/ 64655 h 8228193"/>
              <a:gd name="connsiteX274" fmla="*/ 13217011 w 24198144"/>
              <a:gd name="connsiteY274" fmla="*/ 64655 h 8228193"/>
              <a:gd name="connsiteX275" fmla="*/ 12709148 w 24198144"/>
              <a:gd name="connsiteY275" fmla="*/ 0 h 8228193"/>
              <a:gd name="connsiteX276" fmla="*/ 12963080 w 24198144"/>
              <a:gd name="connsiteY276" fmla="*/ 0 h 8228193"/>
              <a:gd name="connsiteX277" fmla="*/ 12963080 w 24198144"/>
              <a:gd name="connsiteY277" fmla="*/ 64655 h 8228193"/>
              <a:gd name="connsiteX278" fmla="*/ 12709148 w 24198144"/>
              <a:gd name="connsiteY278" fmla="*/ 64655 h 8228193"/>
              <a:gd name="connsiteX279" fmla="*/ 12202529 w 24198144"/>
              <a:gd name="connsiteY279" fmla="*/ 0 h 8228193"/>
              <a:gd name="connsiteX280" fmla="*/ 12455216 w 24198144"/>
              <a:gd name="connsiteY280" fmla="*/ 0 h 8228193"/>
              <a:gd name="connsiteX281" fmla="*/ 12455216 w 24198144"/>
              <a:gd name="connsiteY281" fmla="*/ 64655 h 8228193"/>
              <a:gd name="connsiteX282" fmla="*/ 12202529 w 24198144"/>
              <a:gd name="connsiteY282" fmla="*/ 64655 h 8228193"/>
              <a:gd name="connsiteX283" fmla="*/ 11695912 w 24198144"/>
              <a:gd name="connsiteY283" fmla="*/ 0 h 8228193"/>
              <a:gd name="connsiteX284" fmla="*/ 11948598 w 24198144"/>
              <a:gd name="connsiteY284" fmla="*/ 0 h 8228193"/>
              <a:gd name="connsiteX285" fmla="*/ 11948598 w 24198144"/>
              <a:gd name="connsiteY285" fmla="*/ 64655 h 8228193"/>
              <a:gd name="connsiteX286" fmla="*/ 11695912 w 24198144"/>
              <a:gd name="connsiteY286" fmla="*/ 64655 h 8228193"/>
              <a:gd name="connsiteX287" fmla="*/ 8380405 w 24198144"/>
              <a:gd name="connsiteY287" fmla="*/ 0 h 8228193"/>
              <a:gd name="connsiteX288" fmla="*/ 8634720 w 24198144"/>
              <a:gd name="connsiteY288" fmla="*/ 0 h 8228193"/>
              <a:gd name="connsiteX289" fmla="*/ 8634720 w 24198144"/>
              <a:gd name="connsiteY289" fmla="*/ 64655 h 8228193"/>
              <a:gd name="connsiteX290" fmla="*/ 8380405 w 24198144"/>
              <a:gd name="connsiteY290" fmla="*/ 64655 h 8228193"/>
              <a:gd name="connsiteX291" fmla="*/ 7871770 w 24198144"/>
              <a:gd name="connsiteY291" fmla="*/ 0 h 8228193"/>
              <a:gd name="connsiteX292" fmla="*/ 8127334 w 24198144"/>
              <a:gd name="connsiteY292" fmla="*/ 0 h 8228193"/>
              <a:gd name="connsiteX293" fmla="*/ 8127334 w 24198144"/>
              <a:gd name="connsiteY293" fmla="*/ 64655 h 8228193"/>
              <a:gd name="connsiteX294" fmla="*/ 7871770 w 24198144"/>
              <a:gd name="connsiteY294" fmla="*/ 64655 h 8228193"/>
              <a:gd name="connsiteX295" fmla="*/ 7364381 w 24198144"/>
              <a:gd name="connsiteY295" fmla="*/ 0 h 8228193"/>
              <a:gd name="connsiteX296" fmla="*/ 7618699 w 24198144"/>
              <a:gd name="connsiteY296" fmla="*/ 0 h 8228193"/>
              <a:gd name="connsiteX297" fmla="*/ 7618699 w 24198144"/>
              <a:gd name="connsiteY297" fmla="*/ 64655 h 8228193"/>
              <a:gd name="connsiteX298" fmla="*/ 7364381 w 24198144"/>
              <a:gd name="connsiteY298" fmla="*/ 64655 h 8228193"/>
              <a:gd name="connsiteX299" fmla="*/ 6855744 w 24198144"/>
              <a:gd name="connsiteY299" fmla="*/ 0 h 8228193"/>
              <a:gd name="connsiteX300" fmla="*/ 7110063 w 24198144"/>
              <a:gd name="connsiteY300" fmla="*/ 0 h 8228193"/>
              <a:gd name="connsiteX301" fmla="*/ 7110063 w 24198144"/>
              <a:gd name="connsiteY301" fmla="*/ 64655 h 8228193"/>
              <a:gd name="connsiteX302" fmla="*/ 6855744 w 24198144"/>
              <a:gd name="connsiteY302" fmla="*/ 64655 h 8228193"/>
              <a:gd name="connsiteX303" fmla="*/ 6347110 w 24198144"/>
              <a:gd name="connsiteY303" fmla="*/ 0 h 8228193"/>
              <a:gd name="connsiteX304" fmla="*/ 6602673 w 24198144"/>
              <a:gd name="connsiteY304" fmla="*/ 0 h 8228193"/>
              <a:gd name="connsiteX305" fmla="*/ 6602673 w 24198144"/>
              <a:gd name="connsiteY305" fmla="*/ 64655 h 8228193"/>
              <a:gd name="connsiteX306" fmla="*/ 6347110 w 24198144"/>
              <a:gd name="connsiteY306" fmla="*/ 64655 h 8228193"/>
              <a:gd name="connsiteX307" fmla="*/ 5839721 w 24198144"/>
              <a:gd name="connsiteY307" fmla="*/ 0 h 8228193"/>
              <a:gd name="connsiteX308" fmla="*/ 6094038 w 24198144"/>
              <a:gd name="connsiteY308" fmla="*/ 0 h 8228193"/>
              <a:gd name="connsiteX309" fmla="*/ 6094038 w 24198144"/>
              <a:gd name="connsiteY309" fmla="*/ 64655 h 8228193"/>
              <a:gd name="connsiteX310" fmla="*/ 5839721 w 24198144"/>
              <a:gd name="connsiteY310" fmla="*/ 64655 h 8228193"/>
              <a:gd name="connsiteX311" fmla="*/ 3047710 w 24198144"/>
              <a:gd name="connsiteY311" fmla="*/ 0 h 8228193"/>
              <a:gd name="connsiteX312" fmla="*/ 3289434 w 24198144"/>
              <a:gd name="connsiteY312" fmla="*/ 0 h 8228193"/>
              <a:gd name="connsiteX313" fmla="*/ 3289434 w 24198144"/>
              <a:gd name="connsiteY313" fmla="*/ 64655 h 8228193"/>
              <a:gd name="connsiteX314" fmla="*/ 3047710 w 24198144"/>
              <a:gd name="connsiteY314" fmla="*/ 64655 h 8228193"/>
              <a:gd name="connsiteX315" fmla="*/ 2539343 w 24198144"/>
              <a:gd name="connsiteY315" fmla="*/ 0 h 8228193"/>
              <a:gd name="connsiteX316" fmla="*/ 2794772 w 24198144"/>
              <a:gd name="connsiteY316" fmla="*/ 0 h 8228193"/>
              <a:gd name="connsiteX317" fmla="*/ 2794772 w 24198144"/>
              <a:gd name="connsiteY317" fmla="*/ 64655 h 8228193"/>
              <a:gd name="connsiteX318" fmla="*/ 2539343 w 24198144"/>
              <a:gd name="connsiteY318" fmla="*/ 64655 h 8228193"/>
              <a:gd name="connsiteX319" fmla="*/ 2032222 w 24198144"/>
              <a:gd name="connsiteY319" fmla="*/ 0 h 8228193"/>
              <a:gd name="connsiteX320" fmla="*/ 2286406 w 24198144"/>
              <a:gd name="connsiteY320" fmla="*/ 0 h 8228193"/>
              <a:gd name="connsiteX321" fmla="*/ 2286406 w 24198144"/>
              <a:gd name="connsiteY321" fmla="*/ 64655 h 8228193"/>
              <a:gd name="connsiteX322" fmla="*/ 2032222 w 24198144"/>
              <a:gd name="connsiteY322" fmla="*/ 64655 h 8228193"/>
              <a:gd name="connsiteX323" fmla="*/ 1523855 w 24198144"/>
              <a:gd name="connsiteY323" fmla="*/ 0 h 8228193"/>
              <a:gd name="connsiteX324" fmla="*/ 1778038 w 24198144"/>
              <a:gd name="connsiteY324" fmla="*/ 0 h 8228193"/>
              <a:gd name="connsiteX325" fmla="*/ 1778038 w 24198144"/>
              <a:gd name="connsiteY325" fmla="*/ 64655 h 8228193"/>
              <a:gd name="connsiteX326" fmla="*/ 1523855 w 24198144"/>
              <a:gd name="connsiteY326" fmla="*/ 64655 h 8228193"/>
              <a:gd name="connsiteX327" fmla="*/ 1015488 w 24198144"/>
              <a:gd name="connsiteY327" fmla="*/ 0 h 8228193"/>
              <a:gd name="connsiteX328" fmla="*/ 1269672 w 24198144"/>
              <a:gd name="connsiteY328" fmla="*/ 0 h 8228193"/>
              <a:gd name="connsiteX329" fmla="*/ 1269672 w 24198144"/>
              <a:gd name="connsiteY329" fmla="*/ 64655 h 8228193"/>
              <a:gd name="connsiteX330" fmla="*/ 1015488 w 24198144"/>
              <a:gd name="connsiteY330" fmla="*/ 64655 h 8228193"/>
              <a:gd name="connsiteX331" fmla="*/ 508368 w 24198144"/>
              <a:gd name="connsiteY331" fmla="*/ 0 h 8228193"/>
              <a:gd name="connsiteX332" fmla="*/ 762551 w 24198144"/>
              <a:gd name="connsiteY332" fmla="*/ 0 h 8228193"/>
              <a:gd name="connsiteX333" fmla="*/ 762551 w 24198144"/>
              <a:gd name="connsiteY333" fmla="*/ 64655 h 8228193"/>
              <a:gd name="connsiteX334" fmla="*/ 508368 w 24198144"/>
              <a:gd name="connsiteY334" fmla="*/ 64655 h 8228193"/>
              <a:gd name="connsiteX335" fmla="*/ 0 w 24198144"/>
              <a:gd name="connsiteY335" fmla="*/ 0 h 8228193"/>
              <a:gd name="connsiteX336" fmla="*/ 254184 w 24198144"/>
              <a:gd name="connsiteY336" fmla="*/ 0 h 8228193"/>
              <a:gd name="connsiteX337" fmla="*/ 254184 w 24198144"/>
              <a:gd name="connsiteY337" fmla="*/ 64655 h 8228193"/>
              <a:gd name="connsiteX338" fmla="*/ 0 w 24198144"/>
              <a:gd name="connsiteY338" fmla="*/ 64655 h 8228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</a:cxnLst>
            <a:rect l="l" t="t" r="r" b="b"/>
            <a:pathLst>
              <a:path w="24198144" h="8228193">
                <a:moveTo>
                  <a:pt x="5611814" y="8158021"/>
                </a:moveTo>
                <a:lnTo>
                  <a:pt x="5865935" y="8158021"/>
                </a:lnTo>
                <a:lnTo>
                  <a:pt x="5865935" y="8222700"/>
                </a:lnTo>
                <a:lnTo>
                  <a:pt x="5611814" y="8222700"/>
                </a:lnTo>
                <a:close/>
                <a:moveTo>
                  <a:pt x="9285671" y="8147343"/>
                </a:moveTo>
                <a:lnTo>
                  <a:pt x="9285671" y="8210481"/>
                </a:lnTo>
                <a:lnTo>
                  <a:pt x="9031504" y="8211719"/>
                </a:lnTo>
                <a:lnTo>
                  <a:pt x="9031504" y="8149819"/>
                </a:lnTo>
                <a:close/>
                <a:moveTo>
                  <a:pt x="9792756" y="8143629"/>
                </a:moveTo>
                <a:lnTo>
                  <a:pt x="9794002" y="8206767"/>
                </a:lnTo>
                <a:lnTo>
                  <a:pt x="9539836" y="8209243"/>
                </a:lnTo>
                <a:lnTo>
                  <a:pt x="9538590" y="8146105"/>
                </a:lnTo>
                <a:close/>
                <a:moveTo>
                  <a:pt x="10301089" y="8139915"/>
                </a:moveTo>
                <a:lnTo>
                  <a:pt x="10302334" y="8203053"/>
                </a:lnTo>
                <a:lnTo>
                  <a:pt x="10046922" y="8204291"/>
                </a:lnTo>
                <a:lnTo>
                  <a:pt x="10046922" y="8141153"/>
                </a:lnTo>
                <a:close/>
                <a:moveTo>
                  <a:pt x="14993353" y="8136356"/>
                </a:moveTo>
                <a:lnTo>
                  <a:pt x="14993353" y="8199494"/>
                </a:lnTo>
                <a:lnTo>
                  <a:pt x="14740624" y="8200732"/>
                </a:lnTo>
                <a:lnTo>
                  <a:pt x="14739379" y="8137594"/>
                </a:lnTo>
                <a:close/>
                <a:moveTo>
                  <a:pt x="10809420" y="8136201"/>
                </a:moveTo>
                <a:lnTo>
                  <a:pt x="10809420" y="8199339"/>
                </a:lnTo>
                <a:lnTo>
                  <a:pt x="10555254" y="8200577"/>
                </a:lnTo>
                <a:lnTo>
                  <a:pt x="10555254" y="8138677"/>
                </a:lnTo>
                <a:close/>
                <a:moveTo>
                  <a:pt x="15501301" y="8132642"/>
                </a:moveTo>
                <a:lnTo>
                  <a:pt x="15501301" y="8195780"/>
                </a:lnTo>
                <a:lnTo>
                  <a:pt x="15248572" y="8197018"/>
                </a:lnTo>
                <a:lnTo>
                  <a:pt x="15247327" y="8133880"/>
                </a:lnTo>
                <a:close/>
                <a:moveTo>
                  <a:pt x="11316507" y="8132487"/>
                </a:moveTo>
                <a:lnTo>
                  <a:pt x="11317754" y="8195625"/>
                </a:lnTo>
                <a:lnTo>
                  <a:pt x="11063587" y="8196863"/>
                </a:lnTo>
                <a:lnTo>
                  <a:pt x="11063587" y="8133725"/>
                </a:lnTo>
                <a:close/>
                <a:moveTo>
                  <a:pt x="16009249" y="8128928"/>
                </a:moveTo>
                <a:lnTo>
                  <a:pt x="16009249" y="8192066"/>
                </a:lnTo>
                <a:lnTo>
                  <a:pt x="15755275" y="8193304"/>
                </a:lnTo>
                <a:lnTo>
                  <a:pt x="15755275" y="8130166"/>
                </a:lnTo>
                <a:close/>
                <a:moveTo>
                  <a:pt x="11824839" y="8128773"/>
                </a:moveTo>
                <a:lnTo>
                  <a:pt x="11826085" y="8191911"/>
                </a:lnTo>
                <a:lnTo>
                  <a:pt x="11570673" y="8193149"/>
                </a:lnTo>
                <a:lnTo>
                  <a:pt x="11570673" y="8131249"/>
                </a:lnTo>
                <a:close/>
                <a:moveTo>
                  <a:pt x="16517198" y="8125214"/>
                </a:moveTo>
                <a:lnTo>
                  <a:pt x="16517198" y="8188352"/>
                </a:lnTo>
                <a:lnTo>
                  <a:pt x="16263224" y="8190828"/>
                </a:lnTo>
                <a:lnTo>
                  <a:pt x="16261978" y="8126452"/>
                </a:lnTo>
                <a:close/>
                <a:moveTo>
                  <a:pt x="23942924" y="8125059"/>
                </a:moveTo>
                <a:lnTo>
                  <a:pt x="24198144" y="8125059"/>
                </a:lnTo>
                <a:lnTo>
                  <a:pt x="24198144" y="8189714"/>
                </a:lnTo>
                <a:lnTo>
                  <a:pt x="23942924" y="8189714"/>
                </a:lnTo>
                <a:close/>
                <a:moveTo>
                  <a:pt x="23436220" y="8125059"/>
                </a:moveTo>
                <a:lnTo>
                  <a:pt x="23690194" y="8125059"/>
                </a:lnTo>
                <a:lnTo>
                  <a:pt x="23690194" y="8189714"/>
                </a:lnTo>
                <a:lnTo>
                  <a:pt x="23436220" y="8189714"/>
                </a:lnTo>
                <a:close/>
                <a:moveTo>
                  <a:pt x="22928272" y="8125059"/>
                </a:moveTo>
                <a:lnTo>
                  <a:pt x="23182246" y="8125059"/>
                </a:lnTo>
                <a:lnTo>
                  <a:pt x="23182246" y="8189714"/>
                </a:lnTo>
                <a:lnTo>
                  <a:pt x="22928272" y="8189714"/>
                </a:lnTo>
                <a:close/>
                <a:moveTo>
                  <a:pt x="22420322" y="8125059"/>
                </a:moveTo>
                <a:lnTo>
                  <a:pt x="22675542" y="8125059"/>
                </a:lnTo>
                <a:lnTo>
                  <a:pt x="22675542" y="8189714"/>
                </a:lnTo>
                <a:lnTo>
                  <a:pt x="22420322" y="8189714"/>
                </a:lnTo>
                <a:close/>
                <a:moveTo>
                  <a:pt x="21913618" y="8125059"/>
                </a:moveTo>
                <a:lnTo>
                  <a:pt x="22167592" y="8125059"/>
                </a:lnTo>
                <a:lnTo>
                  <a:pt x="22167592" y="8189714"/>
                </a:lnTo>
                <a:lnTo>
                  <a:pt x="21913618" y="8189714"/>
                </a:lnTo>
                <a:close/>
                <a:moveTo>
                  <a:pt x="21405670" y="8125059"/>
                </a:moveTo>
                <a:lnTo>
                  <a:pt x="21659644" y="8125059"/>
                </a:lnTo>
                <a:lnTo>
                  <a:pt x="21659644" y="8189714"/>
                </a:lnTo>
                <a:lnTo>
                  <a:pt x="21405670" y="8189714"/>
                </a:lnTo>
                <a:close/>
                <a:moveTo>
                  <a:pt x="20897720" y="8125059"/>
                </a:moveTo>
                <a:lnTo>
                  <a:pt x="21151696" y="8125059"/>
                </a:lnTo>
                <a:lnTo>
                  <a:pt x="21151696" y="8189714"/>
                </a:lnTo>
                <a:lnTo>
                  <a:pt x="20897720" y="8189714"/>
                </a:lnTo>
                <a:close/>
                <a:moveTo>
                  <a:pt x="12331925" y="8125059"/>
                </a:moveTo>
                <a:lnTo>
                  <a:pt x="12331925" y="8188197"/>
                </a:lnTo>
                <a:lnTo>
                  <a:pt x="12079005" y="8189435"/>
                </a:lnTo>
                <a:lnTo>
                  <a:pt x="12079005" y="8126297"/>
                </a:lnTo>
                <a:close/>
                <a:moveTo>
                  <a:pt x="17023900" y="8121500"/>
                </a:moveTo>
                <a:lnTo>
                  <a:pt x="17025146" y="8184638"/>
                </a:lnTo>
                <a:lnTo>
                  <a:pt x="16771172" y="8185876"/>
                </a:lnTo>
                <a:lnTo>
                  <a:pt x="16769927" y="8122738"/>
                </a:lnTo>
                <a:close/>
                <a:moveTo>
                  <a:pt x="17531848" y="8117786"/>
                </a:moveTo>
                <a:lnTo>
                  <a:pt x="17531848" y="8180924"/>
                </a:lnTo>
                <a:lnTo>
                  <a:pt x="17277874" y="8182162"/>
                </a:lnTo>
                <a:lnTo>
                  <a:pt x="17277874" y="8119024"/>
                </a:lnTo>
                <a:close/>
                <a:moveTo>
                  <a:pt x="18039796" y="8114072"/>
                </a:moveTo>
                <a:lnTo>
                  <a:pt x="18039796" y="8177210"/>
                </a:lnTo>
                <a:lnTo>
                  <a:pt x="17785824" y="8178448"/>
                </a:lnTo>
                <a:lnTo>
                  <a:pt x="17785824" y="8115310"/>
                </a:lnTo>
                <a:close/>
                <a:moveTo>
                  <a:pt x="18728390" y="4048795"/>
                </a:moveTo>
                <a:lnTo>
                  <a:pt x="18983784" y="4048795"/>
                </a:lnTo>
                <a:lnTo>
                  <a:pt x="18983784" y="4113426"/>
                </a:lnTo>
                <a:lnTo>
                  <a:pt x="18728390" y="4113426"/>
                </a:lnTo>
                <a:close/>
                <a:moveTo>
                  <a:pt x="18221342" y="4048795"/>
                </a:moveTo>
                <a:lnTo>
                  <a:pt x="18475488" y="4048795"/>
                </a:lnTo>
                <a:lnTo>
                  <a:pt x="18475488" y="4113426"/>
                </a:lnTo>
                <a:lnTo>
                  <a:pt x="18221342" y="4113426"/>
                </a:lnTo>
                <a:close/>
                <a:moveTo>
                  <a:pt x="17713048" y="4048795"/>
                </a:moveTo>
                <a:lnTo>
                  <a:pt x="17967196" y="4048795"/>
                </a:lnTo>
                <a:lnTo>
                  <a:pt x="17967196" y="4113426"/>
                </a:lnTo>
                <a:lnTo>
                  <a:pt x="17713048" y="4113426"/>
                </a:lnTo>
                <a:close/>
                <a:moveTo>
                  <a:pt x="17204754" y="4048795"/>
                </a:moveTo>
                <a:lnTo>
                  <a:pt x="17458900" y="4048795"/>
                </a:lnTo>
                <a:lnTo>
                  <a:pt x="17458900" y="4113426"/>
                </a:lnTo>
                <a:lnTo>
                  <a:pt x="17204754" y="4113426"/>
                </a:lnTo>
                <a:close/>
                <a:moveTo>
                  <a:pt x="16697706" y="4048795"/>
                </a:moveTo>
                <a:lnTo>
                  <a:pt x="16951852" y="4048795"/>
                </a:lnTo>
                <a:lnTo>
                  <a:pt x="16951852" y="4113426"/>
                </a:lnTo>
                <a:lnTo>
                  <a:pt x="16697706" y="4113426"/>
                </a:lnTo>
                <a:close/>
                <a:moveTo>
                  <a:pt x="16189413" y="4048795"/>
                </a:moveTo>
                <a:lnTo>
                  <a:pt x="16443560" y="4048795"/>
                </a:lnTo>
                <a:lnTo>
                  <a:pt x="16443560" y="4113426"/>
                </a:lnTo>
                <a:lnTo>
                  <a:pt x="16189413" y="4113426"/>
                </a:lnTo>
                <a:close/>
                <a:moveTo>
                  <a:pt x="15681119" y="4048795"/>
                </a:moveTo>
                <a:lnTo>
                  <a:pt x="15935266" y="4048795"/>
                </a:lnTo>
                <a:lnTo>
                  <a:pt x="15935266" y="4113426"/>
                </a:lnTo>
                <a:lnTo>
                  <a:pt x="15681119" y="4113426"/>
                </a:lnTo>
                <a:close/>
                <a:moveTo>
                  <a:pt x="15174071" y="4048795"/>
                </a:moveTo>
                <a:lnTo>
                  <a:pt x="15426972" y="4048795"/>
                </a:lnTo>
                <a:lnTo>
                  <a:pt x="15426972" y="4113426"/>
                </a:lnTo>
                <a:lnTo>
                  <a:pt x="15174071" y="4113426"/>
                </a:lnTo>
                <a:close/>
                <a:moveTo>
                  <a:pt x="14665777" y="4048795"/>
                </a:moveTo>
                <a:lnTo>
                  <a:pt x="14918678" y="4048795"/>
                </a:lnTo>
                <a:lnTo>
                  <a:pt x="14918678" y="4113426"/>
                </a:lnTo>
                <a:lnTo>
                  <a:pt x="14665777" y="4113426"/>
                </a:lnTo>
                <a:close/>
                <a:moveTo>
                  <a:pt x="14157483" y="4048795"/>
                </a:moveTo>
                <a:lnTo>
                  <a:pt x="14411630" y="4048795"/>
                </a:lnTo>
                <a:lnTo>
                  <a:pt x="14411630" y="4113426"/>
                </a:lnTo>
                <a:lnTo>
                  <a:pt x="14157483" y="4113426"/>
                </a:lnTo>
                <a:close/>
                <a:moveTo>
                  <a:pt x="13649190" y="4048795"/>
                </a:moveTo>
                <a:lnTo>
                  <a:pt x="13903336" y="4048795"/>
                </a:lnTo>
                <a:lnTo>
                  <a:pt x="13903336" y="4113426"/>
                </a:lnTo>
                <a:lnTo>
                  <a:pt x="13649190" y="4113426"/>
                </a:lnTo>
                <a:close/>
                <a:moveTo>
                  <a:pt x="13142142" y="4048795"/>
                </a:moveTo>
                <a:lnTo>
                  <a:pt x="13395042" y="4048795"/>
                </a:lnTo>
                <a:lnTo>
                  <a:pt x="13395042" y="4113426"/>
                </a:lnTo>
                <a:lnTo>
                  <a:pt x="13142142" y="4113426"/>
                </a:lnTo>
                <a:close/>
                <a:moveTo>
                  <a:pt x="12633848" y="4048795"/>
                </a:moveTo>
                <a:lnTo>
                  <a:pt x="12887994" y="4048795"/>
                </a:lnTo>
                <a:lnTo>
                  <a:pt x="12887994" y="4113426"/>
                </a:lnTo>
                <a:lnTo>
                  <a:pt x="12633848" y="4113426"/>
                </a:lnTo>
                <a:close/>
                <a:moveTo>
                  <a:pt x="12126800" y="4048795"/>
                </a:moveTo>
                <a:lnTo>
                  <a:pt x="12379701" y="4048795"/>
                </a:lnTo>
                <a:lnTo>
                  <a:pt x="12379701" y="4113426"/>
                </a:lnTo>
                <a:lnTo>
                  <a:pt x="12126800" y="4113426"/>
                </a:lnTo>
                <a:close/>
                <a:moveTo>
                  <a:pt x="11618506" y="4048795"/>
                </a:moveTo>
                <a:lnTo>
                  <a:pt x="11872653" y="4048795"/>
                </a:lnTo>
                <a:lnTo>
                  <a:pt x="11872653" y="4113426"/>
                </a:lnTo>
                <a:lnTo>
                  <a:pt x="11618506" y="4113426"/>
                </a:lnTo>
                <a:close/>
                <a:moveTo>
                  <a:pt x="11111458" y="4048795"/>
                </a:moveTo>
                <a:lnTo>
                  <a:pt x="11365605" y="4048795"/>
                </a:lnTo>
                <a:lnTo>
                  <a:pt x="11365605" y="4113426"/>
                </a:lnTo>
                <a:lnTo>
                  <a:pt x="11111458" y="4113426"/>
                </a:lnTo>
                <a:close/>
                <a:moveTo>
                  <a:pt x="10603164" y="4048795"/>
                </a:moveTo>
                <a:lnTo>
                  <a:pt x="10857311" y="4048795"/>
                </a:lnTo>
                <a:lnTo>
                  <a:pt x="10857311" y="4113426"/>
                </a:lnTo>
                <a:lnTo>
                  <a:pt x="10603164" y="4113426"/>
                </a:lnTo>
                <a:close/>
                <a:moveTo>
                  <a:pt x="10094871" y="4048795"/>
                </a:moveTo>
                <a:lnTo>
                  <a:pt x="10349018" y="4048795"/>
                </a:lnTo>
                <a:lnTo>
                  <a:pt x="10349018" y="4113426"/>
                </a:lnTo>
                <a:lnTo>
                  <a:pt x="10094871" y="4113426"/>
                </a:lnTo>
                <a:close/>
                <a:moveTo>
                  <a:pt x="9586576" y="4048795"/>
                </a:moveTo>
                <a:lnTo>
                  <a:pt x="9841970" y="4048795"/>
                </a:lnTo>
                <a:lnTo>
                  <a:pt x="9841970" y="4113426"/>
                </a:lnTo>
                <a:lnTo>
                  <a:pt x="9586576" y="4113426"/>
                </a:lnTo>
                <a:close/>
                <a:moveTo>
                  <a:pt x="9079529" y="4048795"/>
                </a:moveTo>
                <a:lnTo>
                  <a:pt x="9333676" y="4048795"/>
                </a:lnTo>
                <a:lnTo>
                  <a:pt x="9333676" y="4113426"/>
                </a:lnTo>
                <a:lnTo>
                  <a:pt x="9079529" y="4113426"/>
                </a:lnTo>
                <a:close/>
                <a:moveTo>
                  <a:pt x="8571235" y="4048795"/>
                </a:moveTo>
                <a:lnTo>
                  <a:pt x="8825383" y="4048795"/>
                </a:lnTo>
                <a:lnTo>
                  <a:pt x="8825383" y="4113426"/>
                </a:lnTo>
                <a:lnTo>
                  <a:pt x="8571235" y="4113426"/>
                </a:lnTo>
                <a:close/>
                <a:moveTo>
                  <a:pt x="8062944" y="4048795"/>
                </a:moveTo>
                <a:lnTo>
                  <a:pt x="8317091" y="4048795"/>
                </a:lnTo>
                <a:lnTo>
                  <a:pt x="8317091" y="4113426"/>
                </a:lnTo>
                <a:lnTo>
                  <a:pt x="8062944" y="4113426"/>
                </a:lnTo>
                <a:close/>
                <a:moveTo>
                  <a:pt x="7555896" y="4048795"/>
                </a:moveTo>
                <a:lnTo>
                  <a:pt x="7810042" y="4048795"/>
                </a:lnTo>
                <a:lnTo>
                  <a:pt x="7810042" y="4113426"/>
                </a:lnTo>
                <a:lnTo>
                  <a:pt x="7555896" y="4113426"/>
                </a:lnTo>
                <a:close/>
                <a:moveTo>
                  <a:pt x="7047602" y="4048795"/>
                </a:moveTo>
                <a:lnTo>
                  <a:pt x="7301749" y="4048795"/>
                </a:lnTo>
                <a:lnTo>
                  <a:pt x="7301749" y="4113426"/>
                </a:lnTo>
                <a:lnTo>
                  <a:pt x="7047602" y="4113426"/>
                </a:lnTo>
                <a:close/>
                <a:moveTo>
                  <a:pt x="6539309" y="4048795"/>
                </a:moveTo>
                <a:lnTo>
                  <a:pt x="6793455" y="4048795"/>
                </a:lnTo>
                <a:lnTo>
                  <a:pt x="6793455" y="4113426"/>
                </a:lnTo>
                <a:lnTo>
                  <a:pt x="6539309" y="4113426"/>
                </a:lnTo>
                <a:close/>
                <a:moveTo>
                  <a:pt x="6032260" y="4048795"/>
                </a:moveTo>
                <a:lnTo>
                  <a:pt x="6285161" y="4048795"/>
                </a:lnTo>
                <a:lnTo>
                  <a:pt x="6285161" y="4113426"/>
                </a:lnTo>
                <a:lnTo>
                  <a:pt x="6032260" y="4113426"/>
                </a:lnTo>
                <a:close/>
                <a:moveTo>
                  <a:pt x="5523967" y="4048795"/>
                </a:moveTo>
                <a:lnTo>
                  <a:pt x="5776867" y="4048795"/>
                </a:lnTo>
                <a:lnTo>
                  <a:pt x="5776867" y="4113426"/>
                </a:lnTo>
                <a:lnTo>
                  <a:pt x="5523967" y="4113426"/>
                </a:lnTo>
                <a:close/>
                <a:moveTo>
                  <a:pt x="5015673" y="4048795"/>
                </a:moveTo>
                <a:lnTo>
                  <a:pt x="5179238" y="4048795"/>
                </a:lnTo>
                <a:lnTo>
                  <a:pt x="5269820" y="4048795"/>
                </a:lnTo>
                <a:lnTo>
                  <a:pt x="5269820" y="4113426"/>
                </a:lnTo>
                <a:lnTo>
                  <a:pt x="5135565" y="4113426"/>
                </a:lnTo>
                <a:lnTo>
                  <a:pt x="4997845" y="4120701"/>
                </a:lnTo>
                <a:cubicBezTo>
                  <a:pt x="4817543" y="4139865"/>
                  <a:pt x="4641097" y="4187776"/>
                  <a:pt x="4473764" y="4264434"/>
                </a:cubicBezTo>
                <a:cubicBezTo>
                  <a:pt x="4250656" y="4366644"/>
                  <a:pt x="4047488" y="4516220"/>
                  <a:pt x="3876728" y="4704436"/>
                </a:cubicBezTo>
                <a:cubicBezTo>
                  <a:pt x="3704722" y="4892652"/>
                  <a:pt x="3568862" y="5115770"/>
                  <a:pt x="3476627" y="5361323"/>
                </a:cubicBezTo>
                <a:cubicBezTo>
                  <a:pt x="3383145" y="5608123"/>
                  <a:pt x="3337028" y="5872374"/>
                  <a:pt x="3337028" y="6137871"/>
                </a:cubicBezTo>
                <a:cubicBezTo>
                  <a:pt x="3337028" y="6403368"/>
                  <a:pt x="3383145" y="6667619"/>
                  <a:pt x="3476627" y="6914419"/>
                </a:cubicBezTo>
                <a:cubicBezTo>
                  <a:pt x="3568862" y="7159973"/>
                  <a:pt x="3704722" y="7383090"/>
                  <a:pt x="3876728" y="7571306"/>
                </a:cubicBezTo>
                <a:cubicBezTo>
                  <a:pt x="4047488" y="7759523"/>
                  <a:pt x="4250656" y="7909099"/>
                  <a:pt x="4473764" y="8011309"/>
                </a:cubicBezTo>
                <a:cubicBezTo>
                  <a:pt x="4641097" y="8087966"/>
                  <a:pt x="4817543" y="8135877"/>
                  <a:pt x="4997845" y="8155042"/>
                </a:cubicBezTo>
                <a:lnTo>
                  <a:pt x="5103570" y="8160627"/>
                </a:lnTo>
                <a:lnTo>
                  <a:pt x="5103570" y="8158021"/>
                </a:lnTo>
                <a:lnTo>
                  <a:pt x="5357691" y="8158021"/>
                </a:lnTo>
                <a:lnTo>
                  <a:pt x="5357691" y="8222700"/>
                </a:lnTo>
                <a:lnTo>
                  <a:pt x="5179238" y="8222700"/>
                </a:lnTo>
                <a:lnTo>
                  <a:pt x="5179238" y="8228193"/>
                </a:lnTo>
                <a:cubicBezTo>
                  <a:pt x="4928708" y="8228193"/>
                  <a:pt x="4681917" y="8173349"/>
                  <a:pt x="4451329" y="8068646"/>
                </a:cubicBezTo>
                <a:cubicBezTo>
                  <a:pt x="4221987" y="7963943"/>
                  <a:pt x="4011342" y="7809381"/>
                  <a:pt x="3835596" y="7616179"/>
                </a:cubicBezTo>
                <a:cubicBezTo>
                  <a:pt x="3658605" y="7421731"/>
                  <a:pt x="3519005" y="7191134"/>
                  <a:pt x="3424277" y="6938102"/>
                </a:cubicBezTo>
                <a:cubicBezTo>
                  <a:pt x="3328303" y="6683823"/>
                  <a:pt x="3279693" y="6412093"/>
                  <a:pt x="3279693" y="6137871"/>
                </a:cubicBezTo>
                <a:cubicBezTo>
                  <a:pt x="3279693" y="5863649"/>
                  <a:pt x="3328303" y="5591919"/>
                  <a:pt x="3424277" y="5337640"/>
                </a:cubicBezTo>
                <a:cubicBezTo>
                  <a:pt x="3519005" y="5084608"/>
                  <a:pt x="3658605" y="4854012"/>
                  <a:pt x="3835596" y="4659563"/>
                </a:cubicBezTo>
                <a:cubicBezTo>
                  <a:pt x="4011342" y="4466361"/>
                  <a:pt x="4221987" y="4311799"/>
                  <a:pt x="4451329" y="4207096"/>
                </a:cubicBezTo>
                <a:cubicBezTo>
                  <a:pt x="4624269" y="4128569"/>
                  <a:pt x="4806325" y="4078788"/>
                  <a:pt x="4992235" y="4058806"/>
                </a:cubicBezTo>
                <a:lnTo>
                  <a:pt x="5015673" y="4057552"/>
                </a:lnTo>
                <a:close/>
                <a:moveTo>
                  <a:pt x="19244148" y="4"/>
                </a:moveTo>
                <a:cubicBezTo>
                  <a:pt x="19493432" y="4"/>
                  <a:pt x="19740222" y="53587"/>
                  <a:pt x="19972056" y="155770"/>
                </a:cubicBezTo>
                <a:cubicBezTo>
                  <a:pt x="20201398" y="260445"/>
                  <a:pt x="20410796" y="411227"/>
                  <a:pt x="20587788" y="601884"/>
                </a:cubicBezTo>
                <a:cubicBezTo>
                  <a:pt x="20763534" y="793788"/>
                  <a:pt x="20903134" y="1020584"/>
                  <a:pt x="20999108" y="1269810"/>
                </a:cubicBezTo>
                <a:cubicBezTo>
                  <a:pt x="21093836" y="1520281"/>
                  <a:pt x="21143692" y="1786953"/>
                  <a:pt x="21143692" y="2057363"/>
                </a:cubicBezTo>
                <a:cubicBezTo>
                  <a:pt x="21143692" y="2327773"/>
                  <a:pt x="21093836" y="2594444"/>
                  <a:pt x="20999108" y="2844916"/>
                </a:cubicBezTo>
                <a:cubicBezTo>
                  <a:pt x="20903134" y="3094142"/>
                  <a:pt x="20763534" y="3320938"/>
                  <a:pt x="20587788" y="3512842"/>
                </a:cubicBezTo>
                <a:cubicBezTo>
                  <a:pt x="20410796" y="3703499"/>
                  <a:pt x="20201398" y="3854281"/>
                  <a:pt x="19972056" y="3957710"/>
                </a:cubicBezTo>
                <a:cubicBezTo>
                  <a:pt x="19798180" y="4036216"/>
                  <a:pt x="19615892" y="4084582"/>
                  <a:pt x="19430448" y="4103858"/>
                </a:cubicBezTo>
                <a:lnTo>
                  <a:pt x="19363756" y="4107301"/>
                </a:lnTo>
                <a:lnTo>
                  <a:pt x="19363756" y="4113426"/>
                </a:lnTo>
                <a:lnTo>
                  <a:pt x="19245126" y="4113426"/>
                </a:lnTo>
                <a:lnTo>
                  <a:pt x="19244148" y="4113476"/>
                </a:lnTo>
                <a:lnTo>
                  <a:pt x="19244148" y="4113426"/>
                </a:lnTo>
                <a:lnTo>
                  <a:pt x="19236684" y="4113426"/>
                </a:lnTo>
                <a:lnTo>
                  <a:pt x="19236684" y="4048795"/>
                </a:lnTo>
                <a:lnTo>
                  <a:pt x="19334386" y="4048795"/>
                </a:lnTo>
                <a:lnTo>
                  <a:pt x="19425014" y="4043907"/>
                </a:lnTo>
                <a:cubicBezTo>
                  <a:pt x="19605142" y="4024456"/>
                  <a:pt x="19782290" y="3976090"/>
                  <a:pt x="19949622" y="3900388"/>
                </a:cubicBezTo>
                <a:cubicBezTo>
                  <a:pt x="20172730" y="3800697"/>
                  <a:pt x="20375898" y="3654900"/>
                  <a:pt x="20546656" y="3469227"/>
                </a:cubicBezTo>
                <a:cubicBezTo>
                  <a:pt x="20718664" y="3283554"/>
                  <a:pt x="20854522" y="3062989"/>
                  <a:pt x="20946758" y="2821240"/>
                </a:cubicBezTo>
                <a:cubicBezTo>
                  <a:pt x="21038994" y="2579491"/>
                  <a:pt x="21086358" y="2320296"/>
                  <a:pt x="21086358" y="2057363"/>
                </a:cubicBezTo>
                <a:cubicBezTo>
                  <a:pt x="21086358" y="1795676"/>
                  <a:pt x="21038994" y="1535235"/>
                  <a:pt x="20946758" y="1293486"/>
                </a:cubicBezTo>
                <a:cubicBezTo>
                  <a:pt x="20854522" y="1051737"/>
                  <a:pt x="20718664" y="831172"/>
                  <a:pt x="20546656" y="646745"/>
                </a:cubicBezTo>
                <a:cubicBezTo>
                  <a:pt x="20375898" y="461072"/>
                  <a:pt x="20172730" y="314028"/>
                  <a:pt x="19949622" y="213092"/>
                </a:cubicBezTo>
                <a:cubicBezTo>
                  <a:pt x="19726512" y="112156"/>
                  <a:pt x="19485952" y="61064"/>
                  <a:pt x="19244148" y="61064"/>
                </a:cubicBezTo>
                <a:close/>
                <a:moveTo>
                  <a:pt x="18600290" y="0"/>
                </a:moveTo>
                <a:lnTo>
                  <a:pt x="18852850" y="0"/>
                </a:lnTo>
                <a:lnTo>
                  <a:pt x="18852850" y="64655"/>
                </a:lnTo>
                <a:lnTo>
                  <a:pt x="18600290" y="64655"/>
                </a:lnTo>
                <a:close/>
                <a:moveTo>
                  <a:pt x="18092680" y="0"/>
                </a:moveTo>
                <a:lnTo>
                  <a:pt x="18345242" y="0"/>
                </a:lnTo>
                <a:lnTo>
                  <a:pt x="18345242" y="64655"/>
                </a:lnTo>
                <a:lnTo>
                  <a:pt x="18092680" y="64655"/>
                </a:lnTo>
                <a:close/>
                <a:moveTo>
                  <a:pt x="17585072" y="0"/>
                </a:moveTo>
                <a:lnTo>
                  <a:pt x="17838876" y="0"/>
                </a:lnTo>
                <a:lnTo>
                  <a:pt x="17838876" y="64655"/>
                </a:lnTo>
                <a:lnTo>
                  <a:pt x="17585072" y="64655"/>
                </a:lnTo>
                <a:close/>
                <a:moveTo>
                  <a:pt x="14231493" y="0"/>
                </a:moveTo>
                <a:lnTo>
                  <a:pt x="14485424" y="0"/>
                </a:lnTo>
                <a:lnTo>
                  <a:pt x="14485424" y="64655"/>
                </a:lnTo>
                <a:lnTo>
                  <a:pt x="14231493" y="64655"/>
                </a:lnTo>
                <a:close/>
                <a:moveTo>
                  <a:pt x="13724874" y="0"/>
                </a:moveTo>
                <a:lnTo>
                  <a:pt x="13977561" y="0"/>
                </a:lnTo>
                <a:lnTo>
                  <a:pt x="13977561" y="64655"/>
                </a:lnTo>
                <a:lnTo>
                  <a:pt x="13724874" y="64655"/>
                </a:lnTo>
                <a:close/>
                <a:moveTo>
                  <a:pt x="13217011" y="0"/>
                </a:moveTo>
                <a:lnTo>
                  <a:pt x="13469698" y="0"/>
                </a:lnTo>
                <a:lnTo>
                  <a:pt x="13469698" y="64655"/>
                </a:lnTo>
                <a:lnTo>
                  <a:pt x="13217011" y="64655"/>
                </a:lnTo>
                <a:close/>
                <a:moveTo>
                  <a:pt x="12709148" y="0"/>
                </a:moveTo>
                <a:lnTo>
                  <a:pt x="12963080" y="0"/>
                </a:lnTo>
                <a:lnTo>
                  <a:pt x="12963080" y="64655"/>
                </a:lnTo>
                <a:lnTo>
                  <a:pt x="12709148" y="64655"/>
                </a:lnTo>
                <a:close/>
                <a:moveTo>
                  <a:pt x="12202529" y="0"/>
                </a:moveTo>
                <a:lnTo>
                  <a:pt x="12455216" y="0"/>
                </a:lnTo>
                <a:lnTo>
                  <a:pt x="12455216" y="64655"/>
                </a:lnTo>
                <a:lnTo>
                  <a:pt x="12202529" y="64655"/>
                </a:lnTo>
                <a:close/>
                <a:moveTo>
                  <a:pt x="11695912" y="0"/>
                </a:moveTo>
                <a:lnTo>
                  <a:pt x="11948598" y="0"/>
                </a:lnTo>
                <a:lnTo>
                  <a:pt x="11948598" y="64655"/>
                </a:lnTo>
                <a:lnTo>
                  <a:pt x="11695912" y="64655"/>
                </a:lnTo>
                <a:close/>
                <a:moveTo>
                  <a:pt x="8380405" y="0"/>
                </a:moveTo>
                <a:lnTo>
                  <a:pt x="8634720" y="0"/>
                </a:lnTo>
                <a:lnTo>
                  <a:pt x="8634720" y="64655"/>
                </a:lnTo>
                <a:lnTo>
                  <a:pt x="8380405" y="64655"/>
                </a:lnTo>
                <a:close/>
                <a:moveTo>
                  <a:pt x="7871770" y="0"/>
                </a:moveTo>
                <a:lnTo>
                  <a:pt x="8127334" y="0"/>
                </a:lnTo>
                <a:lnTo>
                  <a:pt x="8127334" y="64655"/>
                </a:lnTo>
                <a:lnTo>
                  <a:pt x="7871770" y="64655"/>
                </a:lnTo>
                <a:close/>
                <a:moveTo>
                  <a:pt x="7364381" y="0"/>
                </a:moveTo>
                <a:lnTo>
                  <a:pt x="7618699" y="0"/>
                </a:lnTo>
                <a:lnTo>
                  <a:pt x="7618699" y="64655"/>
                </a:lnTo>
                <a:lnTo>
                  <a:pt x="7364381" y="64655"/>
                </a:lnTo>
                <a:close/>
                <a:moveTo>
                  <a:pt x="6855744" y="0"/>
                </a:moveTo>
                <a:lnTo>
                  <a:pt x="7110063" y="0"/>
                </a:lnTo>
                <a:lnTo>
                  <a:pt x="7110063" y="64655"/>
                </a:lnTo>
                <a:lnTo>
                  <a:pt x="6855744" y="64655"/>
                </a:lnTo>
                <a:close/>
                <a:moveTo>
                  <a:pt x="6347110" y="0"/>
                </a:moveTo>
                <a:lnTo>
                  <a:pt x="6602673" y="0"/>
                </a:lnTo>
                <a:lnTo>
                  <a:pt x="6602673" y="64655"/>
                </a:lnTo>
                <a:lnTo>
                  <a:pt x="6347110" y="64655"/>
                </a:lnTo>
                <a:close/>
                <a:moveTo>
                  <a:pt x="5839721" y="0"/>
                </a:moveTo>
                <a:lnTo>
                  <a:pt x="6094038" y="0"/>
                </a:lnTo>
                <a:lnTo>
                  <a:pt x="6094038" y="64655"/>
                </a:lnTo>
                <a:lnTo>
                  <a:pt x="5839721" y="64655"/>
                </a:lnTo>
                <a:close/>
                <a:moveTo>
                  <a:pt x="3047710" y="0"/>
                </a:moveTo>
                <a:lnTo>
                  <a:pt x="3289434" y="0"/>
                </a:lnTo>
                <a:lnTo>
                  <a:pt x="3289434" y="64655"/>
                </a:lnTo>
                <a:lnTo>
                  <a:pt x="3047710" y="64655"/>
                </a:lnTo>
                <a:close/>
                <a:moveTo>
                  <a:pt x="2539343" y="0"/>
                </a:moveTo>
                <a:lnTo>
                  <a:pt x="2794772" y="0"/>
                </a:lnTo>
                <a:lnTo>
                  <a:pt x="2794772" y="64655"/>
                </a:lnTo>
                <a:lnTo>
                  <a:pt x="2539343" y="64655"/>
                </a:lnTo>
                <a:close/>
                <a:moveTo>
                  <a:pt x="2032222" y="0"/>
                </a:moveTo>
                <a:lnTo>
                  <a:pt x="2286406" y="0"/>
                </a:lnTo>
                <a:lnTo>
                  <a:pt x="2286406" y="64655"/>
                </a:lnTo>
                <a:lnTo>
                  <a:pt x="2032222" y="64655"/>
                </a:lnTo>
                <a:close/>
                <a:moveTo>
                  <a:pt x="1523855" y="0"/>
                </a:moveTo>
                <a:lnTo>
                  <a:pt x="1778038" y="0"/>
                </a:lnTo>
                <a:lnTo>
                  <a:pt x="1778038" y="64655"/>
                </a:lnTo>
                <a:lnTo>
                  <a:pt x="1523855" y="64655"/>
                </a:lnTo>
                <a:close/>
                <a:moveTo>
                  <a:pt x="1015488" y="0"/>
                </a:moveTo>
                <a:lnTo>
                  <a:pt x="1269672" y="0"/>
                </a:lnTo>
                <a:lnTo>
                  <a:pt x="1269672" y="64655"/>
                </a:lnTo>
                <a:lnTo>
                  <a:pt x="1015488" y="64655"/>
                </a:lnTo>
                <a:close/>
                <a:moveTo>
                  <a:pt x="508368" y="0"/>
                </a:moveTo>
                <a:lnTo>
                  <a:pt x="762551" y="0"/>
                </a:lnTo>
                <a:lnTo>
                  <a:pt x="762551" y="64655"/>
                </a:lnTo>
                <a:lnTo>
                  <a:pt x="508368" y="64655"/>
                </a:lnTo>
                <a:close/>
                <a:moveTo>
                  <a:pt x="0" y="0"/>
                </a:moveTo>
                <a:lnTo>
                  <a:pt x="254184" y="0"/>
                </a:lnTo>
                <a:lnTo>
                  <a:pt x="254184" y="64655"/>
                </a:lnTo>
                <a:lnTo>
                  <a:pt x="0" y="646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 sz="6530" dirty="0">
              <a:latin typeface="Lato Light" panose="020F0502020204030203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1C80AEA-F303-AE4B-BD2F-58C2164CA545}"/>
              </a:ext>
            </a:extLst>
          </p:cNvPr>
          <p:cNvSpPr txBox="1"/>
          <p:nvPr/>
        </p:nvSpPr>
        <p:spPr>
          <a:xfrm>
            <a:off x="2163257" y="1027038"/>
            <a:ext cx="460382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 defTabSz="1828434"/>
            <a:r>
              <a:rPr lang="en-US" sz="1600" b="1" dirty="0" smtClean="0">
                <a:solidFill>
                  <a:srgbClr val="000000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1804</a:t>
            </a:r>
            <a:endParaRPr lang="en-US" b="1" dirty="0">
              <a:solidFill>
                <a:srgbClr val="000000"/>
              </a:solidFill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1C80AEA-F303-AE4B-BD2F-58C2164CA545}"/>
              </a:ext>
            </a:extLst>
          </p:cNvPr>
          <p:cNvSpPr txBox="1"/>
          <p:nvPr/>
        </p:nvSpPr>
        <p:spPr>
          <a:xfrm>
            <a:off x="4038410" y="1027038"/>
            <a:ext cx="460382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 defTabSz="1828434"/>
            <a:r>
              <a:rPr lang="en-US" sz="1600" b="1" dirty="0" smtClean="0">
                <a:solidFill>
                  <a:srgbClr val="000000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1</a:t>
            </a:r>
            <a:r>
              <a:rPr lang="ru-RU" sz="1600" b="1" dirty="0" smtClean="0">
                <a:solidFill>
                  <a:srgbClr val="000000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844</a:t>
            </a:r>
            <a:endParaRPr lang="en-US" b="1" dirty="0">
              <a:solidFill>
                <a:srgbClr val="000000"/>
              </a:solidFill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1C80AEA-F303-AE4B-BD2F-58C2164CA545}"/>
              </a:ext>
            </a:extLst>
          </p:cNvPr>
          <p:cNvSpPr txBox="1"/>
          <p:nvPr/>
        </p:nvSpPr>
        <p:spPr>
          <a:xfrm>
            <a:off x="6051689" y="1027038"/>
            <a:ext cx="460382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 defTabSz="1828434"/>
            <a:r>
              <a:rPr lang="en-US" sz="1600" b="1" dirty="0" smtClean="0">
                <a:solidFill>
                  <a:srgbClr val="000000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19</a:t>
            </a:r>
            <a:r>
              <a:rPr lang="ru-RU" sz="1600" b="1" dirty="0" smtClean="0">
                <a:solidFill>
                  <a:srgbClr val="000000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17</a:t>
            </a:r>
            <a:endParaRPr lang="en-US" b="1" dirty="0">
              <a:solidFill>
                <a:srgbClr val="000000"/>
              </a:solidFill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58344305-08BA-9543-9C49-C67A34493D1A}"/>
              </a:ext>
            </a:extLst>
          </p:cNvPr>
          <p:cNvSpPr txBox="1">
            <a:spLocks/>
          </p:cNvSpPr>
          <p:nvPr/>
        </p:nvSpPr>
        <p:spPr>
          <a:xfrm>
            <a:off x="1409719" y="1348411"/>
            <a:ext cx="1947474" cy="39703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900" dirty="0" smtClean="0">
                <a:solidFill>
                  <a:schemeClr val="tx1"/>
                </a:solidFill>
                <a:latin typeface="PT Sans" panose="020B0503020203020204"/>
                <a:ea typeface="Lato Light" panose="020F0502020204030203" pitchFamily="34" charset="0"/>
                <a:cs typeface="Mukta ExtraLight" panose="020B0000000000000000" pitchFamily="34" charset="77"/>
              </a:rPr>
              <a:t>Создание по указу</a:t>
            </a:r>
          </a:p>
          <a:p>
            <a:pPr>
              <a:lnSpc>
                <a:spcPct val="100000"/>
              </a:lnSpc>
            </a:pPr>
            <a:r>
              <a:rPr lang="ru-RU" sz="900" dirty="0" smtClean="0">
                <a:solidFill>
                  <a:schemeClr val="tx1"/>
                </a:solidFill>
                <a:latin typeface="PT Sans" panose="020B0503020203020204"/>
                <a:ea typeface="Lato Light" panose="020F0502020204030203" pitchFamily="34" charset="0"/>
                <a:cs typeface="Mukta ExtraLight" panose="020B0000000000000000" pitchFamily="34" charset="77"/>
              </a:rPr>
              <a:t>Императора Александра </a:t>
            </a:r>
            <a:r>
              <a:rPr lang="en-US" sz="900" dirty="0" smtClean="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I</a:t>
            </a:r>
            <a:endParaRPr lang="en-US" sz="3200" dirty="0">
              <a:solidFill>
                <a:schemeClr val="tx1"/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58344305-08BA-9543-9C49-C67A34493D1A}"/>
              </a:ext>
            </a:extLst>
          </p:cNvPr>
          <p:cNvSpPr txBox="1">
            <a:spLocks/>
          </p:cNvSpPr>
          <p:nvPr/>
        </p:nvSpPr>
        <p:spPr>
          <a:xfrm>
            <a:off x="5278160" y="1335422"/>
            <a:ext cx="1947474" cy="36933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900" dirty="0">
                <a:solidFill>
                  <a:schemeClr val="tx1"/>
                </a:solidFill>
                <a:latin typeface="PT Sans" panose="020B0503020203020204"/>
                <a:ea typeface="Lato Light" panose="020F0502020204030203" pitchFamily="34" charset="0"/>
                <a:cs typeface="Mukta ExtraLight" panose="020B0000000000000000" pitchFamily="34" charset="77"/>
              </a:rPr>
              <a:t>Обновление инфраструктуры университета</a:t>
            </a:r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58344305-08BA-9543-9C49-C67A34493D1A}"/>
              </a:ext>
            </a:extLst>
          </p:cNvPr>
          <p:cNvSpPr txBox="1">
            <a:spLocks/>
          </p:cNvSpPr>
          <p:nvPr/>
        </p:nvSpPr>
        <p:spPr>
          <a:xfrm>
            <a:off x="8194011" y="1214528"/>
            <a:ext cx="984489" cy="1061829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900" dirty="0">
                <a:solidFill>
                  <a:schemeClr val="tx1"/>
                </a:solidFill>
                <a:latin typeface="PT Sans" panose="020B0503020203020204"/>
                <a:ea typeface="Lato Light" panose="020F0502020204030203" pitchFamily="34" charset="0"/>
                <a:cs typeface="Mukta ExtraLight" panose="020B0000000000000000" pitchFamily="34" charset="77"/>
              </a:rPr>
              <a:t>Ф</a:t>
            </a:r>
            <a:r>
              <a:rPr lang="ru-RU" sz="900" dirty="0" smtClean="0">
                <a:solidFill>
                  <a:schemeClr val="tx1"/>
                </a:solidFill>
                <a:latin typeface="PT Sans" panose="020B0503020203020204"/>
                <a:ea typeface="Lato Light" panose="020F0502020204030203" pitchFamily="34" charset="0"/>
                <a:cs typeface="Mukta ExtraLight" panose="020B0000000000000000" pitchFamily="34" charset="77"/>
              </a:rPr>
              <a:t>акультеты </a:t>
            </a:r>
            <a:r>
              <a:rPr lang="ru-RU" sz="900" dirty="0">
                <a:solidFill>
                  <a:schemeClr val="tx1"/>
                </a:solidFill>
                <a:latin typeface="PT Sans" panose="020B0503020203020204"/>
                <a:ea typeface="Lato Light" panose="020F0502020204030203" pitchFamily="34" charset="0"/>
                <a:cs typeface="Mukta ExtraLight" panose="020B0000000000000000" pitchFamily="34" charset="77"/>
              </a:rPr>
              <a:t>Казанского университета </a:t>
            </a:r>
            <a:r>
              <a:rPr lang="ru-RU" sz="900" dirty="0" smtClean="0">
                <a:solidFill>
                  <a:schemeClr val="tx1"/>
                </a:solidFill>
                <a:latin typeface="PT Sans" panose="020B0503020203020204"/>
                <a:ea typeface="Lato Light" panose="020F0502020204030203" pitchFamily="34" charset="0"/>
                <a:cs typeface="Mukta ExtraLight" panose="020B0000000000000000" pitchFamily="34" charset="77"/>
              </a:rPr>
              <a:t>становятся основами новых </a:t>
            </a:r>
            <a:r>
              <a:rPr lang="ru-RU" sz="900" dirty="0">
                <a:solidFill>
                  <a:schemeClr val="tx1"/>
                </a:solidFill>
                <a:latin typeface="PT Sans" panose="020B0503020203020204"/>
                <a:ea typeface="Lato Light" panose="020F0502020204030203" pitchFamily="34" charset="0"/>
                <a:cs typeface="Mukta ExtraLight" panose="020B0000000000000000" pitchFamily="34" charset="77"/>
              </a:rPr>
              <a:t>вузов Поволжья</a:t>
            </a:r>
            <a:endParaRPr lang="en-US" sz="3200" dirty="0">
              <a:solidFill>
                <a:schemeClr val="tx1"/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58344305-08BA-9543-9C49-C67A34493D1A}"/>
              </a:ext>
            </a:extLst>
          </p:cNvPr>
          <p:cNvSpPr txBox="1">
            <a:spLocks/>
          </p:cNvSpPr>
          <p:nvPr/>
        </p:nvSpPr>
        <p:spPr>
          <a:xfrm>
            <a:off x="4992113" y="2527008"/>
            <a:ext cx="2776517" cy="50783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900" dirty="0">
                <a:solidFill>
                  <a:schemeClr val="tx1"/>
                </a:solidFill>
                <a:latin typeface="PT Sans" panose="020B0503020203020204"/>
                <a:ea typeface="Lato Light" panose="020F0502020204030203" pitchFamily="34" charset="0"/>
                <a:cs typeface="Mukta ExtraLight" panose="020B0000000000000000" pitchFamily="34" charset="77"/>
              </a:rPr>
              <a:t>Эвакуация из Москвы и Ленинграда учреждений Академии Наук СССР. Открытие  Е.К. </a:t>
            </a:r>
            <a:r>
              <a:rPr lang="ru-RU" sz="900" dirty="0" err="1">
                <a:solidFill>
                  <a:schemeClr val="tx1"/>
                </a:solidFill>
                <a:latin typeface="PT Sans" panose="020B0503020203020204"/>
                <a:ea typeface="Lato Light" panose="020F0502020204030203" pitchFamily="34" charset="0"/>
                <a:cs typeface="Mukta ExtraLight" panose="020B0000000000000000" pitchFamily="34" charset="77"/>
              </a:rPr>
              <a:t>Завойским</a:t>
            </a:r>
            <a:r>
              <a:rPr lang="ru-RU" sz="900" dirty="0">
                <a:solidFill>
                  <a:schemeClr val="tx1"/>
                </a:solidFill>
                <a:latin typeface="PT Sans" panose="020B0503020203020204"/>
                <a:ea typeface="Lato Light" panose="020F0502020204030203" pitchFamily="34" charset="0"/>
                <a:cs typeface="Mukta ExtraLight" panose="020B0000000000000000" pitchFamily="34" charset="77"/>
              </a:rPr>
              <a:t> в 1944 году феномена парамагнитного резонанса.</a:t>
            </a: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58344305-08BA-9543-9C49-C67A34493D1A}"/>
              </a:ext>
            </a:extLst>
          </p:cNvPr>
          <p:cNvSpPr txBox="1">
            <a:spLocks/>
          </p:cNvSpPr>
          <p:nvPr/>
        </p:nvSpPr>
        <p:spPr>
          <a:xfrm>
            <a:off x="2326054" y="2510653"/>
            <a:ext cx="2455913" cy="50783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900" dirty="0">
                <a:solidFill>
                  <a:schemeClr val="tx1"/>
                </a:solidFill>
                <a:latin typeface="PT Sans" panose="020B0503020203020204"/>
                <a:ea typeface="Lato Light" panose="020F0502020204030203" pitchFamily="34" charset="0"/>
                <a:cs typeface="Mukta ExtraLight" panose="020B0000000000000000" pitchFamily="34" charset="77"/>
              </a:rPr>
              <a:t>Казанский университет удостоен высокой награды  СССР за трудовые заслуги - Ордена Трудового Красного Знамени</a:t>
            </a:r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id="{58344305-08BA-9543-9C49-C67A34493D1A}"/>
              </a:ext>
            </a:extLst>
          </p:cNvPr>
          <p:cNvSpPr txBox="1">
            <a:spLocks/>
          </p:cNvSpPr>
          <p:nvPr/>
        </p:nvSpPr>
        <p:spPr>
          <a:xfrm>
            <a:off x="2393448" y="3719691"/>
            <a:ext cx="1947474" cy="64633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900" dirty="0">
                <a:solidFill>
                  <a:schemeClr val="tx1"/>
                </a:solidFill>
                <a:latin typeface="PT Sans" panose="020B0503020203020204"/>
                <a:ea typeface="Lato Light" panose="020F0502020204030203" pitchFamily="34" charset="0"/>
                <a:cs typeface="Mukta ExtraLight" panose="020B0000000000000000" pitchFamily="34" charset="77"/>
              </a:rPr>
              <a:t>Казанский государственный финансово-экономический институт удостоен ордена «Знак почета» </a:t>
            </a:r>
          </a:p>
        </p:txBody>
      </p:sp>
      <p:sp>
        <p:nvSpPr>
          <p:cNvPr id="28" name="Subtitle 2">
            <a:extLst>
              <a:ext uri="{FF2B5EF4-FFF2-40B4-BE49-F238E27FC236}">
                <a16:creationId xmlns:a16="http://schemas.microsoft.com/office/drawing/2014/main" id="{58344305-08BA-9543-9C49-C67A34493D1A}"/>
              </a:ext>
            </a:extLst>
          </p:cNvPr>
          <p:cNvSpPr txBox="1">
            <a:spLocks/>
          </p:cNvSpPr>
          <p:nvPr/>
        </p:nvSpPr>
        <p:spPr>
          <a:xfrm>
            <a:off x="4348249" y="3712497"/>
            <a:ext cx="2308458" cy="159736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900" dirty="0">
                <a:solidFill>
                  <a:schemeClr val="tx1"/>
                </a:solidFill>
                <a:latin typeface="PT Sans" panose="020B0503020203020204"/>
                <a:ea typeface="Lato Light" panose="020F0502020204030203" pitchFamily="34" charset="0"/>
                <a:cs typeface="Mukta ExtraLight" panose="020B0000000000000000" pitchFamily="34" charset="77"/>
              </a:rPr>
              <a:t>Создание </a:t>
            </a:r>
            <a:endParaRPr lang="ru-RU" sz="900" dirty="0" smtClean="0">
              <a:solidFill>
                <a:schemeClr val="tx1"/>
              </a:solidFill>
              <a:latin typeface="PT Sans" panose="020B0503020203020204"/>
              <a:ea typeface="Lato Light" panose="020F0502020204030203" pitchFamily="34" charset="0"/>
              <a:cs typeface="Mukta ExtraLight" panose="020B0000000000000000" pitchFamily="34" charset="77"/>
            </a:endParaRPr>
          </a:p>
          <a:p>
            <a:pPr>
              <a:lnSpc>
                <a:spcPct val="100000"/>
              </a:lnSpc>
            </a:pPr>
            <a:r>
              <a:rPr lang="ru-RU" sz="900" dirty="0" smtClean="0">
                <a:solidFill>
                  <a:schemeClr val="tx1"/>
                </a:solidFill>
                <a:latin typeface="PT Sans" panose="020B0503020203020204"/>
                <a:ea typeface="Lato Light" panose="020F0502020204030203" pitchFamily="34" charset="0"/>
                <a:cs typeface="Mukta ExtraLight" panose="020B0000000000000000" pitchFamily="34" charset="77"/>
              </a:rPr>
              <a:t>Казанского </a:t>
            </a:r>
            <a:r>
              <a:rPr lang="ru-RU" sz="900" dirty="0">
                <a:solidFill>
                  <a:schemeClr val="tx1"/>
                </a:solidFill>
                <a:latin typeface="PT Sans" panose="020B0503020203020204"/>
                <a:ea typeface="Lato Light" panose="020F0502020204030203" pitchFamily="34" charset="0"/>
                <a:cs typeface="Mukta ExtraLight" panose="020B0000000000000000" pitchFamily="34" charset="77"/>
              </a:rPr>
              <a:t>федерального</a:t>
            </a:r>
          </a:p>
          <a:p>
            <a:pPr>
              <a:lnSpc>
                <a:spcPct val="100000"/>
              </a:lnSpc>
            </a:pPr>
            <a:r>
              <a:rPr lang="ru-RU" sz="900" dirty="0">
                <a:solidFill>
                  <a:schemeClr val="tx1"/>
                </a:solidFill>
                <a:latin typeface="PT Sans" panose="020B0503020203020204"/>
                <a:ea typeface="Lato Light" panose="020F0502020204030203" pitchFamily="34" charset="0"/>
                <a:cs typeface="Mukta ExtraLight" panose="020B0000000000000000" pitchFamily="34" charset="77"/>
              </a:rPr>
              <a:t>университета. </a:t>
            </a:r>
            <a:endParaRPr lang="ru-RU" sz="900" dirty="0" smtClean="0">
              <a:solidFill>
                <a:schemeClr val="tx1"/>
              </a:solidFill>
              <a:latin typeface="PT Sans" panose="020B0503020203020204"/>
              <a:ea typeface="Lato Light" panose="020F0502020204030203" pitchFamily="34" charset="0"/>
              <a:cs typeface="Mukta ExtraLight" panose="020B0000000000000000" pitchFamily="34" charset="77"/>
            </a:endParaRPr>
          </a:p>
          <a:p>
            <a:pPr>
              <a:lnSpc>
                <a:spcPct val="100000"/>
              </a:lnSpc>
            </a:pPr>
            <a:r>
              <a:rPr lang="ru-RU" sz="900" dirty="0" smtClean="0">
                <a:solidFill>
                  <a:schemeClr val="tx1"/>
                </a:solidFill>
                <a:latin typeface="PT Sans" panose="020B0503020203020204"/>
                <a:ea typeface="Lato Light" panose="020F0502020204030203" pitchFamily="34" charset="0"/>
                <a:cs typeface="Mukta ExtraLight" panose="020B0000000000000000" pitchFamily="34" charset="77"/>
              </a:rPr>
              <a:t>Реализация </a:t>
            </a:r>
            <a:r>
              <a:rPr lang="ru-RU" sz="900" dirty="0">
                <a:solidFill>
                  <a:schemeClr val="tx1"/>
                </a:solidFill>
                <a:latin typeface="PT Sans" panose="020B0503020203020204"/>
                <a:ea typeface="Lato Light" panose="020F0502020204030203" pitchFamily="34" charset="0"/>
                <a:cs typeface="Mukta ExtraLight" panose="020B0000000000000000" pitchFamily="34" charset="77"/>
              </a:rPr>
              <a:t>масштабных программ развития и повышения конкурентоспособности</a:t>
            </a:r>
          </a:p>
          <a:p>
            <a:pPr>
              <a:lnSpc>
                <a:spcPct val="100000"/>
              </a:lnSpc>
            </a:pPr>
            <a:endParaRPr lang="en-US" sz="3200" dirty="0">
              <a:solidFill>
                <a:schemeClr val="tx1"/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29" name="Subtitle 2">
            <a:extLst>
              <a:ext uri="{FF2B5EF4-FFF2-40B4-BE49-F238E27FC236}">
                <a16:creationId xmlns:a16="http://schemas.microsoft.com/office/drawing/2014/main" id="{58344305-08BA-9543-9C49-C67A34493D1A}"/>
              </a:ext>
            </a:extLst>
          </p:cNvPr>
          <p:cNvSpPr txBox="1">
            <a:spLocks/>
          </p:cNvSpPr>
          <p:nvPr/>
        </p:nvSpPr>
        <p:spPr>
          <a:xfrm>
            <a:off x="6512071" y="3748284"/>
            <a:ext cx="1947474" cy="64633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900" dirty="0">
                <a:solidFill>
                  <a:schemeClr val="tx1"/>
                </a:solidFill>
                <a:latin typeface="PT Sans" panose="020B0503020203020204"/>
                <a:ea typeface="Lato Light" panose="020F0502020204030203" pitchFamily="34" charset="0"/>
                <a:cs typeface="Mukta ExtraLight" panose="020B0000000000000000" pitchFamily="34" charset="77"/>
              </a:rPr>
              <a:t>Казанский федеральный университет удостоен ордена «За заслуги перед Республикой Татарстан»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1C80AEA-F303-AE4B-BD2F-58C2164CA545}"/>
              </a:ext>
            </a:extLst>
          </p:cNvPr>
          <p:cNvSpPr txBox="1"/>
          <p:nvPr/>
        </p:nvSpPr>
        <p:spPr>
          <a:xfrm>
            <a:off x="6027870" y="2196255"/>
            <a:ext cx="779381" cy="33855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none" rtlCol="0" anchor="ctr" anchorCtr="0">
            <a:spAutoFit/>
          </a:bodyPr>
          <a:lstStyle/>
          <a:p>
            <a:pPr algn="ctr" defTabSz="1828434"/>
            <a:r>
              <a:rPr lang="en-US" sz="1600" b="1" dirty="0" smtClean="0">
                <a:solidFill>
                  <a:srgbClr val="000000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1941-1945</a:t>
            </a:r>
            <a:endParaRPr lang="en-US" b="1" dirty="0">
              <a:solidFill>
                <a:srgbClr val="000000"/>
              </a:solidFill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1C80AEA-F303-AE4B-BD2F-58C2164CA545}"/>
              </a:ext>
            </a:extLst>
          </p:cNvPr>
          <p:cNvSpPr txBox="1"/>
          <p:nvPr/>
        </p:nvSpPr>
        <p:spPr>
          <a:xfrm>
            <a:off x="3065309" y="2213781"/>
            <a:ext cx="460382" cy="33855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none" rtlCol="0" anchor="ctr" anchorCtr="0">
            <a:spAutoFit/>
          </a:bodyPr>
          <a:lstStyle/>
          <a:p>
            <a:pPr algn="ctr" defTabSz="1828434"/>
            <a:r>
              <a:rPr lang="en-US" sz="1600" b="1" dirty="0" smtClean="0">
                <a:solidFill>
                  <a:srgbClr val="000000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19</a:t>
            </a:r>
            <a:r>
              <a:rPr lang="ru-RU" sz="1600" b="1" dirty="0" smtClean="0">
                <a:solidFill>
                  <a:srgbClr val="000000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5</a:t>
            </a:r>
            <a:r>
              <a:rPr lang="en-US" sz="1600" b="1" dirty="0" smtClean="0">
                <a:solidFill>
                  <a:srgbClr val="000000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5</a:t>
            </a:r>
            <a:endParaRPr lang="en-US" sz="1600" b="1" dirty="0">
              <a:solidFill>
                <a:srgbClr val="000000"/>
              </a:solidFill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pic>
        <p:nvPicPr>
          <p:cNvPr id="32" name="Picture 4" descr="Order of Red Banner of Labor.sv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586" y="1835547"/>
            <a:ext cx="299080" cy="387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11C80AEA-F303-AE4B-BD2F-58C2164CA545}"/>
              </a:ext>
            </a:extLst>
          </p:cNvPr>
          <p:cNvSpPr txBox="1"/>
          <p:nvPr/>
        </p:nvSpPr>
        <p:spPr>
          <a:xfrm>
            <a:off x="3120569" y="3376571"/>
            <a:ext cx="460382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 defTabSz="1828434"/>
            <a:r>
              <a:rPr lang="en-US" sz="1600" b="1" dirty="0" smtClean="0">
                <a:solidFill>
                  <a:srgbClr val="000000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19</a:t>
            </a:r>
            <a:r>
              <a:rPr lang="ru-RU" sz="1600" b="1" dirty="0" smtClean="0">
                <a:solidFill>
                  <a:srgbClr val="000000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81</a:t>
            </a:r>
            <a:endParaRPr lang="en-US" sz="1600" b="1" dirty="0">
              <a:solidFill>
                <a:srgbClr val="000000"/>
              </a:solidFill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1C80AEA-F303-AE4B-BD2F-58C2164CA545}"/>
              </a:ext>
            </a:extLst>
          </p:cNvPr>
          <p:cNvSpPr txBox="1"/>
          <p:nvPr/>
        </p:nvSpPr>
        <p:spPr>
          <a:xfrm>
            <a:off x="5258368" y="3386754"/>
            <a:ext cx="460382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 defTabSz="1828434"/>
            <a:r>
              <a:rPr lang="ru-RU" sz="1600" b="1" dirty="0" smtClean="0">
                <a:solidFill>
                  <a:srgbClr val="000000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2010</a:t>
            </a:r>
            <a:endParaRPr lang="en-US" sz="1600" b="1" dirty="0">
              <a:solidFill>
                <a:srgbClr val="000000"/>
              </a:solidFill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1C80AEA-F303-AE4B-BD2F-58C2164CA545}"/>
              </a:ext>
            </a:extLst>
          </p:cNvPr>
          <p:cNvSpPr txBox="1"/>
          <p:nvPr/>
        </p:nvSpPr>
        <p:spPr>
          <a:xfrm>
            <a:off x="7260106" y="3348502"/>
            <a:ext cx="460382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 defTabSz="1828434"/>
            <a:r>
              <a:rPr lang="ru-RU" sz="1600" b="1" dirty="0" smtClean="0">
                <a:solidFill>
                  <a:srgbClr val="000000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2019</a:t>
            </a:r>
            <a:endParaRPr lang="en-US" sz="1600" b="1" dirty="0">
              <a:solidFill>
                <a:srgbClr val="000000"/>
              </a:solidFill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1C80AEA-F303-AE4B-BD2F-58C2164CA545}"/>
              </a:ext>
            </a:extLst>
          </p:cNvPr>
          <p:cNvSpPr txBox="1"/>
          <p:nvPr/>
        </p:nvSpPr>
        <p:spPr>
          <a:xfrm>
            <a:off x="7807769" y="1511022"/>
            <a:ext cx="430887" cy="44958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vert="vert" wrap="square" rtlCol="0" anchor="ctr" anchorCtr="0">
            <a:spAutoFit/>
          </a:bodyPr>
          <a:lstStyle/>
          <a:p>
            <a:pPr algn="ctr" defTabSz="1828434"/>
            <a:r>
              <a:rPr lang="ru-RU" sz="1600" b="1" dirty="0" smtClean="0">
                <a:solidFill>
                  <a:srgbClr val="000000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1930</a:t>
            </a:r>
            <a:endParaRPr lang="en-US" sz="1600" b="1" dirty="0">
              <a:solidFill>
                <a:srgbClr val="000000"/>
              </a:solidFill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sp>
        <p:nvSpPr>
          <p:cNvPr id="37" name="Subtitle 2">
            <a:extLst>
              <a:ext uri="{FF2B5EF4-FFF2-40B4-BE49-F238E27FC236}">
                <a16:creationId xmlns:a16="http://schemas.microsoft.com/office/drawing/2014/main" id="{58344305-08BA-9543-9C49-C67A34493D1A}"/>
              </a:ext>
            </a:extLst>
          </p:cNvPr>
          <p:cNvSpPr txBox="1">
            <a:spLocks/>
          </p:cNvSpPr>
          <p:nvPr/>
        </p:nvSpPr>
        <p:spPr>
          <a:xfrm>
            <a:off x="3205774" y="1363450"/>
            <a:ext cx="2132352" cy="53553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900" dirty="0">
                <a:solidFill>
                  <a:schemeClr val="tx1"/>
                </a:solidFill>
                <a:latin typeface="PT Sans" panose="020B0503020203020204"/>
                <a:ea typeface="Lato Light" panose="020F0502020204030203" pitchFamily="34" charset="0"/>
                <a:cs typeface="Mukta ExtraLight" panose="020B0000000000000000" pitchFamily="34" charset="77"/>
              </a:rPr>
              <a:t>Открытие профессором Карлом Клаусом</a:t>
            </a:r>
          </a:p>
          <a:p>
            <a:pPr>
              <a:lnSpc>
                <a:spcPct val="100000"/>
              </a:lnSpc>
            </a:pPr>
            <a:r>
              <a:rPr lang="ru-RU" sz="900" dirty="0">
                <a:solidFill>
                  <a:schemeClr val="tx1"/>
                </a:solidFill>
                <a:latin typeface="PT Sans" panose="020B0503020203020204"/>
                <a:ea typeface="Lato Light" panose="020F0502020204030203" pitchFamily="34" charset="0"/>
                <a:cs typeface="Mukta ExtraLight" panose="020B0000000000000000" pitchFamily="34" charset="77"/>
              </a:rPr>
              <a:t>химического элемента Рутений</a:t>
            </a:r>
          </a:p>
        </p:txBody>
      </p:sp>
      <p:pic>
        <p:nvPicPr>
          <p:cNvPr id="38" name="Picture 2" descr="https://i.pinimg.com/736x/f8/47/6a/f8476a1a91120795d74b62ebf328ed9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4074" y="619714"/>
            <a:ext cx="369053" cy="410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11C80AEA-F303-AE4B-BD2F-58C2164CA545}"/>
              </a:ext>
            </a:extLst>
          </p:cNvPr>
          <p:cNvSpPr txBox="1"/>
          <p:nvPr/>
        </p:nvSpPr>
        <p:spPr>
          <a:xfrm>
            <a:off x="1786666" y="2735815"/>
            <a:ext cx="430887" cy="44958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vert="vert270" wrap="square" rtlCol="0" anchor="ctr" anchorCtr="0">
            <a:spAutoFit/>
          </a:bodyPr>
          <a:lstStyle/>
          <a:p>
            <a:pPr algn="ctr" defTabSz="1828434"/>
            <a:r>
              <a:rPr lang="ru-RU" sz="1600" b="1" dirty="0" smtClean="0">
                <a:solidFill>
                  <a:srgbClr val="000000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1979</a:t>
            </a:r>
            <a:endParaRPr lang="en-US" sz="1600" b="1" dirty="0">
              <a:solidFill>
                <a:srgbClr val="000000"/>
              </a:solidFill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sp>
        <p:nvSpPr>
          <p:cNvPr id="40" name="Subtitle 2">
            <a:extLst>
              <a:ext uri="{FF2B5EF4-FFF2-40B4-BE49-F238E27FC236}">
                <a16:creationId xmlns:a16="http://schemas.microsoft.com/office/drawing/2014/main" id="{58344305-08BA-9543-9C49-C67A34493D1A}"/>
              </a:ext>
            </a:extLst>
          </p:cNvPr>
          <p:cNvSpPr txBox="1">
            <a:spLocks/>
          </p:cNvSpPr>
          <p:nvPr/>
        </p:nvSpPr>
        <p:spPr>
          <a:xfrm>
            <a:off x="883650" y="2571662"/>
            <a:ext cx="971840" cy="1089529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900" dirty="0">
                <a:solidFill>
                  <a:schemeClr val="tx1"/>
                </a:solidFill>
                <a:latin typeface="PT Sans" panose="020B0503020203020204"/>
                <a:ea typeface="Lato Light" panose="020F0502020204030203" pitchFamily="34" charset="0"/>
                <a:cs typeface="Mukta ExtraLight" panose="020B0000000000000000" pitchFamily="34" charset="77"/>
              </a:rPr>
              <a:t>Казанский университет удостоен высшей награды  СССР - Орден Ленина</a:t>
            </a:r>
          </a:p>
          <a:p>
            <a:pPr>
              <a:lnSpc>
                <a:spcPct val="100000"/>
              </a:lnSpc>
            </a:pPr>
            <a:r>
              <a:rPr lang="en-US" sz="900" dirty="0" smtClean="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I</a:t>
            </a:r>
            <a:endParaRPr lang="en-US" sz="3200" dirty="0">
              <a:solidFill>
                <a:schemeClr val="tx1"/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pic>
        <p:nvPicPr>
          <p:cNvPr id="41" name="Picture 2" descr="Order of Lenin.sv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037" y="2167465"/>
            <a:ext cx="462254" cy="544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" descr="OrdenZP.sv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3393" y="2963601"/>
            <a:ext cx="352298" cy="460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" descr="Картинки по запросу орден за заслуги перед рт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6052" y="3001466"/>
            <a:ext cx="242890" cy="393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4" descr="C:\Users\MSShafigullin\Desktop\2020\5+\5+ (white)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7" y="3353751"/>
            <a:ext cx="734938" cy="334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4344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827584" cy="5143500"/>
          </a:xfrm>
          <a:prstGeom prst="rect">
            <a:avLst/>
          </a:prstGeom>
          <a:gradFill flip="none" rotWithShape="1">
            <a:gsLst>
              <a:gs pos="0">
                <a:srgbClr val="00549F">
                  <a:shade val="30000"/>
                  <a:satMod val="115000"/>
                </a:srgbClr>
              </a:gs>
              <a:gs pos="50000">
                <a:srgbClr val="00549F">
                  <a:shade val="67500"/>
                  <a:satMod val="115000"/>
                </a:srgbClr>
              </a:gs>
              <a:gs pos="100000">
                <a:srgbClr val="00549F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2" descr="C:\Users\MSShafigullin\Desktop\2020\Презентация КФУ\kfu_logo_circle_ru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267" y="87534"/>
            <a:ext cx="55305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"/>
          <p:cNvSpPr txBox="1"/>
          <p:nvPr/>
        </p:nvSpPr>
        <p:spPr>
          <a:xfrm>
            <a:off x="975260" y="110154"/>
            <a:ext cx="41007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549F"/>
                </a:solidFill>
                <a:latin typeface="PT Sans" panose="020B0503020203020204" pitchFamily="34" charset="-52"/>
              </a:rPr>
              <a:t>Образовательный комплекс КФУ</a:t>
            </a:r>
          </a:p>
          <a:p>
            <a:r>
              <a:rPr lang="ru-RU" sz="1200" b="1" dirty="0">
                <a:solidFill>
                  <a:schemeClr val="bg1">
                    <a:lumMod val="50000"/>
                  </a:schemeClr>
                </a:solidFill>
                <a:latin typeface="PT Sans" panose="020B0503020203020204" pitchFamily="34" charset="-52"/>
              </a:rPr>
              <a:t>Институты, филиалы, лицеи</a:t>
            </a:r>
          </a:p>
        </p:txBody>
      </p:sp>
      <p:pic>
        <p:nvPicPr>
          <p:cNvPr id="6" name="Picture 4" descr="C:\Users\MSShafigullin\Desktop\Проекты\Презентация по ДК\q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99" y="4422472"/>
            <a:ext cx="353386" cy="35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C:\Users\MSShafigullin\Desktop\2020\Презентация КФУ\TH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792" y="3843770"/>
            <a:ext cx="252000" cy="2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QS"/>
          <p:cNvSpPr txBox="1"/>
          <p:nvPr/>
        </p:nvSpPr>
        <p:spPr>
          <a:xfrm>
            <a:off x="84051" y="4728776"/>
            <a:ext cx="659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b="0" dirty="0" smtClean="0">
                <a:solidFill>
                  <a:schemeClr val="bg1"/>
                </a:solidFill>
                <a:latin typeface="PT Sans" panose="020B0503020203020204"/>
              </a:rPr>
              <a:t>370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+mn-lt"/>
            </a:endParaRPr>
          </a:p>
        </p:txBody>
      </p:sp>
      <p:sp>
        <p:nvSpPr>
          <p:cNvPr id="9" name="ТНЕ"/>
          <p:cNvSpPr txBox="1"/>
          <p:nvPr/>
        </p:nvSpPr>
        <p:spPr>
          <a:xfrm>
            <a:off x="84051" y="4083918"/>
            <a:ext cx="659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b="0" dirty="0" smtClean="0">
                <a:solidFill>
                  <a:schemeClr val="bg1"/>
                </a:solidFill>
                <a:latin typeface="PT Sans" panose="020B0503020203020204"/>
              </a:rPr>
              <a:t>601-800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63408" y="930514"/>
            <a:ext cx="2364686" cy="216172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048" tIns="45521" rIns="91048" bIns="45521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5102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04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656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092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76025" algn="l" defTabSz="910463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31183" algn="l" defTabSz="910463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186453" algn="l" defTabSz="910463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41661" algn="l" defTabSz="910463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45399" indent="-171450" defTabSz="910049">
              <a:spcAft>
                <a:spcPts val="12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000" dirty="0">
                <a:solidFill>
                  <a:prstClr val="black"/>
                </a:solidFill>
                <a:latin typeface="PT Sans" panose="020B0503020203020204"/>
                <a:cs typeface="Arial" panose="020B0604020202020204" pitchFamily="34" charset="0"/>
              </a:rPr>
              <a:t>Институт  фундаментальной медицины и</a:t>
            </a:r>
            <a:r>
              <a:rPr lang="en-US" sz="1000" dirty="0">
                <a:solidFill>
                  <a:prstClr val="black"/>
                </a:solidFill>
                <a:cs typeface="Arial" panose="020B0604020202020204" pitchFamily="34" charset="0"/>
              </a:rPr>
              <a:t> </a:t>
            </a:r>
            <a:r>
              <a:rPr lang="ru-RU" sz="1000" dirty="0">
                <a:solidFill>
                  <a:prstClr val="black"/>
                </a:solidFill>
                <a:latin typeface="PT Sans" panose="020B0503020203020204"/>
                <a:cs typeface="Arial" panose="020B0604020202020204" pitchFamily="34" charset="0"/>
              </a:rPr>
              <a:t>биологии</a:t>
            </a:r>
          </a:p>
          <a:p>
            <a:pPr marL="245399" indent="-171450" defTabSz="910049">
              <a:spcAft>
                <a:spcPts val="12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000" dirty="0">
                <a:solidFill>
                  <a:prstClr val="black"/>
                </a:solidFill>
                <a:latin typeface="PT Sans" panose="020B0503020203020204"/>
                <a:cs typeface="Arial" panose="020B0604020202020204" pitchFamily="34" charset="0"/>
              </a:rPr>
              <a:t>Институт экологии и природопользования</a:t>
            </a:r>
          </a:p>
          <a:p>
            <a:pPr marL="245399" indent="-171450" defTabSz="910049">
              <a:spcAft>
                <a:spcPts val="12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000" dirty="0">
                <a:solidFill>
                  <a:prstClr val="black"/>
                </a:solidFill>
                <a:latin typeface="PT Sans" panose="020B0503020203020204"/>
                <a:cs typeface="Arial" panose="020B0604020202020204" pitchFamily="34" charset="0"/>
              </a:rPr>
              <a:t>Институт геологии и нефтегазовых технологий</a:t>
            </a:r>
          </a:p>
          <a:p>
            <a:pPr marL="245399" indent="-171450" defTabSz="910049">
              <a:spcAft>
                <a:spcPts val="12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000" dirty="0">
                <a:solidFill>
                  <a:prstClr val="black"/>
                </a:solidFill>
                <a:latin typeface="PT Sans" panose="020B0503020203020204"/>
                <a:cs typeface="Arial" panose="020B0604020202020204" pitchFamily="34" charset="0"/>
              </a:rPr>
              <a:t>Химический ин-т им. А.М. Бутлерова</a:t>
            </a:r>
          </a:p>
          <a:p>
            <a:pPr marL="245399" indent="-171450" defTabSz="910049">
              <a:spcAft>
                <a:spcPts val="12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000" dirty="0">
                <a:solidFill>
                  <a:prstClr val="black"/>
                </a:solidFill>
                <a:latin typeface="PT Sans" panose="020B0503020203020204"/>
                <a:cs typeface="Arial" panose="020B0604020202020204" pitchFamily="34" charset="0"/>
              </a:rPr>
              <a:t>Университетская клиника</a:t>
            </a: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3627204" y="914552"/>
            <a:ext cx="2393583" cy="2484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048" tIns="45521" rIns="91048" bIns="45521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5102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04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656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092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76025" algn="l" defTabSz="910463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31183" algn="l" defTabSz="910463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186453" algn="l" defTabSz="910463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41661" algn="l" defTabSz="910463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171450" indent="-171450" eaLnBrk="1" hangingPunct="1">
              <a:spcBef>
                <a:spcPct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altLang="ru-RU" sz="1000" dirty="0">
                <a:solidFill>
                  <a:prstClr val="black"/>
                </a:solidFill>
                <a:latin typeface="PT Sans" panose="020B0503020203020204"/>
                <a:cs typeface="Arial" panose="020B0604020202020204" pitchFamily="34" charset="0"/>
              </a:rPr>
              <a:t>Институт математики и механики </a:t>
            </a:r>
            <a:r>
              <a:rPr lang="en-US" altLang="ru-RU" sz="1000" dirty="0">
                <a:solidFill>
                  <a:prstClr val="black"/>
                </a:solidFill>
                <a:latin typeface="+mn-lt"/>
                <a:cs typeface="Arial" panose="020B0604020202020204" pitchFamily="34" charset="0"/>
              </a:rPr>
              <a:t/>
            </a:r>
            <a:br>
              <a:rPr lang="en-US" altLang="ru-RU" sz="1000" dirty="0">
                <a:solidFill>
                  <a:prstClr val="black"/>
                </a:solidFill>
                <a:latin typeface="+mn-lt"/>
                <a:cs typeface="Arial" panose="020B0604020202020204" pitchFamily="34" charset="0"/>
              </a:rPr>
            </a:br>
            <a:r>
              <a:rPr lang="ru-RU" altLang="ru-RU" sz="1000" dirty="0">
                <a:solidFill>
                  <a:prstClr val="black"/>
                </a:solidFill>
                <a:latin typeface="PT Sans" panose="020B0503020203020204"/>
                <a:cs typeface="Arial" panose="020B0604020202020204" pitchFamily="34" charset="0"/>
              </a:rPr>
              <a:t>им. Н.И. Лобачевского</a:t>
            </a:r>
          </a:p>
          <a:p>
            <a:pPr marL="171450" indent="-171450" eaLnBrk="1" hangingPunct="1">
              <a:spcBef>
                <a:spcPct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altLang="ru-RU" sz="1000" dirty="0">
                <a:solidFill>
                  <a:prstClr val="black"/>
                </a:solidFill>
                <a:latin typeface="PT Sans" panose="020B0503020203020204"/>
                <a:cs typeface="Arial" panose="020B0604020202020204" pitchFamily="34" charset="0"/>
              </a:rPr>
              <a:t>Институт </a:t>
            </a:r>
            <a:r>
              <a:rPr lang="ru-RU" altLang="ru-RU" sz="1000" dirty="0" smtClean="0">
                <a:solidFill>
                  <a:prstClr val="black"/>
                </a:solidFill>
                <a:latin typeface="PT Sans" panose="020B0503020203020204"/>
                <a:cs typeface="Arial" panose="020B0604020202020204" pitchFamily="34" charset="0"/>
              </a:rPr>
              <a:t>физики</a:t>
            </a:r>
          </a:p>
          <a:p>
            <a:pPr marL="171450" indent="-171450" eaLnBrk="1" hangingPunct="1">
              <a:spcBef>
                <a:spcPct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altLang="ru-RU" sz="1000" dirty="0" smtClean="0">
                <a:solidFill>
                  <a:prstClr val="black"/>
                </a:solidFill>
                <a:latin typeface="PT Sans" panose="020B0503020203020204"/>
                <a:cs typeface="Arial" panose="020B0604020202020204" pitchFamily="34" charset="0"/>
              </a:rPr>
              <a:t>Институт вычислительной математики и информационных технологий</a:t>
            </a:r>
          </a:p>
          <a:p>
            <a:pPr marL="171450" indent="-171450" eaLnBrk="1" hangingPunct="1">
              <a:spcBef>
                <a:spcPct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altLang="ru-RU" sz="1000" dirty="0" smtClean="0">
                <a:solidFill>
                  <a:prstClr val="black"/>
                </a:solidFill>
                <a:latin typeface="PT Sans" panose="020B0503020203020204"/>
                <a:cs typeface="Arial" panose="020B0604020202020204" pitchFamily="34" charset="0"/>
              </a:rPr>
              <a:t>Высшая </a:t>
            </a:r>
            <a:r>
              <a:rPr lang="ru-RU" altLang="ru-RU" sz="1000" dirty="0">
                <a:solidFill>
                  <a:prstClr val="black"/>
                </a:solidFill>
                <a:latin typeface="PT Sans" panose="020B0503020203020204"/>
                <a:cs typeface="Arial" panose="020B0604020202020204" pitchFamily="34" charset="0"/>
              </a:rPr>
              <a:t>школа Информационных технологий и интеллектуальных систем</a:t>
            </a:r>
          </a:p>
          <a:p>
            <a:pPr marL="171450" indent="-171450" eaLnBrk="1" hangingPunct="1">
              <a:spcBef>
                <a:spcPct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altLang="ru-RU" sz="1000" dirty="0">
                <a:solidFill>
                  <a:prstClr val="black"/>
                </a:solidFill>
                <a:latin typeface="PT Sans" panose="020B0503020203020204"/>
                <a:cs typeface="Arial" panose="020B0604020202020204" pitchFamily="34" charset="0"/>
              </a:rPr>
              <a:t>Инженерный Институт</a:t>
            </a: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743533" y="645370"/>
            <a:ext cx="2639744" cy="261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048" tIns="45521" rIns="91048" bIns="45521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5102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04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656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092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76025" algn="l" defTabSz="910463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31183" algn="l" defTabSz="910463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186453" algn="l" defTabSz="910463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41661" algn="l" defTabSz="910463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ts val="1200"/>
              </a:spcAft>
              <a:buNone/>
            </a:pPr>
            <a:r>
              <a:rPr lang="ru-RU" altLang="ru-RU" sz="1100" dirty="0">
                <a:solidFill>
                  <a:srgbClr val="1F497D"/>
                </a:solidFill>
                <a:latin typeface="PT Sans" panose="020B0503020203020204"/>
                <a:cs typeface="Arial" panose="020B0604020202020204" pitchFamily="34" charset="0"/>
              </a:rPr>
              <a:t>ЕСТЕСТВЕННО-НАУЧНЫЙ ЦИКЛ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3280405" y="637384"/>
            <a:ext cx="2953968" cy="261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048" tIns="45521" rIns="91048" bIns="45521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5102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04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656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092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76025" algn="l" defTabSz="910463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31183" algn="l" defTabSz="910463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186453" algn="l" defTabSz="910463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41661" algn="l" defTabSz="910463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ts val="1200"/>
              </a:spcAft>
              <a:buNone/>
            </a:pPr>
            <a:r>
              <a:rPr lang="ru-RU" altLang="ru-RU" sz="1100" dirty="0">
                <a:solidFill>
                  <a:schemeClr val="tx2"/>
                </a:solidFill>
                <a:latin typeface="PT Sans" panose="020B0503020203020204"/>
                <a:cs typeface="Arial" panose="020B0604020202020204" pitchFamily="34" charset="0"/>
              </a:rPr>
              <a:t>ФИЗИКО-МАТЕМАТИЧЕСКИЙ ЦИКЛ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226677" y="637349"/>
            <a:ext cx="2934847" cy="261243"/>
          </a:xfrm>
          <a:prstGeom prst="rect">
            <a:avLst/>
          </a:prstGeom>
        </p:spPr>
        <p:txBody>
          <a:bodyPr wrap="square" lIns="91076" tIns="45538" rIns="91076" bIns="45538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5102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04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656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092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76025" algn="l" defTabSz="910463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31183" algn="l" defTabSz="910463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186453" algn="l" defTabSz="910463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41661" algn="l" defTabSz="910463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algn="ctr">
              <a:spcAft>
                <a:spcPts val="1200"/>
              </a:spcAft>
            </a:pPr>
            <a:r>
              <a:rPr lang="ru-RU" altLang="ru-RU" sz="1100" dirty="0">
                <a:solidFill>
                  <a:srgbClr val="1F497D"/>
                </a:solidFill>
                <a:latin typeface="PT Sans" panose="020B0503020203020204"/>
                <a:cs typeface="Arial" panose="020B0604020202020204" pitchFamily="34" charset="0"/>
              </a:rPr>
              <a:t>СОЦИАЛЬНО-ГУМАНИТАРНЫЙ ЦИКЛ</a:t>
            </a: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6226677" y="856468"/>
            <a:ext cx="2934847" cy="2808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048" tIns="45521" rIns="91048" bIns="45521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5102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04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656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092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76025" algn="l" defTabSz="910463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31183" algn="l" defTabSz="910463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186453" algn="l" defTabSz="910463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41661" algn="l" defTabSz="910463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171450" indent="-171450" eaLnBrk="1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altLang="ru-RU" sz="1000" dirty="0">
                <a:solidFill>
                  <a:prstClr val="black"/>
                </a:solidFill>
                <a:latin typeface="PT Sans" panose="020B0503020203020204"/>
                <a:cs typeface="Arial" panose="020B0604020202020204" pitchFamily="34" charset="0"/>
              </a:rPr>
              <a:t>Институт международных отношений</a:t>
            </a:r>
          </a:p>
          <a:p>
            <a:pPr marL="171450" indent="-171450" eaLnBrk="1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altLang="ru-RU" sz="1000" dirty="0">
                <a:solidFill>
                  <a:prstClr val="black"/>
                </a:solidFill>
                <a:latin typeface="PT Sans" panose="020B0503020203020204"/>
                <a:cs typeface="Arial" panose="020B0604020202020204" pitchFamily="34" charset="0"/>
              </a:rPr>
              <a:t>Юридический факультет</a:t>
            </a:r>
          </a:p>
          <a:p>
            <a:pPr marL="171450" indent="-171450" eaLnBrk="1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altLang="ru-RU" sz="1000" dirty="0">
                <a:solidFill>
                  <a:prstClr val="black"/>
                </a:solidFill>
                <a:latin typeface="PT Sans" panose="020B0503020203020204"/>
                <a:cs typeface="Arial" panose="020B0604020202020204" pitchFamily="34" charset="0"/>
              </a:rPr>
              <a:t>Институт филологии и межкультурной коммуникации</a:t>
            </a:r>
          </a:p>
          <a:p>
            <a:pPr marL="171450" indent="-171450" eaLnBrk="1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altLang="ru-RU" sz="1000" dirty="0">
                <a:solidFill>
                  <a:prstClr val="black"/>
                </a:solidFill>
                <a:latin typeface="PT Sans" panose="020B0503020203020204"/>
                <a:cs typeface="Arial" panose="020B0604020202020204" pitchFamily="34" charset="0"/>
              </a:rPr>
              <a:t>Институт социально-философских наук и массовых коммуникаций</a:t>
            </a:r>
          </a:p>
          <a:p>
            <a:pPr marL="171450" indent="-171450" eaLnBrk="1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altLang="ru-RU" sz="1000" dirty="0">
                <a:solidFill>
                  <a:prstClr val="black"/>
                </a:solidFill>
                <a:latin typeface="PT Sans" panose="020B0503020203020204"/>
                <a:cs typeface="Arial" panose="020B0604020202020204" pitchFamily="34" charset="0"/>
              </a:rPr>
              <a:t>Институт психологии и образования</a:t>
            </a:r>
          </a:p>
          <a:p>
            <a:pPr marL="171450" indent="-171450" eaLnBrk="1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altLang="ru-RU" sz="1000" dirty="0">
                <a:solidFill>
                  <a:prstClr val="black"/>
                </a:solidFill>
                <a:latin typeface="PT Sans" panose="020B0503020203020204"/>
                <a:cs typeface="Arial" panose="020B0604020202020204" pitchFamily="34" charset="0"/>
              </a:rPr>
              <a:t>Институт управления, экономики и финансов</a:t>
            </a:r>
          </a:p>
          <a:p>
            <a:pPr marL="171450" indent="-171450" eaLnBrk="1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altLang="ru-RU" sz="1000" dirty="0">
                <a:solidFill>
                  <a:prstClr val="black"/>
                </a:solidFill>
                <a:latin typeface="PT Sans" panose="020B0503020203020204"/>
                <a:cs typeface="Arial" panose="020B0604020202020204" pitchFamily="34" charset="0"/>
              </a:rPr>
              <a:t>Высшая школа Государственного и муниципального управления</a:t>
            </a:r>
          </a:p>
          <a:p>
            <a:pPr marL="171450" indent="-171450" eaLnBrk="1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altLang="ru-RU" sz="1000" dirty="0">
                <a:solidFill>
                  <a:prstClr val="black"/>
                </a:solidFill>
                <a:latin typeface="PT Sans" panose="020B0503020203020204"/>
                <a:cs typeface="Arial" panose="020B0604020202020204" pitchFamily="34" charset="0"/>
              </a:rPr>
              <a:t>Высшая школа бизнеса </a:t>
            </a:r>
          </a:p>
          <a:p>
            <a:pPr marL="171450" indent="-171450" eaLnBrk="1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altLang="ru-RU" sz="1000" dirty="0">
                <a:solidFill>
                  <a:prstClr val="black"/>
                </a:solidFill>
                <a:latin typeface="PT Sans" panose="020B0503020203020204"/>
                <a:cs typeface="Arial" panose="020B0604020202020204" pitchFamily="34" charset="0"/>
              </a:rPr>
              <a:t>Центр переподготовки учителей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537416" y="3661917"/>
            <a:ext cx="956578" cy="261243"/>
          </a:xfrm>
          <a:prstGeom prst="rect">
            <a:avLst/>
          </a:prstGeom>
        </p:spPr>
        <p:txBody>
          <a:bodyPr wrap="none" lIns="91076" tIns="45538" rIns="91076" bIns="45538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5102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04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656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092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76025" algn="l" defTabSz="910463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31183" algn="l" defTabSz="910463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186453" algn="l" defTabSz="910463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41661" algn="l" defTabSz="910463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algn="ctr">
              <a:spcAft>
                <a:spcPts val="1200"/>
              </a:spcAft>
            </a:pPr>
            <a:r>
              <a:rPr lang="ru-RU" altLang="ru-RU" sz="1100" dirty="0">
                <a:solidFill>
                  <a:srgbClr val="1F497D"/>
                </a:solidFill>
                <a:latin typeface="PT Sans" panose="020B0503020203020204"/>
                <a:cs typeface="Arial" panose="020B0604020202020204" pitchFamily="34" charset="0"/>
              </a:rPr>
              <a:t>ФИЛИАЛЫ</a:t>
            </a: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>
            <a:off x="1905752" y="3856717"/>
            <a:ext cx="2589517" cy="1169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048" tIns="45521" rIns="91048" bIns="45521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5102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04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656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092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76025" algn="l" defTabSz="910463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31183" algn="l" defTabSz="910463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186453" algn="l" defTabSz="910463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41661" algn="l" defTabSz="910463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altLang="ru-RU" sz="1000" dirty="0" err="1">
                <a:solidFill>
                  <a:prstClr val="black"/>
                </a:solidFill>
                <a:latin typeface="PT Sans" panose="020B0503020203020204"/>
                <a:cs typeface="Arial" panose="020B0604020202020204" pitchFamily="34" charset="0"/>
              </a:rPr>
              <a:t>Набережночелнинский</a:t>
            </a:r>
            <a:r>
              <a:rPr lang="ru-RU" altLang="ru-RU" sz="1000" dirty="0">
                <a:solidFill>
                  <a:prstClr val="black"/>
                </a:solidFill>
                <a:latin typeface="PT Sans" panose="020B0503020203020204"/>
                <a:cs typeface="Arial" panose="020B0604020202020204" pitchFamily="34" charset="0"/>
              </a:rPr>
              <a:t> институт  </a:t>
            </a:r>
            <a:r>
              <a:rPr lang="ru-RU" altLang="ru-RU" sz="1000" dirty="0">
                <a:solidFill>
                  <a:prstClr val="black"/>
                </a:solidFill>
                <a:latin typeface="PT Sans" panose="020B0503020203020204"/>
                <a:cs typeface="Arial" panose="020B0604020202020204" pitchFamily="34" charset="0"/>
              </a:rPr>
              <a:t>(профиль: инженерно-технический)</a:t>
            </a:r>
          </a:p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altLang="ru-RU" sz="1000" b="1" dirty="0">
                <a:solidFill>
                  <a:prstClr val="black"/>
                </a:solidFill>
                <a:latin typeface="PT Sans" panose="020B0503020203020204"/>
                <a:cs typeface="Arial" panose="020B0604020202020204" pitchFamily="34" charset="0"/>
              </a:rPr>
              <a:t> </a:t>
            </a:r>
            <a:r>
              <a:rPr lang="ru-RU" altLang="ru-RU" sz="1000" dirty="0" err="1">
                <a:solidFill>
                  <a:prstClr val="black"/>
                </a:solidFill>
                <a:latin typeface="PT Sans" panose="020B0503020203020204"/>
                <a:cs typeface="Arial" panose="020B0604020202020204" pitchFamily="34" charset="0"/>
              </a:rPr>
              <a:t>Елабужский</a:t>
            </a:r>
            <a:r>
              <a:rPr lang="ru-RU" altLang="ru-RU" sz="1000" dirty="0">
                <a:solidFill>
                  <a:prstClr val="black"/>
                </a:solidFill>
                <a:latin typeface="PT Sans" panose="020B0503020203020204"/>
                <a:cs typeface="Arial" panose="020B0604020202020204" pitchFamily="34" charset="0"/>
              </a:rPr>
              <a:t> институт  </a:t>
            </a:r>
            <a:r>
              <a:rPr lang="ru-RU" altLang="ru-RU" sz="1000" dirty="0" smtClean="0">
                <a:solidFill>
                  <a:prstClr val="black"/>
                </a:solidFill>
                <a:latin typeface="PT Sans" panose="020B0503020203020204"/>
                <a:cs typeface="Arial" panose="020B0604020202020204" pitchFamily="34" charset="0"/>
              </a:rPr>
              <a:t>     (</a:t>
            </a:r>
            <a:r>
              <a:rPr lang="ru-RU" altLang="ru-RU" sz="1000" dirty="0">
                <a:solidFill>
                  <a:prstClr val="black"/>
                </a:solidFill>
                <a:latin typeface="PT Sans" panose="020B0503020203020204"/>
                <a:cs typeface="Arial" panose="020B0604020202020204" pitchFamily="34" charset="0"/>
              </a:rPr>
              <a:t>профиль: гуманитарно-педагогический)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979092" y="3621171"/>
            <a:ext cx="709716" cy="261243"/>
          </a:xfrm>
          <a:prstGeom prst="rect">
            <a:avLst/>
          </a:prstGeom>
        </p:spPr>
        <p:txBody>
          <a:bodyPr wrap="none" lIns="91076" tIns="45538" rIns="91076" bIns="45538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5102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04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656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092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76025" algn="l" defTabSz="910463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31183" algn="l" defTabSz="910463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186453" algn="l" defTabSz="910463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41661" algn="l" defTabSz="910463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</a:pPr>
            <a:r>
              <a:rPr lang="ru-RU" altLang="ru-RU" sz="1100" dirty="0">
                <a:solidFill>
                  <a:srgbClr val="1F497D"/>
                </a:solidFill>
                <a:latin typeface="PT Sans" panose="020B0503020203020204"/>
                <a:cs typeface="Arial" panose="020B0604020202020204" pitchFamily="34" charset="0"/>
              </a:rPr>
              <a:t>ЛИЦЕИ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5220072" y="3923160"/>
            <a:ext cx="2624553" cy="884490"/>
          </a:xfrm>
          <a:prstGeom prst="rect">
            <a:avLst/>
          </a:prstGeom>
        </p:spPr>
        <p:txBody>
          <a:bodyPr wrap="square" lIns="91076" tIns="45538" rIns="91076" bIns="45538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5102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04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656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092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76025" algn="l" defTabSz="910463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31183" algn="l" defTabSz="910463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186453" algn="l" defTabSz="910463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41661" algn="l" defTabSz="910463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altLang="ru-RU" sz="1000" dirty="0" smtClean="0">
                <a:solidFill>
                  <a:prstClr val="black"/>
                </a:solidFill>
                <a:latin typeface="PT Sans" panose="020B0503020203020204"/>
                <a:cs typeface="Arial" panose="020B0604020202020204" pitchFamily="34" charset="0"/>
              </a:rPr>
              <a:t> </a:t>
            </a:r>
            <a:r>
              <a:rPr lang="ru-RU" altLang="ru-RU" sz="1000" dirty="0">
                <a:solidFill>
                  <a:prstClr val="black"/>
                </a:solidFill>
                <a:latin typeface="PT Sans" panose="020B0503020203020204"/>
                <a:cs typeface="Arial" panose="020B0604020202020204" pitchFamily="34" charset="0"/>
              </a:rPr>
              <a:t>Лицей им. Н.И. Лобачевского</a:t>
            </a:r>
          </a:p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altLang="ru-RU" sz="1000" dirty="0">
                <a:solidFill>
                  <a:prstClr val="black"/>
                </a:solidFill>
                <a:latin typeface="PT Sans" panose="020B0503020203020204"/>
                <a:cs typeface="Arial" panose="020B0604020202020204" pitchFamily="34" charset="0"/>
              </a:rPr>
              <a:t> </a:t>
            </a:r>
            <a:r>
              <a:rPr lang="en-US" altLang="ru-RU" sz="1000" dirty="0" smtClean="0">
                <a:solidFill>
                  <a:prstClr val="black"/>
                </a:solidFill>
                <a:latin typeface="+mn-lt"/>
                <a:cs typeface="Arial" panose="020B0604020202020204" pitchFamily="34" charset="0"/>
              </a:rPr>
              <a:t>IT</a:t>
            </a:r>
            <a:r>
              <a:rPr lang="ru-RU" altLang="ru-RU" sz="1000" dirty="0" smtClean="0">
                <a:solidFill>
                  <a:prstClr val="black"/>
                </a:solidFill>
                <a:latin typeface="PT Sans" panose="020B0503020203020204"/>
                <a:cs typeface="Arial" panose="020B0604020202020204" pitchFamily="34" charset="0"/>
              </a:rPr>
              <a:t> </a:t>
            </a:r>
            <a:r>
              <a:rPr lang="ru-RU" altLang="ru-RU" sz="1000" dirty="0" err="1" smtClean="0">
                <a:solidFill>
                  <a:prstClr val="black"/>
                </a:solidFill>
                <a:latin typeface="PT Sans" panose="020B0503020203020204"/>
                <a:cs typeface="Arial" panose="020B0604020202020204" pitchFamily="34" charset="0"/>
              </a:rPr>
              <a:t>лицей-интернат</a:t>
            </a:r>
            <a:endParaRPr lang="ru-RU" altLang="ru-RU" sz="1000" dirty="0" smtClean="0">
              <a:solidFill>
                <a:prstClr val="black"/>
              </a:solidFill>
              <a:latin typeface="PT Sans" panose="020B0503020203020204"/>
              <a:cs typeface="Arial" panose="020B0604020202020204" pitchFamily="34" charset="0"/>
            </a:endParaRPr>
          </a:p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altLang="ru-RU" sz="1000" dirty="0">
                <a:solidFill>
                  <a:prstClr val="black"/>
                </a:solidFill>
                <a:latin typeface="PT Sans" panose="020B0503020203020204"/>
                <a:cs typeface="Arial" panose="020B0604020202020204" pitchFamily="34" charset="0"/>
              </a:rPr>
              <a:t>Университетская </a:t>
            </a:r>
            <a:r>
              <a:rPr lang="ru-RU" altLang="ru-RU" sz="1000" dirty="0" smtClean="0">
                <a:solidFill>
                  <a:prstClr val="black"/>
                </a:solidFill>
                <a:latin typeface="PT Sans" panose="020B0503020203020204"/>
                <a:cs typeface="Arial" panose="020B0604020202020204" pitchFamily="34" charset="0"/>
              </a:rPr>
              <a:t>школа</a:t>
            </a:r>
            <a:endParaRPr lang="ru-RU" altLang="ru-RU" sz="1000" dirty="0">
              <a:solidFill>
                <a:prstClr val="black"/>
              </a:solidFill>
              <a:latin typeface="PT Sans" panose="020B0503020203020204"/>
              <a:cs typeface="Arial" panose="020B0604020202020204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915136" y="873969"/>
            <a:ext cx="2578858" cy="2705894"/>
          </a:xfrm>
          <a:prstGeom prst="roundRect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45399" lvl="0" indent="-171450" defTabSz="910049">
              <a:spcAft>
                <a:spcPts val="1200"/>
              </a:spcAft>
              <a:buSzPct val="100000"/>
              <a:buFont typeface="Arial" panose="020B0604020202020204" pitchFamily="34" charset="0"/>
              <a:buChar char="•"/>
              <a:defRPr/>
            </a:pPr>
            <a:endParaRPr lang="en-US" sz="110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558065" y="876497"/>
            <a:ext cx="2616301" cy="2703365"/>
          </a:xfrm>
          <a:prstGeom prst="roundRect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45399" lvl="0" indent="-171450" defTabSz="910049">
              <a:spcAft>
                <a:spcPts val="1200"/>
              </a:spcAft>
              <a:buSzPct val="100000"/>
              <a:buFont typeface="Arial" panose="020B0604020202020204" pitchFamily="34" charset="0"/>
              <a:buChar char="•"/>
              <a:defRPr/>
            </a:pPr>
            <a:endParaRPr lang="en-US" sz="100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312363" y="852342"/>
            <a:ext cx="2684456" cy="2727520"/>
          </a:xfrm>
          <a:prstGeom prst="roundRect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45399" lvl="0" indent="-171450" defTabSz="910049">
              <a:spcAft>
                <a:spcPts val="1200"/>
              </a:spcAft>
              <a:buSzPct val="100000"/>
              <a:buFont typeface="Arial" panose="020B0604020202020204" pitchFamily="34" charset="0"/>
              <a:buChar char="•"/>
              <a:defRPr/>
            </a:pPr>
            <a:endParaRPr lang="en-US" sz="105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926700" y="3867499"/>
            <a:ext cx="2602787" cy="1086899"/>
          </a:xfrm>
          <a:prstGeom prst="roundRect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45399" lvl="0" indent="-171450" defTabSz="910049">
              <a:spcAft>
                <a:spcPts val="1200"/>
              </a:spcAft>
              <a:buSzPct val="100000"/>
              <a:buFont typeface="Arial" panose="020B0604020202020204" pitchFamily="34" charset="0"/>
              <a:buChar char="•"/>
              <a:defRPr/>
            </a:pPr>
            <a:endParaRPr lang="en-US" sz="110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5076055" y="3867499"/>
            <a:ext cx="2609589" cy="1086899"/>
          </a:xfrm>
          <a:prstGeom prst="roundRect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45399" lvl="0" indent="-171450" defTabSz="910049">
              <a:spcAft>
                <a:spcPts val="1200"/>
              </a:spcAft>
              <a:buSzPct val="100000"/>
              <a:buFont typeface="Arial" panose="020B0604020202020204" pitchFamily="34" charset="0"/>
              <a:buChar char="•"/>
              <a:defRPr/>
            </a:pPr>
            <a:endParaRPr lang="en-US" sz="110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pic>
        <p:nvPicPr>
          <p:cNvPr id="25" name="Picture 4" descr="C:\Users\MSShafigullin\Desktop\2020\5+\5+ (white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7" y="3353751"/>
            <a:ext cx="734938" cy="334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53273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Прямоугольник 41"/>
          <p:cNvSpPr/>
          <p:nvPr/>
        </p:nvSpPr>
        <p:spPr>
          <a:xfrm>
            <a:off x="-2528" y="0"/>
            <a:ext cx="827584" cy="5149783"/>
          </a:xfrm>
          <a:prstGeom prst="rect">
            <a:avLst/>
          </a:prstGeom>
          <a:gradFill flip="none" rotWithShape="1">
            <a:gsLst>
              <a:gs pos="0">
                <a:srgbClr val="00549F">
                  <a:shade val="30000"/>
                  <a:satMod val="115000"/>
                </a:srgbClr>
              </a:gs>
              <a:gs pos="50000">
                <a:srgbClr val="00549F">
                  <a:shade val="67500"/>
                  <a:satMod val="115000"/>
                </a:srgbClr>
              </a:gs>
              <a:gs pos="100000">
                <a:srgbClr val="00549F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 descr="C:\Users\MSShafigullin\Desktop\2020\Презентация КФУ\kfu_logo_circle_ru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267" y="87534"/>
            <a:ext cx="55305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36653" y="170839"/>
            <a:ext cx="7344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00549F"/>
                </a:solidFill>
                <a:latin typeface="PT Sans" panose="020B0503020203020204" pitchFamily="34" charset="-52"/>
              </a:rPr>
              <a:t>Казанский федеральный университет сегодня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schemeClr val="bg1">
                    <a:lumMod val="50000"/>
                  </a:schemeClr>
                </a:solidFill>
                <a:latin typeface="PT Sans" panose="020B0503020203020204" pitchFamily="34" charset="-52"/>
              </a:rPr>
              <a:t>Цифры и факты</a:t>
            </a:r>
          </a:p>
        </p:txBody>
      </p:sp>
      <p:pic>
        <p:nvPicPr>
          <p:cNvPr id="19" name="Picture 2" descr="C:\Users\MSShafigullin\Downloads\1-0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359" y="1368355"/>
            <a:ext cx="1557456" cy="756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899592" y="1909637"/>
            <a:ext cx="242698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800" dirty="0" smtClean="0">
                <a:latin typeface="PT Sans" panose="020B0503020203020204"/>
              </a:rPr>
              <a:t>Второй </a:t>
            </a:r>
            <a:r>
              <a:rPr lang="ru-RU" sz="800" b="1" dirty="0" smtClean="0">
                <a:latin typeface="PT Sans" panose="020B0503020203020204"/>
              </a:rPr>
              <a:t>старейший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800" dirty="0" smtClean="0">
                <a:latin typeface="PT Sans" panose="020B0503020203020204"/>
              </a:rPr>
              <a:t>университет в России</a:t>
            </a:r>
            <a:endParaRPr lang="en-US" sz="800" dirty="0" smtClean="0"/>
          </a:p>
        </p:txBody>
      </p:sp>
      <p:sp>
        <p:nvSpPr>
          <p:cNvPr id="21" name="Прямоугольник 20"/>
          <p:cNvSpPr/>
          <p:nvPr/>
        </p:nvSpPr>
        <p:spPr>
          <a:xfrm>
            <a:off x="6567272" y="3118033"/>
            <a:ext cx="242698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800" dirty="0">
                <a:latin typeface="PT Sans" panose="020B0503020203020204"/>
              </a:rPr>
              <a:t>Сотрудничество с </a:t>
            </a:r>
            <a:r>
              <a:rPr lang="ru-RU" sz="800" b="1" dirty="0" smtClean="0">
                <a:latin typeface="PT Sans" panose="020B0503020203020204"/>
              </a:rPr>
              <a:t>408</a:t>
            </a:r>
            <a:r>
              <a:rPr lang="ru-RU" sz="800" dirty="0" smtClean="0">
                <a:latin typeface="PT Sans" panose="020B0503020203020204"/>
              </a:rPr>
              <a:t> ведущими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800" dirty="0" smtClean="0">
                <a:latin typeface="PT Sans" panose="020B0503020203020204"/>
              </a:rPr>
              <a:t>университетами </a:t>
            </a:r>
            <a:r>
              <a:rPr lang="ru-RU" sz="800" dirty="0">
                <a:latin typeface="PT Sans" panose="020B0503020203020204"/>
              </a:rPr>
              <a:t>из </a:t>
            </a:r>
            <a:r>
              <a:rPr lang="ru-RU" sz="800" b="1" dirty="0">
                <a:latin typeface="PT Sans" panose="020B0503020203020204"/>
              </a:rPr>
              <a:t>70</a:t>
            </a:r>
            <a:r>
              <a:rPr lang="ru-RU" sz="800" dirty="0">
                <a:latin typeface="PT Sans" panose="020B0503020203020204"/>
              </a:rPr>
              <a:t> стран мира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4727338" y="1887614"/>
            <a:ext cx="242698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800" b="1" dirty="0" smtClean="0">
                <a:latin typeface="PT Sans" panose="020B0503020203020204"/>
              </a:rPr>
              <a:t>415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800" dirty="0" smtClean="0">
                <a:latin typeface="PT Sans" panose="020B0503020203020204"/>
              </a:rPr>
              <a:t>учебных </a:t>
            </a:r>
            <a:r>
              <a:rPr lang="ru-RU" sz="800" dirty="0">
                <a:latin typeface="PT Sans" panose="020B0503020203020204"/>
              </a:rPr>
              <a:t>лабораторий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4744767" y="3118033"/>
            <a:ext cx="242698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800" b="1" dirty="0" smtClean="0"/>
              <a:t>11 000 </a:t>
            </a:r>
            <a:r>
              <a:rPr lang="ru-RU" sz="800" dirty="0" smtClean="0">
                <a:latin typeface="PT Sans" panose="020B0503020203020204"/>
              </a:rPr>
              <a:t>иностранных </a:t>
            </a:r>
            <a:r>
              <a:rPr lang="ru-RU" sz="800" dirty="0" smtClean="0">
                <a:latin typeface="PT Sans" panose="020B0503020203020204"/>
              </a:rPr>
              <a:t>студентов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800" dirty="0" smtClean="0">
                <a:latin typeface="PT Sans" panose="020B0503020203020204"/>
              </a:rPr>
              <a:t>из </a:t>
            </a:r>
            <a:r>
              <a:rPr lang="ru-RU" sz="800" b="1" dirty="0" smtClean="0">
                <a:latin typeface="PT Sans" panose="020B0503020203020204"/>
              </a:rPr>
              <a:t>106</a:t>
            </a:r>
            <a:r>
              <a:rPr lang="ru-RU" sz="800" dirty="0" smtClean="0">
                <a:latin typeface="PT Sans" panose="020B0503020203020204"/>
              </a:rPr>
              <a:t> стран</a:t>
            </a:r>
            <a:endParaRPr lang="ru-RU" sz="800" dirty="0">
              <a:latin typeface="PT Sans" panose="020B0503020203020204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793255" y="3193543"/>
            <a:ext cx="242698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800" dirty="0">
                <a:latin typeface="PT Sans" panose="020B0503020203020204"/>
              </a:rPr>
              <a:t>Общий контингент </a:t>
            </a:r>
            <a:r>
              <a:rPr lang="ru-RU" sz="800" dirty="0" smtClean="0">
                <a:latin typeface="PT Sans" panose="020B0503020203020204"/>
              </a:rPr>
              <a:t>обучающихся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800" dirty="0" smtClean="0">
                <a:latin typeface="PT Sans" panose="020B0503020203020204"/>
              </a:rPr>
              <a:t>более </a:t>
            </a:r>
            <a:r>
              <a:rPr lang="ru-RU" sz="800" b="1" dirty="0" smtClean="0">
                <a:latin typeface="PT Sans" panose="020B0503020203020204"/>
              </a:rPr>
              <a:t>50 </a:t>
            </a:r>
            <a:r>
              <a:rPr lang="en-US" sz="800" b="1" dirty="0" smtClean="0">
                <a:latin typeface="PT Sans"/>
              </a:rPr>
              <a:t>0</a:t>
            </a:r>
            <a:r>
              <a:rPr lang="ru-RU" sz="800" b="1" dirty="0" smtClean="0">
                <a:latin typeface="PT Sans" panose="020B0503020203020204"/>
              </a:rPr>
              <a:t>00 </a:t>
            </a:r>
            <a:r>
              <a:rPr lang="ru-RU" sz="800" dirty="0">
                <a:latin typeface="PT Sans" panose="020B0503020203020204"/>
              </a:rPr>
              <a:t>человек</a:t>
            </a:r>
          </a:p>
        </p:txBody>
      </p:sp>
      <p:pic>
        <p:nvPicPr>
          <p:cNvPr id="28" name="Picture 4" descr="C:\Users\MSShafigullin\Desktop\2020\Презентация КФУ\Пиктограммы и иконки\1772879-school-and-education\1772879-school-and-education\png\022-concept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7663" y="1347614"/>
            <a:ext cx="54000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7" descr="C:\Users\MSShafigullin\Desktop\2020\Презентация КФУ\Пиктограммы и иконки\1772879-school-and-education\1772879-school-and-education\png\018-diploma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6748" y="2664499"/>
            <a:ext cx="54000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8" descr="C:\Users\MSShafigullin\Desktop\2020\Презентация КФУ\Пиктограммы и иконки\1772879-school-and-education\1772879-school-and-education\png\016-education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587" y="2588989"/>
            <a:ext cx="54000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MSShafigullin\Desktop\2020\Презентация КФУ\Пиктограммы и иконки\2343944-navigation-and-map\2343944-navigation-and-map\png\003-global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0765" y="2578033"/>
            <a:ext cx="54000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Прямоугольник 24"/>
          <p:cNvSpPr/>
          <p:nvPr/>
        </p:nvSpPr>
        <p:spPr>
          <a:xfrm>
            <a:off x="920877" y="3135328"/>
            <a:ext cx="24269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800" b="1" dirty="0" smtClean="0">
                <a:latin typeface="PT Sans" panose="020B0503020203020204"/>
              </a:rPr>
              <a:t>10 </a:t>
            </a:r>
            <a:r>
              <a:rPr lang="ru-RU" sz="800" b="1" dirty="0">
                <a:latin typeface="PT Sans" panose="020B0503020203020204"/>
              </a:rPr>
              <a:t>000 </a:t>
            </a:r>
            <a:r>
              <a:rPr lang="ru-RU" sz="800" dirty="0" smtClean="0">
                <a:latin typeface="PT Sans" panose="020B0503020203020204"/>
              </a:rPr>
              <a:t>сотрудников</a:t>
            </a:r>
            <a:endParaRPr lang="ru-RU" sz="800" dirty="0">
              <a:latin typeface="PT Sans" panose="020B0503020203020204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800" dirty="0">
                <a:latin typeface="PT Sans" panose="020B0503020203020204"/>
              </a:rPr>
              <a:t>4 </a:t>
            </a:r>
            <a:r>
              <a:rPr lang="ru-RU" sz="800" dirty="0" smtClean="0">
                <a:latin typeface="PT Sans" panose="020B0503020203020204"/>
              </a:rPr>
              <a:t>000</a:t>
            </a:r>
            <a:r>
              <a:rPr lang="en-US" sz="800" dirty="0" smtClean="0"/>
              <a:t> </a:t>
            </a:r>
            <a:r>
              <a:rPr lang="ru-RU" sz="800" dirty="0" smtClean="0">
                <a:latin typeface="PT Sans" panose="020B0503020203020204"/>
              </a:rPr>
              <a:t>НПР </a:t>
            </a:r>
            <a:r>
              <a:rPr lang="en-US" sz="800" dirty="0"/>
              <a:t>:</a:t>
            </a:r>
            <a:endParaRPr lang="en-US" sz="800" dirty="0" smtClean="0"/>
          </a:p>
          <a:p>
            <a:pPr marL="171450" indent="6350"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800" dirty="0" smtClean="0">
                <a:latin typeface="PT Sans" panose="020B0503020203020204"/>
              </a:rPr>
              <a:t>ср</a:t>
            </a:r>
            <a:r>
              <a:rPr lang="ru-RU" sz="800" dirty="0">
                <a:latin typeface="PT Sans" panose="020B0503020203020204"/>
              </a:rPr>
              <a:t>. </a:t>
            </a:r>
            <a:r>
              <a:rPr lang="ru-RU" sz="800" dirty="0" smtClean="0">
                <a:latin typeface="PT Sans" panose="020B0503020203020204"/>
              </a:rPr>
              <a:t>возраст</a:t>
            </a:r>
            <a:r>
              <a:rPr lang="en-US" sz="800" dirty="0" smtClean="0"/>
              <a:t> </a:t>
            </a:r>
            <a:r>
              <a:rPr lang="ru-RU" sz="800" dirty="0" smtClean="0">
                <a:latin typeface="PT Sans" panose="020B0503020203020204"/>
              </a:rPr>
              <a:t>– </a:t>
            </a:r>
            <a:r>
              <a:rPr lang="ru-RU" sz="800" dirty="0">
                <a:latin typeface="PT Sans" panose="020B0503020203020204"/>
              </a:rPr>
              <a:t>43 </a:t>
            </a:r>
            <a:r>
              <a:rPr lang="ru-RU" sz="800" dirty="0" smtClean="0">
                <a:latin typeface="PT Sans" panose="020B0503020203020204"/>
              </a:rPr>
              <a:t>года</a:t>
            </a:r>
            <a:endParaRPr lang="ru-RU" sz="800" dirty="0">
              <a:latin typeface="PT Sans" panose="020B0503020203020204"/>
            </a:endParaRPr>
          </a:p>
          <a:p>
            <a:pPr marL="171450" indent="6350"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800" dirty="0">
                <a:latin typeface="PT Sans" panose="020B0503020203020204"/>
              </a:rPr>
              <a:t>ср. </a:t>
            </a:r>
            <a:r>
              <a:rPr lang="ru-RU" sz="800" dirty="0" smtClean="0">
                <a:latin typeface="PT Sans" panose="020B0503020203020204"/>
              </a:rPr>
              <a:t>з/п </a:t>
            </a:r>
            <a:r>
              <a:rPr lang="ru-RU" sz="800" dirty="0">
                <a:latin typeface="PT Sans" panose="020B0503020203020204"/>
              </a:rPr>
              <a:t>– 72 </a:t>
            </a:r>
            <a:r>
              <a:rPr lang="ru-RU" sz="800" dirty="0" smtClean="0">
                <a:latin typeface="PT Sans" panose="020B0503020203020204"/>
              </a:rPr>
              <a:t>744 </a:t>
            </a:r>
            <a:r>
              <a:rPr lang="ru-RU" sz="800" dirty="0" err="1" smtClean="0">
                <a:latin typeface="PT Sans" panose="020B0503020203020204"/>
              </a:rPr>
              <a:t>руб</a:t>
            </a:r>
            <a:endParaRPr lang="ru-RU" sz="800" dirty="0">
              <a:latin typeface="PT Sans" panose="020B0503020203020204"/>
            </a:endParaRPr>
          </a:p>
        </p:txBody>
      </p:sp>
      <p:pic>
        <p:nvPicPr>
          <p:cNvPr id="26" name="Picture 2" descr="C:\Users\MSShafigullin\Desktop\2020\Презентация КФУ\Пиктограммы и иконки\2693495-business-and-finance\2693495-business-and-finance\png\010-management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1202" y="2590544"/>
            <a:ext cx="54000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C:\Users\MSShafigullin\Desktop\2020\Презентация КФУ\Пиктограммы и иконки\1772879-school-and-education\1772879-school-and-education\png\005-book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116" y="1381149"/>
            <a:ext cx="533653" cy="533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9" descr="C:\Users\MSShafigullin\Desktop\2020\Презентация КФУ\Пиктограммы и иконки\1772879-school-and-education\1772879-school-and-education\png\009-archive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0765" y="1375734"/>
            <a:ext cx="473497" cy="473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6463232" y="1859494"/>
            <a:ext cx="24269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800" b="1" dirty="0">
                <a:latin typeface="PT Sans" panose="020B0503020203020204"/>
              </a:rPr>
              <a:t>882 тыс. м² площади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800" dirty="0">
                <a:latin typeface="PT Sans" panose="020B0503020203020204"/>
              </a:rPr>
              <a:t>726 объектов недвижимости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800" dirty="0">
                <a:latin typeface="PT Sans" panose="020B0503020203020204"/>
              </a:rPr>
              <a:t>100 земельных участков (245 га)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2796428" y="1927596"/>
            <a:ext cx="24269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800" b="1" dirty="0">
                <a:latin typeface="PT Sans" panose="020B0503020203020204"/>
              </a:rPr>
              <a:t>14</a:t>
            </a:r>
            <a:r>
              <a:rPr lang="ru-RU" sz="800" dirty="0">
                <a:latin typeface="PT Sans" panose="020B0503020203020204"/>
              </a:rPr>
              <a:t> институтов,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800" b="1" dirty="0">
                <a:latin typeface="PT Sans" panose="020B0503020203020204"/>
              </a:rPr>
              <a:t>2</a:t>
            </a:r>
            <a:r>
              <a:rPr lang="ru-RU" sz="800" dirty="0">
                <a:latin typeface="PT Sans" panose="020B0503020203020204"/>
              </a:rPr>
              <a:t> высшие школы, </a:t>
            </a:r>
            <a:r>
              <a:rPr lang="ru-RU" sz="800" b="1" dirty="0">
                <a:latin typeface="PT Sans" panose="020B0503020203020204"/>
              </a:rPr>
              <a:t>2</a:t>
            </a:r>
            <a:r>
              <a:rPr lang="ru-RU" sz="800" dirty="0">
                <a:latin typeface="PT Sans" panose="020B0503020203020204"/>
              </a:rPr>
              <a:t> филиала,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800" b="1" dirty="0" smtClean="0">
                <a:latin typeface="PT Sans" panose="020B0503020203020204"/>
              </a:rPr>
              <a:t>3</a:t>
            </a:r>
            <a:r>
              <a:rPr lang="ru-RU" sz="800" dirty="0" smtClean="0">
                <a:latin typeface="PT Sans" panose="020B0503020203020204"/>
              </a:rPr>
              <a:t> </a:t>
            </a:r>
            <a:r>
              <a:rPr lang="ru-RU" sz="800" dirty="0">
                <a:latin typeface="PT Sans" panose="020B0503020203020204"/>
              </a:rPr>
              <a:t>лицея, </a:t>
            </a:r>
            <a:r>
              <a:rPr lang="ru-RU" sz="800" b="1" dirty="0">
                <a:latin typeface="PT Sans" panose="020B0503020203020204"/>
              </a:rPr>
              <a:t>Университетская клиника</a:t>
            </a:r>
          </a:p>
        </p:txBody>
      </p:sp>
      <p:pic>
        <p:nvPicPr>
          <p:cNvPr id="36" name="Picture 2" descr="C:\Users\MSShafigullin\Desktop\2020\Презентация КФУ\kfu_logo_circle_ru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267" y="87534"/>
            <a:ext cx="55305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4" descr="C:\Users\MSShafigullin\Desktop\Проекты\Презентация по ДК\qs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99" y="4422472"/>
            <a:ext cx="353386" cy="35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6" descr="C:\Users\MSShafigullin\Desktop\2020\Презентация КФУ\THE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792" y="3843770"/>
            <a:ext cx="252000" cy="2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TextBox 38"/>
          <p:cNvSpPr txBox="1"/>
          <p:nvPr/>
        </p:nvSpPr>
        <p:spPr>
          <a:xfrm>
            <a:off x="84051" y="4728776"/>
            <a:ext cx="65948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b="0" dirty="0" smtClean="0">
                <a:solidFill>
                  <a:schemeClr val="bg1"/>
                </a:solidFill>
                <a:latin typeface="PT Sans" panose="020B0503020203020204"/>
              </a:rPr>
              <a:t>370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84051" y="4083918"/>
            <a:ext cx="65948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b="0" dirty="0" smtClean="0">
                <a:solidFill>
                  <a:schemeClr val="bg1"/>
                </a:solidFill>
                <a:latin typeface="PT Sans" panose="020B0503020203020204"/>
              </a:rPr>
              <a:t>601-800</a:t>
            </a:r>
          </a:p>
        </p:txBody>
      </p:sp>
      <p:pic>
        <p:nvPicPr>
          <p:cNvPr id="34" name="Picture 4" descr="C:\Users\MSShafigullin\Desktop\2020\5+\5+ (white)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7" y="3353751"/>
            <a:ext cx="734938" cy="334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4218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827584" cy="5143500"/>
          </a:xfrm>
          <a:prstGeom prst="rect">
            <a:avLst/>
          </a:prstGeom>
          <a:gradFill flip="none" rotWithShape="1">
            <a:gsLst>
              <a:gs pos="0">
                <a:srgbClr val="00549F">
                  <a:shade val="30000"/>
                  <a:satMod val="115000"/>
                </a:srgbClr>
              </a:gs>
              <a:gs pos="50000">
                <a:srgbClr val="00549F">
                  <a:shade val="67500"/>
                  <a:satMod val="115000"/>
                </a:srgbClr>
              </a:gs>
              <a:gs pos="100000">
                <a:srgbClr val="00549F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 descr="C:\Users\MSShafigullin\Desktop\2020\Презентация КФУ\kfu_logo_circle_ru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267" y="87534"/>
            <a:ext cx="55305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03490" y="203645"/>
            <a:ext cx="73448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549F"/>
                </a:solidFill>
                <a:latin typeface="PT Sans" panose="020B0503020203020204" pitchFamily="34" charset="-52"/>
              </a:rPr>
              <a:t>Приоритетные направления развития КФУ</a:t>
            </a:r>
          </a:p>
        </p:txBody>
      </p:sp>
      <p:pic>
        <p:nvPicPr>
          <p:cNvPr id="7" name="Picture 4" descr="C:\Users\MSShafigullin\Desktop\Проекты\Презентация по ДК\q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99" y="4422472"/>
            <a:ext cx="353386" cy="35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:\Users\MSShafigullin\Desktop\2020\Презентация КФУ\TH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792" y="3843770"/>
            <a:ext cx="252000" cy="2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84051" y="4728776"/>
            <a:ext cx="65948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b="0" dirty="0" smtClean="0">
                <a:solidFill>
                  <a:schemeClr val="bg1"/>
                </a:solidFill>
                <a:latin typeface="PT Sans"/>
              </a:rPr>
              <a:t>370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4051" y="4083918"/>
            <a:ext cx="65948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b="0" dirty="0" smtClean="0">
                <a:solidFill>
                  <a:schemeClr val="bg1"/>
                </a:solidFill>
                <a:latin typeface="PT Sans"/>
              </a:rPr>
              <a:t>601-800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043608" y="514370"/>
            <a:ext cx="5144357" cy="24699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1100" b="1" dirty="0">
                <a:solidFill>
                  <a:schemeClr val="bg1">
                    <a:lumMod val="50000"/>
                  </a:schemeClr>
                </a:solidFill>
                <a:latin typeface="PT Sans"/>
              </a:rPr>
              <a:t>С</a:t>
            </a:r>
            <a:r>
              <a:rPr lang="ru-RU" sz="1100" b="1" dirty="0" smtClean="0">
                <a:solidFill>
                  <a:schemeClr val="bg1">
                    <a:lumMod val="50000"/>
                  </a:schemeClr>
                </a:solidFill>
                <a:latin typeface="PT Sans"/>
              </a:rPr>
              <a:t>тратегия научно-технологического развития  России до </a:t>
            </a:r>
            <a:r>
              <a:rPr lang="ru-RU" sz="1100" b="1" dirty="0" smtClean="0">
                <a:solidFill>
                  <a:schemeClr val="bg1">
                    <a:lumMod val="50000"/>
                  </a:schemeClr>
                </a:solidFill>
              </a:rPr>
              <a:t>2035</a:t>
            </a:r>
            <a:r>
              <a:rPr lang="ru-RU" sz="1100" b="1" dirty="0" smtClean="0">
                <a:solidFill>
                  <a:schemeClr val="bg1">
                    <a:lumMod val="50000"/>
                  </a:schemeClr>
                </a:solidFill>
                <a:latin typeface="PT Sans"/>
              </a:rPr>
              <a:t> года</a:t>
            </a:r>
          </a:p>
          <a:p>
            <a:pPr marL="228600" lvl="0" indent="-228600">
              <a:buAutoNum type="arabicPeriod"/>
              <a:defRPr/>
            </a:pPr>
            <a:endParaRPr lang="ru-RU" sz="1000" dirty="0" smtClean="0">
              <a:latin typeface="PT Sans"/>
            </a:endParaRPr>
          </a:p>
          <a:p>
            <a:pPr marL="228600" lvl="0" indent="-228600">
              <a:buAutoNum type="arabicPeriod"/>
              <a:defRPr/>
            </a:pPr>
            <a:endParaRPr lang="ru-RU" sz="1000" dirty="0" smtClean="0">
              <a:latin typeface="PT Sans"/>
            </a:endParaRPr>
          </a:p>
          <a:p>
            <a:pPr marL="228600" lvl="0" indent="-228600">
              <a:buAutoNum type="arabicPeriod"/>
              <a:defRPr/>
            </a:pPr>
            <a:endParaRPr lang="ru-RU" sz="1000" dirty="0">
              <a:latin typeface="PT Sans"/>
            </a:endParaRPr>
          </a:p>
          <a:p>
            <a:pPr marL="228600" lvl="0" indent="-228600">
              <a:buAutoNum type="arabicPeriod"/>
              <a:defRPr/>
            </a:pPr>
            <a:endParaRPr lang="ru-RU" sz="1000" dirty="0" smtClean="0">
              <a:latin typeface="PT Sans"/>
            </a:endParaRPr>
          </a:p>
          <a:p>
            <a:pPr marL="228600" lvl="0" indent="-228600">
              <a:buAutoNum type="arabicPeriod"/>
              <a:defRPr/>
            </a:pPr>
            <a:endParaRPr lang="ru-RU" sz="1000" dirty="0">
              <a:latin typeface="PT Sans"/>
            </a:endParaRPr>
          </a:p>
          <a:p>
            <a:pPr marL="228600" lvl="0" indent="-228600">
              <a:buAutoNum type="arabicPeriod"/>
              <a:defRPr/>
            </a:pPr>
            <a:endParaRPr lang="ru-RU" sz="1000" dirty="0" smtClean="0">
              <a:latin typeface="PT Sans"/>
            </a:endParaRPr>
          </a:p>
          <a:p>
            <a:pPr marL="228600" lvl="0" indent="-228600">
              <a:buAutoNum type="arabicPeriod"/>
              <a:defRPr/>
            </a:pPr>
            <a:endParaRPr lang="ru-RU" sz="1000" dirty="0">
              <a:latin typeface="PT Sans"/>
            </a:endParaRPr>
          </a:p>
          <a:p>
            <a:pPr marL="228600" lvl="0" indent="-228600">
              <a:buAutoNum type="arabicPeriod"/>
              <a:defRPr/>
            </a:pPr>
            <a:endParaRPr lang="ru-RU" sz="1000" dirty="0" smtClean="0">
              <a:latin typeface="PT Sans"/>
            </a:endParaRPr>
          </a:p>
          <a:p>
            <a:pPr marL="228600" lvl="0" indent="-228600">
              <a:buAutoNum type="arabicPeriod"/>
              <a:defRPr/>
            </a:pPr>
            <a:endParaRPr lang="ru-RU" sz="1000" dirty="0">
              <a:latin typeface="PT Sans"/>
            </a:endParaRPr>
          </a:p>
          <a:p>
            <a:pPr marL="228600" lvl="0" indent="-228600">
              <a:buAutoNum type="arabicPeriod"/>
              <a:defRPr/>
            </a:pPr>
            <a:endParaRPr lang="ru-RU" sz="1000" dirty="0" smtClean="0">
              <a:latin typeface="PT Sans"/>
            </a:endParaRPr>
          </a:p>
          <a:p>
            <a:pPr marL="228600" lvl="0" indent="-228600">
              <a:buAutoNum type="arabicPeriod"/>
              <a:defRPr/>
            </a:pPr>
            <a:endParaRPr lang="ru-RU" sz="1050" dirty="0" smtClean="0">
              <a:latin typeface="PT Sans"/>
            </a:endParaRPr>
          </a:p>
          <a:p>
            <a:pPr lvl="0">
              <a:defRPr/>
            </a:pPr>
            <a:r>
              <a:rPr lang="ru-RU" sz="1100" dirty="0">
                <a:latin typeface="PT Sans"/>
              </a:rPr>
              <a:t>85% объема НИР и НИОКР в 2015-2019 </a:t>
            </a:r>
            <a:r>
              <a:rPr lang="ru-RU" sz="1100" dirty="0" smtClean="0">
                <a:latin typeface="PT Sans"/>
              </a:rPr>
              <a:t>гг.</a:t>
            </a:r>
            <a:endParaRPr lang="ru-RU" sz="1100" dirty="0" smtClean="0">
              <a:latin typeface="PT Sans"/>
            </a:endParaRPr>
          </a:p>
          <a:p>
            <a:pPr marL="228600" lvl="0" indent="-228600">
              <a:buAutoNum type="arabicPeriod"/>
              <a:defRPr/>
            </a:pPr>
            <a:endParaRPr lang="ru-RU" sz="1100" dirty="0" smtClean="0">
              <a:latin typeface="PT Sans"/>
            </a:endParaRPr>
          </a:p>
          <a:p>
            <a:pPr lvl="0">
              <a:defRPr/>
            </a:pPr>
            <a:r>
              <a:rPr lang="ru-RU" sz="1100" dirty="0">
                <a:latin typeface="PT Sans"/>
              </a:rPr>
              <a:t>88% всех публикаций, проиндексированных </a:t>
            </a:r>
            <a:r>
              <a:rPr lang="ru-RU" sz="1100" dirty="0" smtClean="0">
                <a:latin typeface="PT Sans"/>
              </a:rPr>
              <a:t>в</a:t>
            </a:r>
            <a:r>
              <a:rPr lang="ru-RU" sz="1100" dirty="0">
                <a:latin typeface="PT Sans"/>
              </a:rPr>
              <a:t>  </a:t>
            </a:r>
            <a:r>
              <a:rPr lang="ru-RU" sz="1100" dirty="0" err="1">
                <a:latin typeface="PT Sans"/>
              </a:rPr>
              <a:t>Scopus</a:t>
            </a:r>
            <a:r>
              <a:rPr lang="ru-RU" sz="1100" dirty="0">
                <a:latin typeface="PT Sans"/>
              </a:rPr>
              <a:t> в 2015-2019 гг.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530944" y="3167738"/>
            <a:ext cx="242698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dirty="0" smtClean="0">
                <a:latin typeface="PT Sans" panose="020B0503020203020204" pitchFamily="34" charset="-52"/>
              </a:rPr>
              <a:t>Инфокоммуникационные</a:t>
            </a:r>
          </a:p>
          <a:p>
            <a:pPr algn="ctr"/>
            <a:r>
              <a:rPr lang="ru-RU" sz="800" dirty="0" smtClean="0">
                <a:latin typeface="PT Sans" panose="020B0503020203020204" pitchFamily="34" charset="-52"/>
              </a:rPr>
              <a:t> </a:t>
            </a:r>
            <a:r>
              <a:rPr lang="ru-RU" sz="800" dirty="0">
                <a:latin typeface="PT Sans" panose="020B0503020203020204" pitchFamily="34" charset="-52"/>
              </a:rPr>
              <a:t>и космические технологии </a:t>
            </a:r>
            <a:endParaRPr lang="en-US" sz="800" dirty="0" smtClean="0">
              <a:latin typeface="PT Sans" panose="020B0503020203020204" pitchFamily="34" charset="-52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923214" y="4440277"/>
            <a:ext cx="151641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dirty="0" smtClean="0">
                <a:latin typeface="PT Sans"/>
              </a:rPr>
              <a:t>9%</a:t>
            </a:r>
            <a:endParaRPr lang="en-US" sz="1100" dirty="0" smtClean="0"/>
          </a:p>
        </p:txBody>
      </p:sp>
      <p:pic>
        <p:nvPicPr>
          <p:cNvPr id="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876863"/>
            <a:ext cx="8316416" cy="1453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5734" y="3227323"/>
            <a:ext cx="1059582" cy="105958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0466" y="3481328"/>
            <a:ext cx="822718" cy="77260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09435" y="3448147"/>
            <a:ext cx="858330" cy="71802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786" y="3571930"/>
            <a:ext cx="710867" cy="627534"/>
          </a:xfrm>
          <a:prstGeom prst="rect">
            <a:avLst/>
          </a:prstGeom>
        </p:spPr>
      </p:pic>
      <p:sp>
        <p:nvSpPr>
          <p:cNvPr id="31" name="Прямоугольник 30"/>
          <p:cNvSpPr/>
          <p:nvPr/>
        </p:nvSpPr>
        <p:spPr>
          <a:xfrm>
            <a:off x="4002782" y="4422891"/>
            <a:ext cx="151641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dirty="0" smtClean="0">
                <a:latin typeface="PT Sans"/>
              </a:rPr>
              <a:t>11%</a:t>
            </a:r>
            <a:endParaRPr lang="en-US" sz="1100" dirty="0" smtClean="0"/>
          </a:p>
        </p:txBody>
      </p:sp>
      <p:sp>
        <p:nvSpPr>
          <p:cNvPr id="32" name="Прямоугольник 31"/>
          <p:cNvSpPr/>
          <p:nvPr/>
        </p:nvSpPr>
        <p:spPr>
          <a:xfrm>
            <a:off x="2381849" y="4422891"/>
            <a:ext cx="151641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dirty="0" smtClean="0">
                <a:latin typeface="PT Sans"/>
              </a:rPr>
              <a:t>14%</a:t>
            </a:r>
            <a:endParaRPr lang="en-US" sz="1100" dirty="0" smtClean="0"/>
          </a:p>
        </p:txBody>
      </p:sp>
      <p:sp>
        <p:nvSpPr>
          <p:cNvPr id="33" name="Прямоугольник 32"/>
          <p:cNvSpPr/>
          <p:nvPr/>
        </p:nvSpPr>
        <p:spPr>
          <a:xfrm>
            <a:off x="7532045" y="4440277"/>
            <a:ext cx="151641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dirty="0" smtClean="0">
                <a:latin typeface="PT Sans"/>
              </a:rPr>
              <a:t>21%</a:t>
            </a:r>
            <a:endParaRPr lang="en-US" sz="1100" dirty="0" smtClean="0"/>
          </a:p>
        </p:txBody>
      </p:sp>
      <p:sp>
        <p:nvSpPr>
          <p:cNvPr id="34" name="Прямоугольник 33"/>
          <p:cNvSpPr/>
          <p:nvPr/>
        </p:nvSpPr>
        <p:spPr>
          <a:xfrm>
            <a:off x="760916" y="4431449"/>
            <a:ext cx="151641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dirty="0" smtClean="0">
                <a:latin typeface="PT Sans"/>
              </a:rPr>
              <a:t>33%</a:t>
            </a:r>
            <a:endParaRPr lang="en-US" sz="1100" dirty="0" smtClean="0"/>
          </a:p>
        </p:txBody>
      </p:sp>
      <p:sp>
        <p:nvSpPr>
          <p:cNvPr id="35" name="Прямоугольник 34"/>
          <p:cNvSpPr/>
          <p:nvPr/>
        </p:nvSpPr>
        <p:spPr>
          <a:xfrm>
            <a:off x="1937653" y="3150125"/>
            <a:ext cx="242698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dirty="0">
                <a:latin typeface="PT Sans" panose="020B0503020203020204" pitchFamily="34" charset="-52"/>
              </a:rPr>
              <a:t>Нефтедобыча</a:t>
            </a:r>
            <a:r>
              <a:rPr lang="ru-RU" sz="800" dirty="0" smtClean="0">
                <a:latin typeface="PT Sans" panose="020B0503020203020204" pitchFamily="34" charset="-52"/>
              </a:rPr>
              <a:t>,</a:t>
            </a:r>
          </a:p>
          <a:p>
            <a:pPr algn="ctr"/>
            <a:r>
              <a:rPr lang="ru-RU" sz="800" dirty="0" smtClean="0">
                <a:latin typeface="PT Sans" panose="020B0503020203020204" pitchFamily="34" charset="-52"/>
              </a:rPr>
              <a:t> </a:t>
            </a:r>
            <a:r>
              <a:rPr lang="ru-RU" sz="800" dirty="0">
                <a:latin typeface="PT Sans" panose="020B0503020203020204" pitchFamily="34" charset="-52"/>
              </a:rPr>
              <a:t>переработка и нефтехимия </a:t>
            </a:r>
            <a:endParaRPr lang="en-US" sz="800" dirty="0" smtClean="0">
              <a:latin typeface="PT Sans" panose="020B0503020203020204" pitchFamily="34" charset="-52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08595" y="3118461"/>
            <a:ext cx="22262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dirty="0">
                <a:latin typeface="PT Sans" panose="020B0503020203020204" pitchFamily="34" charset="-52"/>
              </a:rPr>
              <a:t>Комплексные </a:t>
            </a:r>
            <a:endParaRPr lang="ru-RU" sz="800" dirty="0" smtClean="0">
              <a:latin typeface="PT Sans" panose="020B0503020203020204" pitchFamily="34" charset="-52"/>
            </a:endParaRPr>
          </a:p>
          <a:p>
            <a:pPr algn="ctr"/>
            <a:r>
              <a:rPr lang="ru-RU" sz="800" dirty="0" err="1" smtClean="0">
                <a:latin typeface="PT Sans" panose="020B0503020203020204" pitchFamily="34" charset="-52"/>
              </a:rPr>
              <a:t>социо</a:t>
            </a:r>
            <a:r>
              <a:rPr lang="ru-RU" sz="800" dirty="0" smtClean="0">
                <a:latin typeface="PT Sans" panose="020B0503020203020204" pitchFamily="34" charset="-52"/>
              </a:rPr>
              <a:t>-гуманитарные</a:t>
            </a:r>
          </a:p>
          <a:p>
            <a:pPr algn="ctr"/>
            <a:r>
              <a:rPr lang="ru-RU" sz="800" dirty="0" smtClean="0">
                <a:latin typeface="PT Sans" panose="020B0503020203020204" pitchFamily="34" charset="-52"/>
              </a:rPr>
              <a:t> </a:t>
            </a:r>
            <a:r>
              <a:rPr lang="ru-RU" sz="800" dirty="0">
                <a:latin typeface="PT Sans" panose="020B0503020203020204" pitchFamily="34" charset="-52"/>
              </a:rPr>
              <a:t>исследования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5356582" y="3163199"/>
            <a:ext cx="2426987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dirty="0">
                <a:latin typeface="PT Sans" panose="020B0503020203020204" pitchFamily="34" charset="-52"/>
              </a:rPr>
              <a:t>Перспективные материалы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7076760" y="3119601"/>
            <a:ext cx="2426987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dirty="0">
                <a:latin typeface="PT Sans" panose="020B0503020203020204" pitchFamily="34" charset="-52"/>
              </a:rPr>
              <a:t>Биомедицина и фармацевтика</a:t>
            </a: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390" y="3506319"/>
            <a:ext cx="890093" cy="798645"/>
          </a:xfrm>
          <a:prstGeom prst="rect">
            <a:avLst/>
          </a:prstGeom>
        </p:spPr>
      </p:pic>
      <p:pic>
        <p:nvPicPr>
          <p:cNvPr id="26" name="Picture 4" descr="C:\Users\MSShafigullin\Desktop\2020\5+\5+ (white)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7" y="3353751"/>
            <a:ext cx="734938" cy="334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7338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ectangle 63">
            <a:extLst>
              <a:ext uri="{FF2B5EF4-FFF2-40B4-BE49-F238E27FC236}">
                <a16:creationId xmlns:a16="http://schemas.microsoft.com/office/drawing/2014/main" id="{C4145D28-0BD2-2E4C-A385-3CC03007A6AE}"/>
              </a:ext>
            </a:extLst>
          </p:cNvPr>
          <p:cNvSpPr/>
          <p:nvPr/>
        </p:nvSpPr>
        <p:spPr>
          <a:xfrm>
            <a:off x="2415012" y="4044705"/>
            <a:ext cx="6568052" cy="2228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675" dirty="0">
              <a:solidFill>
                <a:prstClr val="white"/>
              </a:solidFill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EB6850E6-7DBA-6B4B-8790-6EDEC8ED5CAD}"/>
              </a:ext>
            </a:extLst>
          </p:cNvPr>
          <p:cNvSpPr/>
          <p:nvPr/>
        </p:nvSpPr>
        <p:spPr>
          <a:xfrm>
            <a:off x="2415012" y="4313493"/>
            <a:ext cx="6568052" cy="2228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675" dirty="0">
              <a:solidFill>
                <a:prstClr val="white"/>
              </a:solidFill>
            </a:endParaRPr>
          </a:p>
        </p:txBody>
      </p:sp>
      <p:sp>
        <p:nvSpPr>
          <p:cNvPr id="4" name="Off-page Connector 3">
            <a:extLst>
              <a:ext uri="{FF2B5EF4-FFF2-40B4-BE49-F238E27FC236}">
                <a16:creationId xmlns:a16="http://schemas.microsoft.com/office/drawing/2014/main" id="{1102A278-AE83-FB4D-A352-24E6FF029566}"/>
              </a:ext>
            </a:extLst>
          </p:cNvPr>
          <p:cNvSpPr/>
          <p:nvPr/>
        </p:nvSpPr>
        <p:spPr>
          <a:xfrm>
            <a:off x="982064" y="562233"/>
            <a:ext cx="1245269" cy="623570"/>
          </a:xfrm>
          <a:prstGeom prst="flowChartOffpageConnector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675" dirty="0">
              <a:solidFill>
                <a:prstClr val="white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3F0CE32-260F-0B40-9907-2DC155C3A201}"/>
              </a:ext>
            </a:extLst>
          </p:cNvPr>
          <p:cNvSpPr txBox="1"/>
          <p:nvPr/>
        </p:nvSpPr>
        <p:spPr>
          <a:xfrm>
            <a:off x="1200930" y="648836"/>
            <a:ext cx="835486" cy="36933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900" b="1" dirty="0" smtClean="0">
                <a:solidFill>
                  <a:prstClr val="white"/>
                </a:solidFill>
                <a:latin typeface="PT Sans"/>
                <a:ea typeface="Lato Light" panose="020F0502020204030203" pitchFamily="34" charset="0"/>
                <a:cs typeface="Lato Light" panose="020F0502020204030203" pitchFamily="34" charset="0"/>
              </a:rPr>
              <a:t>ОПОРНЫЙ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900" b="1" dirty="0" smtClean="0">
                <a:solidFill>
                  <a:prstClr val="white"/>
                </a:solidFill>
                <a:latin typeface="PT Sans"/>
                <a:ea typeface="Lato Light" panose="020F0502020204030203" pitchFamily="34" charset="0"/>
                <a:cs typeface="Lato Light" panose="020F0502020204030203" pitchFamily="34" charset="0"/>
              </a:rPr>
              <a:t>ИНСТИТУТ</a:t>
            </a:r>
            <a:endParaRPr lang="en-US" sz="900" b="1" dirty="0">
              <a:solidFill>
                <a:prstClr val="white"/>
              </a:solidFill>
              <a:latin typeface="PT Sans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F459E45-DBA4-1B43-BD1F-149F815A0F8E}"/>
              </a:ext>
            </a:extLst>
          </p:cNvPr>
          <p:cNvSpPr txBox="1"/>
          <p:nvPr/>
        </p:nvSpPr>
        <p:spPr>
          <a:xfrm>
            <a:off x="973613" y="1924038"/>
            <a:ext cx="1087157" cy="43858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 defTabSz="913523" fontAlgn="base">
              <a:spcBef>
                <a:spcPct val="50000"/>
              </a:spcBef>
              <a:spcAft>
                <a:spcPct val="0"/>
              </a:spcAft>
            </a:pPr>
            <a:r>
              <a:rPr lang="ru-RU" sz="900" b="1" dirty="0" smtClean="0">
                <a:solidFill>
                  <a:srgbClr val="ED7D31">
                    <a:lumMod val="75000"/>
                  </a:srgbClr>
                </a:solidFill>
                <a:latin typeface="PT Sans"/>
                <a:cs typeface="Arial" panose="020B0604020202020204" pitchFamily="34" charset="0"/>
              </a:rPr>
              <a:t>ДРАЙВЕР </a:t>
            </a:r>
          </a:p>
          <a:p>
            <a:pPr algn="ctr" defTabSz="913523" fontAlgn="base">
              <a:spcBef>
                <a:spcPct val="50000"/>
              </a:spcBef>
              <a:spcAft>
                <a:spcPct val="0"/>
              </a:spcAft>
            </a:pPr>
            <a:r>
              <a:rPr lang="ru-RU" sz="900" b="1" dirty="0" smtClean="0">
                <a:solidFill>
                  <a:srgbClr val="ED7D31">
                    <a:lumMod val="75000"/>
                  </a:srgbClr>
                </a:solidFill>
                <a:latin typeface="PT Sans"/>
                <a:cs typeface="Arial" panose="020B0604020202020204" pitchFamily="34" charset="0"/>
              </a:rPr>
              <a:t>НАПРАВЛЕНИЯ</a:t>
            </a:r>
            <a:endParaRPr lang="ru-RU" sz="900" b="1" dirty="0">
              <a:solidFill>
                <a:srgbClr val="ED7D31">
                  <a:lumMod val="75000"/>
                </a:srgbClr>
              </a:solidFill>
              <a:latin typeface="PT Sans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90254A-C19A-1448-9092-72322FBC6982}"/>
              </a:ext>
            </a:extLst>
          </p:cNvPr>
          <p:cNvSpPr txBox="1"/>
          <p:nvPr/>
        </p:nvSpPr>
        <p:spPr>
          <a:xfrm>
            <a:off x="717524" y="3186702"/>
            <a:ext cx="1476686" cy="50783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900" b="1" dirty="0" smtClean="0">
                <a:solidFill>
                  <a:prstClr val="white">
                    <a:lumMod val="65000"/>
                  </a:prstClr>
                </a:solidFill>
                <a:latin typeface="PT Sans"/>
                <a:ea typeface="League Spartan" charset="0"/>
                <a:cs typeface="Poppins" pitchFamily="2" charset="77"/>
              </a:rPr>
              <a:t>ПОСТАНОВКА ЗАДАЧ </a:t>
            </a:r>
            <a:endParaRPr lang="en-US" sz="900" b="1" dirty="0" smtClean="0">
              <a:solidFill>
                <a:prstClr val="white">
                  <a:lumMod val="65000"/>
                </a:prstClr>
              </a:solidFill>
              <a:latin typeface="PT Sans"/>
              <a:ea typeface="League Spartan" charset="0"/>
              <a:cs typeface="Poppins" pitchFamily="2" charset="77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900" b="1" dirty="0" smtClean="0">
                <a:solidFill>
                  <a:prstClr val="white">
                    <a:lumMod val="65000"/>
                  </a:prstClr>
                </a:solidFill>
                <a:latin typeface="PT Sans"/>
                <a:ea typeface="League Spartan" charset="0"/>
                <a:cs typeface="Poppins" pitchFamily="2" charset="77"/>
              </a:rPr>
              <a:t>ПОДДЕРЖИВАЮЩИМ </a:t>
            </a:r>
            <a:endParaRPr lang="en-US" sz="900" b="1" dirty="0" smtClean="0">
              <a:solidFill>
                <a:prstClr val="white">
                  <a:lumMod val="65000"/>
                </a:prstClr>
              </a:solidFill>
              <a:latin typeface="PT Sans"/>
              <a:ea typeface="League Spartan" charset="0"/>
              <a:cs typeface="Poppins" pitchFamily="2" charset="77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900" b="1" dirty="0" smtClean="0">
                <a:solidFill>
                  <a:prstClr val="white">
                    <a:lumMod val="65000"/>
                  </a:prstClr>
                </a:solidFill>
                <a:latin typeface="PT Sans"/>
                <a:ea typeface="League Spartan" charset="0"/>
                <a:cs typeface="Poppins" pitchFamily="2" charset="77"/>
              </a:rPr>
              <a:t>ИНСТИТУТАМ</a:t>
            </a:r>
            <a:endParaRPr lang="ru-RU" sz="900" b="1" dirty="0">
              <a:solidFill>
                <a:prstClr val="white">
                  <a:lumMod val="65000"/>
                </a:prstClr>
              </a:solidFill>
              <a:latin typeface="PT Sans"/>
              <a:ea typeface="League Spartan" charset="0"/>
              <a:cs typeface="Poppins" pitchFamily="2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06F47C-8717-E14A-873F-EAB4254144ED}"/>
              </a:ext>
            </a:extLst>
          </p:cNvPr>
          <p:cNvSpPr txBox="1"/>
          <p:nvPr/>
        </p:nvSpPr>
        <p:spPr>
          <a:xfrm>
            <a:off x="748385" y="4394382"/>
            <a:ext cx="1630576" cy="64633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900" b="1" dirty="0">
                <a:solidFill>
                  <a:srgbClr val="5B9BD5"/>
                </a:solidFill>
                <a:latin typeface="PT Sans"/>
                <a:ea typeface="League Spartan" charset="0"/>
                <a:cs typeface="Poppins" pitchFamily="2" charset="77"/>
              </a:rPr>
              <a:t>КПЭ </a:t>
            </a:r>
            <a:endParaRPr lang="en-US" sz="900" b="1" dirty="0" smtClean="0">
              <a:solidFill>
                <a:srgbClr val="5B9BD5"/>
              </a:solidFill>
              <a:latin typeface="PT Sans"/>
              <a:ea typeface="League Spartan" charset="0"/>
              <a:cs typeface="Poppins" pitchFamily="2" charset="77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900" b="1" dirty="0" smtClean="0">
                <a:solidFill>
                  <a:srgbClr val="5B9BD5"/>
                </a:solidFill>
                <a:latin typeface="PT Sans"/>
                <a:ea typeface="League Spartan" charset="0"/>
                <a:cs typeface="Poppins" pitchFamily="2" charset="77"/>
              </a:rPr>
              <a:t>ПО НАУЧНЫМ</a:t>
            </a:r>
            <a:endParaRPr lang="en-US" sz="900" b="1" dirty="0" smtClean="0">
              <a:solidFill>
                <a:srgbClr val="5B9BD5"/>
              </a:solidFill>
              <a:latin typeface="PT Sans"/>
              <a:ea typeface="League Spartan" charset="0"/>
              <a:cs typeface="Poppins" pitchFamily="2" charset="77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900" b="1" dirty="0" smtClean="0">
                <a:solidFill>
                  <a:srgbClr val="5B9BD5"/>
                </a:solidFill>
                <a:latin typeface="PT Sans"/>
                <a:ea typeface="League Spartan" charset="0"/>
                <a:cs typeface="Poppins" pitchFamily="2" charset="77"/>
              </a:rPr>
              <a:t> И ОБРАЗОВАТЕЛЬНЫМ </a:t>
            </a:r>
            <a:endParaRPr lang="en-US" sz="900" b="1" dirty="0" smtClean="0">
              <a:solidFill>
                <a:srgbClr val="5B9BD5"/>
              </a:solidFill>
              <a:latin typeface="PT Sans"/>
              <a:ea typeface="League Spartan" charset="0"/>
              <a:cs typeface="Poppins" pitchFamily="2" charset="77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900" b="1" dirty="0" smtClean="0">
                <a:solidFill>
                  <a:srgbClr val="5B9BD5"/>
                </a:solidFill>
                <a:latin typeface="PT Sans"/>
                <a:ea typeface="League Spartan" charset="0"/>
                <a:cs typeface="Poppins" pitchFamily="2" charset="77"/>
              </a:rPr>
              <a:t>ПРОЕКТАМ</a:t>
            </a:r>
            <a:endParaRPr lang="ru-RU" sz="900" b="1" dirty="0">
              <a:solidFill>
                <a:srgbClr val="5B9BD5"/>
              </a:solidFill>
              <a:latin typeface="PT Sans"/>
              <a:ea typeface="League Spartan" charset="0"/>
              <a:cs typeface="Poppins" pitchFamily="2" charset="77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0D9F8F8-DE66-AC43-8B0A-753606101706}"/>
              </a:ext>
            </a:extLst>
          </p:cNvPr>
          <p:cNvSpPr/>
          <p:nvPr/>
        </p:nvSpPr>
        <p:spPr>
          <a:xfrm>
            <a:off x="2415012" y="583015"/>
            <a:ext cx="6525586" cy="285452"/>
          </a:xfrm>
          <a:prstGeom prst="rect">
            <a:avLst/>
          </a:prstGeom>
          <a:gradFill>
            <a:gsLst>
              <a:gs pos="0">
                <a:schemeClr val="accent4"/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675" dirty="0">
              <a:solidFill>
                <a:prstClr val="white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8962B67-F3AF-BD40-BD0E-6BC519AA481A}"/>
              </a:ext>
            </a:extLst>
          </p:cNvPr>
          <p:cNvSpPr/>
          <p:nvPr/>
        </p:nvSpPr>
        <p:spPr>
          <a:xfrm>
            <a:off x="2415012" y="1341925"/>
            <a:ext cx="6568052" cy="2228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675" dirty="0">
              <a:solidFill>
                <a:prstClr val="whit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2DEC5E7-CABF-A045-9296-DEE37A2B0078}"/>
              </a:ext>
            </a:extLst>
          </p:cNvPr>
          <p:cNvSpPr/>
          <p:nvPr/>
        </p:nvSpPr>
        <p:spPr>
          <a:xfrm>
            <a:off x="2415012" y="1612368"/>
            <a:ext cx="6568052" cy="2228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675" dirty="0">
              <a:solidFill>
                <a:prstClr val="white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BB4FD0A-A939-5F40-940D-EC8079E8348B}"/>
              </a:ext>
            </a:extLst>
          </p:cNvPr>
          <p:cNvSpPr/>
          <p:nvPr/>
        </p:nvSpPr>
        <p:spPr>
          <a:xfrm>
            <a:off x="2415012" y="1882224"/>
            <a:ext cx="6568052" cy="2228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675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02E9865-62CF-5F46-B021-1264D03A7D2E}"/>
              </a:ext>
            </a:extLst>
          </p:cNvPr>
          <p:cNvSpPr/>
          <p:nvPr/>
        </p:nvSpPr>
        <p:spPr>
          <a:xfrm>
            <a:off x="2415012" y="2153055"/>
            <a:ext cx="6568052" cy="2228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675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AC0D0AB-4AB0-394A-9F7B-F55887B5C6F0}"/>
              </a:ext>
            </a:extLst>
          </p:cNvPr>
          <p:cNvSpPr/>
          <p:nvPr/>
        </p:nvSpPr>
        <p:spPr>
          <a:xfrm>
            <a:off x="2415012" y="2423204"/>
            <a:ext cx="6568052" cy="2228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675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F69E2C3-081F-3944-ACD7-BDAB1643FD45}"/>
              </a:ext>
            </a:extLst>
          </p:cNvPr>
          <p:cNvSpPr/>
          <p:nvPr/>
        </p:nvSpPr>
        <p:spPr>
          <a:xfrm>
            <a:off x="2415012" y="2693060"/>
            <a:ext cx="6568052" cy="2228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675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FB627CE-9AAD-594E-A6A9-FB15C167ED17}"/>
              </a:ext>
            </a:extLst>
          </p:cNvPr>
          <p:cNvSpPr/>
          <p:nvPr/>
        </p:nvSpPr>
        <p:spPr>
          <a:xfrm>
            <a:off x="2415012" y="2963817"/>
            <a:ext cx="6568052" cy="2228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675" dirty="0">
              <a:solidFill>
                <a:prstClr val="white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79EC828-895C-E949-AC90-B701A9854CB7}"/>
              </a:ext>
            </a:extLst>
          </p:cNvPr>
          <p:cNvSpPr/>
          <p:nvPr/>
        </p:nvSpPr>
        <p:spPr>
          <a:xfrm>
            <a:off x="2415012" y="3234575"/>
            <a:ext cx="6568052" cy="2228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675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2A447BC-15AB-FF42-AD30-44EC4795EB82}"/>
              </a:ext>
            </a:extLst>
          </p:cNvPr>
          <p:cNvSpPr/>
          <p:nvPr/>
        </p:nvSpPr>
        <p:spPr>
          <a:xfrm>
            <a:off x="2415012" y="3505332"/>
            <a:ext cx="6568052" cy="2228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675" dirty="0">
              <a:solidFill>
                <a:prstClr val="white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16B8654-3801-9443-AD1A-4A7ECC15E8CE}"/>
              </a:ext>
            </a:extLst>
          </p:cNvPr>
          <p:cNvSpPr/>
          <p:nvPr/>
        </p:nvSpPr>
        <p:spPr>
          <a:xfrm>
            <a:off x="2415012" y="3775917"/>
            <a:ext cx="6568052" cy="2228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675" dirty="0">
              <a:solidFill>
                <a:prstClr val="white"/>
              </a:solidFill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46E56D3-EE7C-0C4E-8E0A-7F3B6AE95ED1}"/>
              </a:ext>
            </a:extLst>
          </p:cNvPr>
          <p:cNvCxnSpPr>
            <a:cxnSpLocks/>
          </p:cNvCxnSpPr>
          <p:nvPr/>
        </p:nvCxnSpPr>
        <p:spPr>
          <a:xfrm>
            <a:off x="2365880" y="1469775"/>
            <a:ext cx="0" cy="1304164"/>
          </a:xfrm>
          <a:prstGeom prst="line">
            <a:avLst/>
          </a:prstGeom>
          <a:ln w="889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7A90453-5C15-F648-9EDA-E66AC420D95E}"/>
              </a:ext>
            </a:extLst>
          </p:cNvPr>
          <p:cNvCxnSpPr>
            <a:cxnSpLocks/>
          </p:cNvCxnSpPr>
          <p:nvPr/>
        </p:nvCxnSpPr>
        <p:spPr>
          <a:xfrm>
            <a:off x="2365880" y="2820910"/>
            <a:ext cx="0" cy="1573472"/>
          </a:xfrm>
          <a:prstGeom prst="line">
            <a:avLst/>
          </a:prstGeom>
          <a:ln w="88900" cap="rnd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C4BF4F3-426E-7341-BD38-987DF1C27F19}"/>
              </a:ext>
            </a:extLst>
          </p:cNvPr>
          <p:cNvCxnSpPr>
            <a:cxnSpLocks/>
          </p:cNvCxnSpPr>
          <p:nvPr/>
        </p:nvCxnSpPr>
        <p:spPr>
          <a:xfrm>
            <a:off x="2365880" y="4307389"/>
            <a:ext cx="0" cy="223104"/>
          </a:xfrm>
          <a:prstGeom prst="line">
            <a:avLst/>
          </a:prstGeom>
          <a:ln w="889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8888058-5EBC-534E-9AC9-9E172BEF5AE1}"/>
              </a:ext>
            </a:extLst>
          </p:cNvPr>
          <p:cNvCxnSpPr>
            <a:cxnSpLocks/>
          </p:cNvCxnSpPr>
          <p:nvPr/>
        </p:nvCxnSpPr>
        <p:spPr>
          <a:xfrm flipH="1">
            <a:off x="1958881" y="2094156"/>
            <a:ext cx="441751" cy="1499"/>
          </a:xfrm>
          <a:prstGeom prst="line">
            <a:avLst/>
          </a:prstGeom>
          <a:ln w="88900">
            <a:solidFill>
              <a:schemeClr val="accent2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FB5F92A3-484F-4B4A-ABC3-50CEF771066C}"/>
              </a:ext>
            </a:extLst>
          </p:cNvPr>
          <p:cNvCxnSpPr>
            <a:cxnSpLocks/>
          </p:cNvCxnSpPr>
          <p:nvPr/>
        </p:nvCxnSpPr>
        <p:spPr>
          <a:xfrm flipH="1" flipV="1">
            <a:off x="2182275" y="3457460"/>
            <a:ext cx="183605" cy="5771"/>
          </a:xfrm>
          <a:prstGeom prst="line">
            <a:avLst/>
          </a:prstGeom>
          <a:ln w="88900">
            <a:solidFill>
              <a:schemeClr val="bg1">
                <a:lumMod val="65000"/>
              </a:schemeClr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0DEC84AD-E6FE-E64E-9423-1AA911118AC4}"/>
              </a:ext>
            </a:extLst>
          </p:cNvPr>
          <p:cNvCxnSpPr>
            <a:cxnSpLocks/>
          </p:cNvCxnSpPr>
          <p:nvPr/>
        </p:nvCxnSpPr>
        <p:spPr>
          <a:xfrm flipH="1">
            <a:off x="1887208" y="4428407"/>
            <a:ext cx="478672" cy="0"/>
          </a:xfrm>
          <a:prstGeom prst="line">
            <a:avLst/>
          </a:prstGeom>
          <a:ln w="88900">
            <a:solidFill>
              <a:schemeClr val="accent5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8AC45281-90A0-1E4F-9D02-D5066EFF7149}"/>
              </a:ext>
            </a:extLst>
          </p:cNvPr>
          <p:cNvCxnSpPr>
            <a:cxnSpLocks/>
          </p:cNvCxnSpPr>
          <p:nvPr/>
        </p:nvCxnSpPr>
        <p:spPr>
          <a:xfrm>
            <a:off x="2435912" y="862304"/>
            <a:ext cx="0" cy="228667"/>
          </a:xfrm>
          <a:prstGeom prst="line">
            <a:avLst/>
          </a:prstGeom>
          <a:ln w="444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87E8CCE9-4087-9A46-BBF6-D69674300511}"/>
              </a:ext>
            </a:extLst>
          </p:cNvPr>
          <p:cNvCxnSpPr>
            <a:cxnSpLocks/>
          </p:cNvCxnSpPr>
          <p:nvPr/>
        </p:nvCxnSpPr>
        <p:spPr>
          <a:xfrm>
            <a:off x="3614569" y="858762"/>
            <a:ext cx="0" cy="231005"/>
          </a:xfrm>
          <a:prstGeom prst="line">
            <a:avLst/>
          </a:prstGeom>
          <a:ln w="444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294275E8-355E-FC4A-90A7-EF5AE887C4A6}"/>
              </a:ext>
            </a:extLst>
          </p:cNvPr>
          <p:cNvCxnSpPr>
            <a:cxnSpLocks/>
          </p:cNvCxnSpPr>
          <p:nvPr/>
        </p:nvCxnSpPr>
        <p:spPr>
          <a:xfrm>
            <a:off x="6140108" y="845453"/>
            <a:ext cx="0" cy="231005"/>
          </a:xfrm>
          <a:prstGeom prst="line">
            <a:avLst/>
          </a:prstGeom>
          <a:ln w="44450">
            <a:solidFill>
              <a:srgbClr val="8C79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58B2862-B434-EC43-9E50-F3E3D63B95BB}"/>
              </a:ext>
            </a:extLst>
          </p:cNvPr>
          <p:cNvCxnSpPr>
            <a:cxnSpLocks/>
          </p:cNvCxnSpPr>
          <p:nvPr/>
        </p:nvCxnSpPr>
        <p:spPr>
          <a:xfrm>
            <a:off x="7524328" y="858762"/>
            <a:ext cx="0" cy="228667"/>
          </a:xfrm>
          <a:prstGeom prst="line">
            <a:avLst/>
          </a:prstGeom>
          <a:ln w="444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948842C9-A0DA-D446-BD51-0403E6484609}"/>
              </a:ext>
            </a:extLst>
          </p:cNvPr>
          <p:cNvSpPr txBox="1"/>
          <p:nvPr/>
        </p:nvSpPr>
        <p:spPr>
          <a:xfrm>
            <a:off x="4606830" y="630626"/>
            <a:ext cx="2186817" cy="23083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900" b="1" dirty="0" smtClean="0">
                <a:solidFill>
                  <a:prstClr val="white"/>
                </a:solidFill>
                <a:latin typeface="PT Sans"/>
                <a:ea typeface="Lato Light" panose="020F0502020204030203" pitchFamily="34" charset="0"/>
                <a:cs typeface="Poppins" pitchFamily="2" charset="77"/>
              </a:rPr>
              <a:t>ПОДДЕРЖИВАЮЩИЕ ИНСТИТУТЫ</a:t>
            </a:r>
            <a:endParaRPr lang="en-US" sz="900" b="1" dirty="0">
              <a:solidFill>
                <a:prstClr val="white"/>
              </a:solidFill>
              <a:latin typeface="PT Sans"/>
              <a:ea typeface="Lato Light" panose="020F0502020204030203" pitchFamily="34" charset="0"/>
              <a:cs typeface="Poppins" pitchFamily="2" charset="77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F849145-843D-6249-A087-091104276C2B}"/>
              </a:ext>
            </a:extLst>
          </p:cNvPr>
          <p:cNvSpPr txBox="1"/>
          <p:nvPr/>
        </p:nvSpPr>
        <p:spPr>
          <a:xfrm>
            <a:off x="2593782" y="856586"/>
            <a:ext cx="904987" cy="41549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050" dirty="0">
                <a:solidFill>
                  <a:srgbClr val="44546A"/>
                </a:solidFill>
                <a:latin typeface="PT Sans"/>
                <a:ea typeface="Lato Light" panose="020F0502020204030203" pitchFamily="34" charset="0"/>
                <a:cs typeface="Poppins" pitchFamily="2" charset="77"/>
              </a:rPr>
              <a:t>Химический институт</a:t>
            </a:r>
          </a:p>
        </p:txBody>
      </p: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A6E0820C-307D-1347-94EC-8133CEBB5578}"/>
              </a:ext>
            </a:extLst>
          </p:cNvPr>
          <p:cNvCxnSpPr/>
          <p:nvPr/>
        </p:nvCxnSpPr>
        <p:spPr>
          <a:xfrm>
            <a:off x="3597942" y="1339662"/>
            <a:ext cx="0" cy="3350795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8C98DB9C-74CC-5042-B8CB-E524F4298B3D}"/>
              </a:ext>
            </a:extLst>
          </p:cNvPr>
          <p:cNvCxnSpPr/>
          <p:nvPr/>
        </p:nvCxnSpPr>
        <p:spPr>
          <a:xfrm>
            <a:off x="4817166" y="1343636"/>
            <a:ext cx="0" cy="3350795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734663B0-76C5-4B4F-A451-FE7673719063}"/>
              </a:ext>
            </a:extLst>
          </p:cNvPr>
          <p:cNvSpPr txBox="1"/>
          <p:nvPr/>
        </p:nvSpPr>
        <p:spPr>
          <a:xfrm>
            <a:off x="2600352" y="3563302"/>
            <a:ext cx="787396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000" dirty="0">
                <a:solidFill>
                  <a:srgbClr val="E7E6E6">
                    <a:lumMod val="25000"/>
                  </a:srgbClr>
                </a:solidFill>
                <a:latin typeface="PT Sans"/>
                <a:ea typeface="Lato Light" panose="020F0502020204030203" pitchFamily="34" charset="0"/>
                <a:cs typeface="Lato Light" panose="020F0502020204030203" pitchFamily="34" charset="0"/>
              </a:rPr>
              <a:t>Кафедра </a:t>
            </a:r>
            <a:endParaRPr lang="ru-RU" sz="1000" dirty="0" smtClean="0">
              <a:solidFill>
                <a:srgbClr val="E7E6E6">
                  <a:lumMod val="25000"/>
                </a:srgbClr>
              </a:solidFill>
              <a:latin typeface="PT Sans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000" dirty="0" err="1" smtClean="0">
                <a:solidFill>
                  <a:srgbClr val="E7E6E6">
                    <a:lumMod val="25000"/>
                  </a:srgbClr>
                </a:solidFill>
                <a:latin typeface="PT Sans"/>
                <a:ea typeface="Lato Light" panose="020F0502020204030203" pitchFamily="34" charset="0"/>
                <a:cs typeface="Lato Light" panose="020F0502020204030203" pitchFamily="34" charset="0"/>
              </a:rPr>
              <a:t>медхимии</a:t>
            </a:r>
            <a:endParaRPr lang="ru-RU" sz="1000" dirty="0">
              <a:solidFill>
                <a:srgbClr val="E7E6E6">
                  <a:lumMod val="25000"/>
                </a:srgbClr>
              </a:solidFill>
              <a:latin typeface="PT Sans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F7F00F31-4050-7F42-85F2-ECEB29C1B567}"/>
              </a:ext>
            </a:extLst>
          </p:cNvPr>
          <p:cNvSpPr/>
          <p:nvPr/>
        </p:nvSpPr>
        <p:spPr>
          <a:xfrm>
            <a:off x="3623036" y="1960425"/>
            <a:ext cx="4607069" cy="969043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675" dirty="0">
              <a:solidFill>
                <a:prstClr val="white"/>
              </a:solidFill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04628524-092C-924D-9871-398E89AE566F}"/>
              </a:ext>
            </a:extLst>
          </p:cNvPr>
          <p:cNvSpPr/>
          <p:nvPr/>
        </p:nvSpPr>
        <p:spPr>
          <a:xfrm>
            <a:off x="3622427" y="2966146"/>
            <a:ext cx="3901901" cy="920505"/>
          </a:xfrm>
          <a:prstGeom prst="rect">
            <a:avLst/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675" dirty="0">
              <a:solidFill>
                <a:prstClr val="white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0" y="0"/>
            <a:ext cx="827584" cy="5143500"/>
          </a:xfrm>
          <a:prstGeom prst="rect">
            <a:avLst/>
          </a:prstGeom>
          <a:gradFill flip="none" rotWithShape="1">
            <a:gsLst>
              <a:gs pos="0">
                <a:srgbClr val="00549F">
                  <a:shade val="30000"/>
                  <a:satMod val="115000"/>
                </a:srgbClr>
              </a:gs>
              <a:gs pos="50000">
                <a:srgbClr val="00549F">
                  <a:shade val="67500"/>
                  <a:satMod val="115000"/>
                </a:srgbClr>
              </a:gs>
              <a:gs pos="100000">
                <a:srgbClr val="00549F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67" name="Picture 2" descr="C:\Users\MSShafigullin\Desktop\2020\Презентация КФУ\kfu_logo_circle_ru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267" y="87534"/>
            <a:ext cx="55305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4" descr="C:\Users\MSShafigullin\Desktop\Проекты\Презентация по ДК\q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99" y="4422472"/>
            <a:ext cx="353386" cy="35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6" descr="C:\Users\MSShafigullin\Desktop\2020\Презентация КФУ\TH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792" y="3843770"/>
            <a:ext cx="252000" cy="2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" name="TextBox 69"/>
          <p:cNvSpPr txBox="1"/>
          <p:nvPr/>
        </p:nvSpPr>
        <p:spPr>
          <a:xfrm>
            <a:off x="84051" y="4728776"/>
            <a:ext cx="65948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>
              <a:defRPr/>
            </a:pPr>
            <a:r>
              <a:rPr lang="ru-RU" sz="900" b="0" dirty="0" smtClean="0">
                <a:solidFill>
                  <a:prstClr val="white"/>
                </a:solidFill>
                <a:latin typeface="PT Sans"/>
              </a:rPr>
              <a:t>370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98947" y="4105054"/>
            <a:ext cx="65948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>
              <a:defRPr/>
            </a:pPr>
            <a:r>
              <a:rPr lang="ru-RU" sz="900" b="0" dirty="0" smtClean="0">
                <a:solidFill>
                  <a:prstClr val="white"/>
                </a:solidFill>
                <a:latin typeface="PT Sans"/>
              </a:rPr>
              <a:t>601-800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34033" y="1143959"/>
            <a:ext cx="1331691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050" dirty="0">
                <a:solidFill>
                  <a:prstClr val="black"/>
                </a:solidFill>
                <a:latin typeface="PT Sans"/>
                <a:cs typeface="Arial" panose="020B0604020202020204" pitchFamily="34" charset="0"/>
              </a:rPr>
              <a:t>Институт фундаментальной медицины и </a:t>
            </a:r>
            <a:r>
              <a:rPr lang="ru-RU" sz="1050" dirty="0" smtClean="0">
                <a:solidFill>
                  <a:prstClr val="black"/>
                </a:solidFill>
                <a:latin typeface="PT Sans"/>
                <a:cs typeface="Arial" panose="020B0604020202020204" pitchFamily="34" charset="0"/>
              </a:rPr>
              <a:t>биологии</a:t>
            </a:r>
            <a:endParaRPr lang="ru-RU" sz="1050" dirty="0">
              <a:solidFill>
                <a:prstClr val="black"/>
              </a:solidFill>
              <a:latin typeface="PT Sans"/>
              <a:cs typeface="Arial" panose="020B0604020202020204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900" dirty="0">
              <a:solidFill>
                <a:prstClr val="black"/>
              </a:solidFill>
              <a:latin typeface="PT Sans"/>
            </a:endParaRPr>
          </a:p>
        </p:txBody>
      </p:sp>
      <p:cxnSp>
        <p:nvCxnSpPr>
          <p:cNvPr id="72" name="Straight Connector 21">
            <a:extLst>
              <a:ext uri="{FF2B5EF4-FFF2-40B4-BE49-F238E27FC236}">
                <a16:creationId xmlns:a16="http://schemas.microsoft.com/office/drawing/2014/main" id="{D46E56D3-EE7C-0C4E-8E0A-7F3B6AE95ED1}"/>
              </a:ext>
            </a:extLst>
          </p:cNvPr>
          <p:cNvCxnSpPr>
            <a:cxnSpLocks/>
          </p:cNvCxnSpPr>
          <p:nvPr/>
        </p:nvCxnSpPr>
        <p:spPr>
          <a:xfrm>
            <a:off x="2365880" y="2546220"/>
            <a:ext cx="0" cy="518099"/>
          </a:xfrm>
          <a:prstGeom prst="line">
            <a:avLst/>
          </a:prstGeom>
          <a:ln w="889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29">
            <a:extLst>
              <a:ext uri="{FF2B5EF4-FFF2-40B4-BE49-F238E27FC236}">
                <a16:creationId xmlns:a16="http://schemas.microsoft.com/office/drawing/2014/main" id="{FB5F92A3-484F-4B4A-ABC3-50CEF771066C}"/>
              </a:ext>
            </a:extLst>
          </p:cNvPr>
          <p:cNvCxnSpPr>
            <a:cxnSpLocks/>
          </p:cNvCxnSpPr>
          <p:nvPr/>
        </p:nvCxnSpPr>
        <p:spPr>
          <a:xfrm flipH="1">
            <a:off x="2031273" y="2782493"/>
            <a:ext cx="302003" cy="0"/>
          </a:xfrm>
          <a:prstGeom prst="line">
            <a:avLst/>
          </a:prstGeom>
          <a:ln w="88900">
            <a:solidFill>
              <a:srgbClr val="FFC000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21">
            <a:extLst>
              <a:ext uri="{FF2B5EF4-FFF2-40B4-BE49-F238E27FC236}">
                <a16:creationId xmlns:a16="http://schemas.microsoft.com/office/drawing/2014/main" id="{D46E56D3-EE7C-0C4E-8E0A-7F3B6AE95ED1}"/>
              </a:ext>
            </a:extLst>
          </p:cNvPr>
          <p:cNvCxnSpPr>
            <a:cxnSpLocks/>
          </p:cNvCxnSpPr>
          <p:nvPr/>
        </p:nvCxnSpPr>
        <p:spPr>
          <a:xfrm>
            <a:off x="2365880" y="3749491"/>
            <a:ext cx="0" cy="518099"/>
          </a:xfrm>
          <a:prstGeom prst="line">
            <a:avLst/>
          </a:prstGeom>
          <a:ln w="88900" cap="rnd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29">
            <a:extLst>
              <a:ext uri="{FF2B5EF4-FFF2-40B4-BE49-F238E27FC236}">
                <a16:creationId xmlns:a16="http://schemas.microsoft.com/office/drawing/2014/main" id="{FB5F92A3-484F-4B4A-ABC3-50CEF771066C}"/>
              </a:ext>
            </a:extLst>
          </p:cNvPr>
          <p:cNvCxnSpPr>
            <a:cxnSpLocks/>
            <a:endCxn id="93" idx="3"/>
          </p:cNvCxnSpPr>
          <p:nvPr/>
        </p:nvCxnSpPr>
        <p:spPr>
          <a:xfrm flipH="1" flipV="1">
            <a:off x="2175498" y="3983799"/>
            <a:ext cx="216070" cy="13558"/>
          </a:xfrm>
          <a:prstGeom prst="line">
            <a:avLst/>
          </a:prstGeom>
          <a:ln w="88900">
            <a:solidFill>
              <a:schemeClr val="accent1">
                <a:lumMod val="75000"/>
              </a:schemeClr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91">
            <a:extLst>
              <a:ext uri="{FF2B5EF4-FFF2-40B4-BE49-F238E27FC236}">
                <a16:creationId xmlns:a16="http://schemas.microsoft.com/office/drawing/2014/main" id="{D790254A-C19A-1448-9092-72322FBC6982}"/>
              </a:ext>
            </a:extLst>
          </p:cNvPr>
          <p:cNvSpPr txBox="1"/>
          <p:nvPr/>
        </p:nvSpPr>
        <p:spPr>
          <a:xfrm>
            <a:off x="923566" y="2638276"/>
            <a:ext cx="1172117" cy="36933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900" b="1" dirty="0" smtClean="0">
                <a:solidFill>
                  <a:srgbClr val="FFC000"/>
                </a:solidFill>
                <a:latin typeface="PT Sans"/>
                <a:ea typeface="League Spartan" charset="0"/>
                <a:cs typeface="Poppins" pitchFamily="2" charset="77"/>
              </a:rPr>
              <a:t>ПОДГОТОВКА </a:t>
            </a:r>
            <a:endParaRPr lang="en-US" sz="900" b="1" dirty="0" smtClean="0">
              <a:solidFill>
                <a:srgbClr val="FFC000"/>
              </a:solidFill>
              <a:latin typeface="PT Sans"/>
              <a:ea typeface="League Spartan" charset="0"/>
              <a:cs typeface="Poppins" pitchFamily="2" charset="77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900" b="1" dirty="0" smtClean="0">
                <a:solidFill>
                  <a:srgbClr val="FFC000"/>
                </a:solidFill>
                <a:latin typeface="PT Sans"/>
                <a:ea typeface="League Spartan" charset="0"/>
                <a:cs typeface="Poppins" pitchFamily="2" charset="77"/>
              </a:rPr>
              <a:t>СПЕЦИАЛИСТОВ</a:t>
            </a:r>
            <a:endParaRPr lang="ru-RU" sz="900" b="1" dirty="0">
              <a:solidFill>
                <a:srgbClr val="FFC000"/>
              </a:solidFill>
              <a:latin typeface="PT Sans"/>
              <a:ea typeface="League Spartan" charset="0"/>
              <a:cs typeface="Poppins" pitchFamily="2" charset="77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D790254A-C19A-1448-9092-72322FBC6982}"/>
              </a:ext>
            </a:extLst>
          </p:cNvPr>
          <p:cNvSpPr txBox="1"/>
          <p:nvPr/>
        </p:nvSpPr>
        <p:spPr>
          <a:xfrm>
            <a:off x="736236" y="3799133"/>
            <a:ext cx="1439262" cy="36933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900" b="1" dirty="0" smtClean="0">
                <a:solidFill>
                  <a:srgbClr val="4472C4">
                    <a:lumMod val="75000"/>
                  </a:srgbClr>
                </a:solidFill>
                <a:latin typeface="PT Sans"/>
                <a:ea typeface="League Spartan" charset="0"/>
                <a:cs typeface="Poppins" pitchFamily="2" charset="77"/>
              </a:rPr>
              <a:t>ОТВЕТСТВЕННОСТЬ </a:t>
            </a:r>
            <a:endParaRPr lang="en-US" sz="900" b="1" dirty="0" smtClean="0">
              <a:solidFill>
                <a:srgbClr val="4472C4">
                  <a:lumMod val="75000"/>
                </a:srgbClr>
              </a:solidFill>
              <a:latin typeface="PT Sans"/>
              <a:ea typeface="League Spartan" charset="0"/>
              <a:cs typeface="Poppins" pitchFamily="2" charset="77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900" b="1" dirty="0" smtClean="0">
                <a:solidFill>
                  <a:srgbClr val="4472C4">
                    <a:lumMod val="75000"/>
                  </a:srgbClr>
                </a:solidFill>
                <a:latin typeface="PT Sans"/>
                <a:ea typeface="League Spartan" charset="0"/>
                <a:cs typeface="Poppins" pitchFamily="2" charset="77"/>
              </a:rPr>
              <a:t>ЗА НАПРАВЛЕНИЕ</a:t>
            </a:r>
            <a:endParaRPr lang="ru-RU" sz="900" b="1" dirty="0">
              <a:solidFill>
                <a:srgbClr val="4472C4">
                  <a:lumMod val="75000"/>
                </a:srgbClr>
              </a:solidFill>
              <a:latin typeface="PT Sans"/>
              <a:ea typeface="League Spartan" charset="0"/>
              <a:cs typeface="Poppins" pitchFamily="2" charset="77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934033" y="144483"/>
            <a:ext cx="73448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00549F"/>
                </a:solidFill>
                <a:latin typeface="PT Sans"/>
              </a:rPr>
              <a:t>Модель реализации приоритетных проектов</a:t>
            </a:r>
          </a:p>
        </p:txBody>
      </p:sp>
      <p:cxnSp>
        <p:nvCxnSpPr>
          <p:cNvPr id="95" name="Straight Connector 35">
            <a:extLst>
              <a:ext uri="{FF2B5EF4-FFF2-40B4-BE49-F238E27FC236}">
                <a16:creationId xmlns:a16="http://schemas.microsoft.com/office/drawing/2014/main" id="{87E8CCE9-4087-9A46-BBF6-D69674300511}"/>
              </a:ext>
            </a:extLst>
          </p:cNvPr>
          <p:cNvCxnSpPr>
            <a:cxnSpLocks/>
          </p:cNvCxnSpPr>
          <p:nvPr/>
        </p:nvCxnSpPr>
        <p:spPr>
          <a:xfrm>
            <a:off x="4817166" y="858762"/>
            <a:ext cx="0" cy="231005"/>
          </a:xfrm>
          <a:prstGeom prst="line">
            <a:avLst/>
          </a:prstGeom>
          <a:ln w="4445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0">
            <a:extLst>
              <a:ext uri="{FF2B5EF4-FFF2-40B4-BE49-F238E27FC236}">
                <a16:creationId xmlns:a16="http://schemas.microsoft.com/office/drawing/2014/main" id="{8C98DB9C-74CC-5042-B8CB-E524F4298B3D}"/>
              </a:ext>
            </a:extLst>
          </p:cNvPr>
          <p:cNvCxnSpPr/>
          <p:nvPr/>
        </p:nvCxnSpPr>
        <p:spPr>
          <a:xfrm>
            <a:off x="6140108" y="1315138"/>
            <a:ext cx="0" cy="3350795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Box 96">
            <a:extLst>
              <a:ext uri="{FF2B5EF4-FFF2-40B4-BE49-F238E27FC236}">
                <a16:creationId xmlns:a16="http://schemas.microsoft.com/office/drawing/2014/main" id="{9F849145-843D-6249-A087-091104276C2B}"/>
              </a:ext>
            </a:extLst>
          </p:cNvPr>
          <p:cNvSpPr txBox="1"/>
          <p:nvPr/>
        </p:nvSpPr>
        <p:spPr>
          <a:xfrm>
            <a:off x="3778188" y="826768"/>
            <a:ext cx="904987" cy="41549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050" dirty="0" smtClean="0">
                <a:solidFill>
                  <a:srgbClr val="44546A"/>
                </a:solidFill>
                <a:latin typeface="PT Sans"/>
                <a:ea typeface="Lato Light" panose="020F0502020204030203" pitchFamily="34" charset="0"/>
                <a:cs typeface="Poppins" pitchFamily="2" charset="77"/>
              </a:rPr>
              <a:t>Институт физики</a:t>
            </a:r>
            <a:endParaRPr lang="ru-RU" sz="1050" dirty="0">
              <a:solidFill>
                <a:srgbClr val="44546A"/>
              </a:solidFill>
              <a:latin typeface="PT Sans"/>
              <a:ea typeface="Lato Light" panose="020F0502020204030203" pitchFamily="34" charset="0"/>
              <a:cs typeface="Poppins" pitchFamily="2" charset="77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9F849145-843D-6249-A087-091104276C2B}"/>
              </a:ext>
            </a:extLst>
          </p:cNvPr>
          <p:cNvSpPr txBox="1"/>
          <p:nvPr/>
        </p:nvSpPr>
        <p:spPr>
          <a:xfrm>
            <a:off x="4968836" y="846186"/>
            <a:ext cx="990978" cy="41549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050" dirty="0" smtClean="0">
                <a:solidFill>
                  <a:srgbClr val="44546A"/>
                </a:solidFill>
                <a:latin typeface="PT Sans"/>
                <a:ea typeface="Lato Light" panose="020F0502020204030203" pitchFamily="34" charset="0"/>
                <a:cs typeface="Poppins" pitchFamily="2" charset="77"/>
              </a:rPr>
              <a:t>Инженерный </a:t>
            </a:r>
            <a:r>
              <a:rPr lang="ru-RU" sz="1050" dirty="0">
                <a:solidFill>
                  <a:srgbClr val="44546A"/>
                </a:solidFill>
                <a:latin typeface="PT Sans"/>
                <a:ea typeface="Lato Light" panose="020F0502020204030203" pitchFamily="34" charset="0"/>
                <a:cs typeface="Poppins" pitchFamily="2" charset="77"/>
              </a:rPr>
              <a:t>институт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9F849145-843D-6249-A087-091104276C2B}"/>
              </a:ext>
            </a:extLst>
          </p:cNvPr>
          <p:cNvSpPr txBox="1"/>
          <p:nvPr/>
        </p:nvSpPr>
        <p:spPr>
          <a:xfrm>
            <a:off x="6207236" y="780484"/>
            <a:ext cx="1311078" cy="73866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050" dirty="0" smtClean="0">
                <a:solidFill>
                  <a:srgbClr val="44546A"/>
                </a:solidFill>
                <a:latin typeface="PT Sans"/>
                <a:ea typeface="Lato Light" panose="020F0502020204030203" pitchFamily="34" charset="0"/>
                <a:cs typeface="Poppins" pitchFamily="2" charset="77"/>
              </a:rPr>
              <a:t>Институт филологии и межкультурной коммуникации</a:t>
            </a:r>
            <a:endParaRPr lang="ru-RU" sz="1050" dirty="0">
              <a:solidFill>
                <a:srgbClr val="44546A"/>
              </a:solidFill>
              <a:latin typeface="PT Sans"/>
              <a:ea typeface="Lato Light" panose="020F0502020204030203" pitchFamily="34" charset="0"/>
              <a:cs typeface="Poppins" pitchFamily="2" charset="77"/>
            </a:endParaRPr>
          </a:p>
        </p:txBody>
      </p:sp>
      <p:cxnSp>
        <p:nvCxnSpPr>
          <p:cNvPr id="100" name="Straight Connector 37">
            <a:extLst>
              <a:ext uri="{FF2B5EF4-FFF2-40B4-BE49-F238E27FC236}">
                <a16:creationId xmlns:a16="http://schemas.microsoft.com/office/drawing/2014/main" id="{958B2862-B434-EC43-9E50-F3E3D63B95BB}"/>
              </a:ext>
            </a:extLst>
          </p:cNvPr>
          <p:cNvCxnSpPr>
            <a:cxnSpLocks/>
          </p:cNvCxnSpPr>
          <p:nvPr/>
        </p:nvCxnSpPr>
        <p:spPr>
          <a:xfrm>
            <a:off x="8949719" y="800061"/>
            <a:ext cx="0" cy="287368"/>
          </a:xfrm>
          <a:prstGeom prst="line">
            <a:avLst/>
          </a:prstGeom>
          <a:ln w="444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TextBox 100">
            <a:extLst>
              <a:ext uri="{FF2B5EF4-FFF2-40B4-BE49-F238E27FC236}">
                <a16:creationId xmlns:a16="http://schemas.microsoft.com/office/drawing/2014/main" id="{9F849145-843D-6249-A087-091104276C2B}"/>
              </a:ext>
            </a:extLst>
          </p:cNvPr>
          <p:cNvSpPr txBox="1"/>
          <p:nvPr/>
        </p:nvSpPr>
        <p:spPr>
          <a:xfrm>
            <a:off x="7740796" y="856586"/>
            <a:ext cx="990978" cy="41549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050" dirty="0" smtClean="0">
                <a:solidFill>
                  <a:srgbClr val="44546A"/>
                </a:solidFill>
                <a:latin typeface="PT Sans"/>
                <a:ea typeface="Lato Light" panose="020F0502020204030203" pitchFamily="34" charset="0"/>
                <a:cs typeface="Poppins" pitchFamily="2" charset="77"/>
              </a:rPr>
              <a:t>Юридический факультет</a:t>
            </a:r>
            <a:endParaRPr lang="ru-RU" sz="1050" dirty="0">
              <a:solidFill>
                <a:srgbClr val="44546A"/>
              </a:solidFill>
              <a:latin typeface="PT Sans"/>
              <a:ea typeface="Lato Light" panose="020F0502020204030203" pitchFamily="34" charset="0"/>
              <a:cs typeface="Poppins" pitchFamily="2" charset="77"/>
            </a:endParaRPr>
          </a:p>
        </p:txBody>
      </p:sp>
      <p:cxnSp>
        <p:nvCxnSpPr>
          <p:cNvPr id="102" name="Straight Connector 90">
            <a:extLst>
              <a:ext uri="{FF2B5EF4-FFF2-40B4-BE49-F238E27FC236}">
                <a16:creationId xmlns:a16="http://schemas.microsoft.com/office/drawing/2014/main" id="{8C98DB9C-74CC-5042-B8CB-E524F4298B3D}"/>
              </a:ext>
            </a:extLst>
          </p:cNvPr>
          <p:cNvCxnSpPr/>
          <p:nvPr/>
        </p:nvCxnSpPr>
        <p:spPr>
          <a:xfrm>
            <a:off x="7518314" y="1332210"/>
            <a:ext cx="0" cy="3350795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607DC7B0-7881-504A-B380-0E70B729381F}"/>
              </a:ext>
            </a:extLst>
          </p:cNvPr>
          <p:cNvSpPr txBox="1"/>
          <p:nvPr/>
        </p:nvSpPr>
        <p:spPr>
          <a:xfrm>
            <a:off x="3543711" y="2161813"/>
            <a:ext cx="2217275" cy="52322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 smtClean="0">
                <a:solidFill>
                  <a:srgbClr val="E7E6E6">
                    <a:lumMod val="25000"/>
                  </a:srgbClr>
                </a:solidFill>
                <a:latin typeface="PT Sans"/>
                <a:ea typeface="Lato Light" panose="020F0502020204030203" pitchFamily="34" charset="0"/>
                <a:cs typeface="Lato Light" panose="020F0502020204030203" pitchFamily="34" charset="0"/>
              </a:rPr>
              <a:t>OPEN LABS</a:t>
            </a:r>
            <a:endParaRPr lang="en-US" sz="2800" dirty="0">
              <a:solidFill>
                <a:srgbClr val="E7E6E6">
                  <a:lumMod val="25000"/>
                </a:srgbClr>
              </a:solidFill>
              <a:latin typeface="PT Sans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607DC7B0-7881-504A-B380-0E70B729381F}"/>
              </a:ext>
            </a:extLst>
          </p:cNvPr>
          <p:cNvSpPr txBox="1"/>
          <p:nvPr/>
        </p:nvSpPr>
        <p:spPr>
          <a:xfrm>
            <a:off x="3669459" y="3083389"/>
            <a:ext cx="4337662" cy="58477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E7E6E6">
                    <a:lumMod val="25000"/>
                  </a:srgbClr>
                </a:solidFill>
                <a:latin typeface="PT Sans"/>
                <a:ea typeface="Lato Light" panose="020F0502020204030203" pitchFamily="34" charset="0"/>
                <a:cs typeface="Lato Light" panose="020F0502020204030203" pitchFamily="34" charset="0"/>
              </a:rPr>
              <a:t>ЗЕРКАЛЬНЫЕ И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E7E6E6">
                    <a:lumMod val="25000"/>
                  </a:srgbClr>
                </a:solidFill>
                <a:latin typeface="PT Sans"/>
                <a:ea typeface="Lato Light" panose="020F0502020204030203" pitchFamily="34" charset="0"/>
                <a:cs typeface="Lato Light" panose="020F0502020204030203" pitchFamily="34" charset="0"/>
              </a:rPr>
              <a:t>ВЗАИМОДОПОЛНЯЮЩИЕ ЛАБОРАТОРИИ</a:t>
            </a:r>
            <a:r>
              <a:rPr lang="en-US" sz="900" dirty="0">
                <a:solidFill>
                  <a:srgbClr val="E7E6E6">
                    <a:lumMod val="25000"/>
                  </a:srgbClr>
                </a:solidFill>
                <a:latin typeface="PT Sans"/>
                <a:ea typeface="Lato Light" panose="020F0502020204030203" pitchFamily="34" charset="0"/>
                <a:cs typeface="Lato Light" panose="020F0502020204030203" pitchFamily="34" charset="0"/>
              </a:rPr>
              <a:t>	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734663B0-76C5-4B4F-A451-FE7673719063}"/>
              </a:ext>
            </a:extLst>
          </p:cNvPr>
          <p:cNvSpPr txBox="1"/>
          <p:nvPr/>
        </p:nvSpPr>
        <p:spPr>
          <a:xfrm>
            <a:off x="2316358" y="4056083"/>
            <a:ext cx="1385316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solidFill>
                  <a:srgbClr val="E7E6E6">
                    <a:lumMod val="25000"/>
                  </a:srgbClr>
                </a:solidFill>
                <a:latin typeface="PT Sans"/>
                <a:ea typeface="Lato Light" panose="020F0502020204030203" pitchFamily="34" charset="0"/>
                <a:cs typeface="Lato Light" panose="020F0502020204030203" pitchFamily="34" charset="0"/>
              </a:rPr>
              <a:t>НОЦ фармацевтики</a:t>
            </a:r>
            <a:endParaRPr lang="ru-RU" sz="1000" dirty="0">
              <a:solidFill>
                <a:srgbClr val="E7E6E6">
                  <a:lumMod val="25000"/>
                </a:srgbClr>
              </a:solidFill>
              <a:latin typeface="PT Sans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34663B0-76C5-4B4F-A451-FE7673719063}"/>
              </a:ext>
            </a:extLst>
          </p:cNvPr>
          <p:cNvSpPr txBox="1"/>
          <p:nvPr/>
        </p:nvSpPr>
        <p:spPr>
          <a:xfrm>
            <a:off x="3748314" y="3938200"/>
            <a:ext cx="856325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000" dirty="0">
                <a:solidFill>
                  <a:srgbClr val="E7E6E6">
                    <a:lumMod val="25000"/>
                  </a:srgbClr>
                </a:solidFill>
                <a:latin typeface="PT Sans"/>
                <a:ea typeface="Lato Light" panose="020F0502020204030203" pitchFamily="34" charset="0"/>
                <a:cs typeface="Lato Light" panose="020F0502020204030203" pitchFamily="34" charset="0"/>
              </a:rPr>
              <a:t>Кафедра </a:t>
            </a:r>
            <a:endParaRPr lang="ru-RU" sz="1000" dirty="0" smtClean="0">
              <a:solidFill>
                <a:srgbClr val="E7E6E6">
                  <a:lumMod val="25000"/>
                </a:srgbClr>
              </a:solidFill>
              <a:latin typeface="PT Sans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000" dirty="0" err="1" smtClean="0">
                <a:solidFill>
                  <a:srgbClr val="E7E6E6">
                    <a:lumMod val="25000"/>
                  </a:srgbClr>
                </a:solidFill>
                <a:latin typeface="PT Sans"/>
                <a:ea typeface="Lato Light" panose="020F0502020204030203" pitchFamily="34" charset="0"/>
                <a:cs typeface="Lato Light" panose="020F0502020204030203" pitchFamily="34" charset="0"/>
              </a:rPr>
              <a:t>медфизики</a:t>
            </a:r>
            <a:endParaRPr lang="ru-RU" sz="1000" dirty="0">
              <a:solidFill>
                <a:srgbClr val="E7E6E6">
                  <a:lumMod val="25000"/>
                </a:srgbClr>
              </a:solidFill>
              <a:latin typeface="PT Sans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734663B0-76C5-4B4F-A451-FE7673719063}"/>
              </a:ext>
            </a:extLst>
          </p:cNvPr>
          <p:cNvSpPr txBox="1"/>
          <p:nvPr/>
        </p:nvSpPr>
        <p:spPr>
          <a:xfrm>
            <a:off x="4845562" y="3955385"/>
            <a:ext cx="1265090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solidFill>
                  <a:srgbClr val="E7E6E6">
                    <a:lumMod val="25000"/>
                  </a:srgbClr>
                </a:solidFill>
                <a:latin typeface="PT Sans"/>
                <a:ea typeface="Lato Light" panose="020F0502020204030203" pitchFamily="34" charset="0"/>
                <a:cs typeface="Lato Light" panose="020F0502020204030203" pitchFamily="34" charset="0"/>
              </a:rPr>
              <a:t>Производство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solidFill>
                  <a:srgbClr val="E7E6E6">
                    <a:lumMod val="25000"/>
                  </a:srgbClr>
                </a:solidFill>
                <a:latin typeface="PT Sans"/>
                <a:ea typeface="Lato Light" panose="020F0502020204030203" pitchFamily="34" charset="0"/>
                <a:cs typeface="Lato Light" panose="020F0502020204030203" pitchFamily="34" charset="0"/>
              </a:rPr>
              <a:t>медоборудования</a:t>
            </a:r>
            <a:endParaRPr lang="ru-RU" sz="1000" dirty="0">
              <a:solidFill>
                <a:srgbClr val="E7E6E6">
                  <a:lumMod val="25000"/>
                </a:srgbClr>
              </a:solidFill>
              <a:latin typeface="PT Sans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734663B0-76C5-4B4F-A451-FE7673719063}"/>
              </a:ext>
            </a:extLst>
          </p:cNvPr>
          <p:cNvSpPr txBox="1"/>
          <p:nvPr/>
        </p:nvSpPr>
        <p:spPr>
          <a:xfrm>
            <a:off x="6253327" y="3932554"/>
            <a:ext cx="1106393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000" dirty="0" err="1" smtClean="0">
                <a:solidFill>
                  <a:srgbClr val="E7E6E6">
                    <a:lumMod val="25000"/>
                  </a:srgbClr>
                </a:solidFill>
                <a:latin typeface="PT Sans"/>
                <a:ea typeface="Lato Light" panose="020F0502020204030203" pitchFamily="34" charset="0"/>
                <a:cs typeface="Lato Light" panose="020F0502020204030203" pitchFamily="34" charset="0"/>
              </a:rPr>
              <a:t>Нейро</a:t>
            </a:r>
            <a:r>
              <a:rPr lang="ru-RU" sz="1000" dirty="0" smtClean="0">
                <a:solidFill>
                  <a:srgbClr val="E7E6E6">
                    <a:lumMod val="25000"/>
                  </a:srgbClr>
                </a:solidFill>
                <a:latin typeface="PT Sans"/>
                <a:ea typeface="Lato Light" panose="020F0502020204030203" pitchFamily="34" charset="0"/>
                <a:cs typeface="Lato Light" panose="020F0502020204030203" pitchFamily="34" charset="0"/>
              </a:rPr>
              <a:t>-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solidFill>
                  <a:srgbClr val="E7E6E6">
                    <a:lumMod val="25000"/>
                  </a:srgbClr>
                </a:solidFill>
                <a:latin typeface="PT Sans"/>
                <a:ea typeface="Lato Light" panose="020F0502020204030203" pitchFamily="34" charset="0"/>
                <a:cs typeface="Lato Light" panose="020F0502020204030203" pitchFamily="34" charset="0"/>
              </a:rPr>
              <a:t> и клиническая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solidFill>
                  <a:srgbClr val="E7E6E6">
                    <a:lumMod val="25000"/>
                  </a:srgbClr>
                </a:solidFill>
                <a:latin typeface="PT Sans"/>
                <a:ea typeface="Lato Light" panose="020F0502020204030203" pitchFamily="34" charset="0"/>
                <a:cs typeface="Lato Light" panose="020F0502020204030203" pitchFamily="34" charset="0"/>
              </a:rPr>
              <a:t>лингвистика</a:t>
            </a:r>
            <a:endParaRPr lang="ru-RU" sz="1000" dirty="0">
              <a:solidFill>
                <a:srgbClr val="E7E6E6">
                  <a:lumMod val="25000"/>
                </a:srgbClr>
              </a:solidFill>
              <a:latin typeface="PT Sans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734663B0-76C5-4B4F-A451-FE7673719063}"/>
              </a:ext>
            </a:extLst>
          </p:cNvPr>
          <p:cNvSpPr txBox="1"/>
          <p:nvPr/>
        </p:nvSpPr>
        <p:spPr>
          <a:xfrm>
            <a:off x="7784470" y="3929706"/>
            <a:ext cx="987771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solidFill>
                  <a:srgbClr val="E7E6E6">
                    <a:lumMod val="25000"/>
                  </a:srgbClr>
                </a:solidFill>
                <a:latin typeface="PT Sans"/>
                <a:ea typeface="Lato Light" panose="020F0502020204030203" pitchFamily="34" charset="0"/>
                <a:cs typeface="Lato Light" panose="020F0502020204030203" pitchFamily="34" charset="0"/>
              </a:rPr>
              <a:t>Медицинское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solidFill>
                  <a:srgbClr val="E7E6E6">
                    <a:lumMod val="25000"/>
                  </a:srgbClr>
                </a:solidFill>
                <a:latin typeface="PT Sans"/>
                <a:ea typeface="Lato Light" panose="020F0502020204030203" pitchFamily="34" charset="0"/>
                <a:cs typeface="Lato Light" panose="020F0502020204030203" pitchFamily="34" charset="0"/>
              </a:rPr>
              <a:t> право</a:t>
            </a:r>
            <a:endParaRPr lang="ru-RU" sz="1000" dirty="0">
              <a:solidFill>
                <a:srgbClr val="E7E6E6">
                  <a:lumMod val="25000"/>
                </a:srgbClr>
              </a:solidFill>
              <a:latin typeface="PT Sans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110" name="Полилиния 109"/>
          <p:cNvSpPr>
            <a:spLocks/>
          </p:cNvSpPr>
          <p:nvPr/>
        </p:nvSpPr>
        <p:spPr>
          <a:xfrm>
            <a:off x="867116" y="1138964"/>
            <a:ext cx="8203439" cy="3850707"/>
          </a:xfrm>
          <a:custGeom>
            <a:avLst/>
            <a:gdLst>
              <a:gd name="connsiteX0" fmla="*/ 17524 w 8288498"/>
              <a:gd name="connsiteY0" fmla="*/ 1843842 h 3358088"/>
              <a:gd name="connsiteX1" fmla="*/ 17524 w 8288498"/>
              <a:gd name="connsiteY1" fmla="*/ 512475 h 3358088"/>
              <a:gd name="connsiteX2" fmla="*/ 61415 w 8288498"/>
              <a:gd name="connsiteY2" fmla="*/ 95509 h 3358088"/>
              <a:gd name="connsiteX3" fmla="*/ 302816 w 8288498"/>
              <a:gd name="connsiteY3" fmla="*/ 7726 h 3358088"/>
              <a:gd name="connsiteX4" fmla="*/ 924608 w 8288498"/>
              <a:gd name="connsiteY4" fmla="*/ 7726 h 3358088"/>
              <a:gd name="connsiteX5" fmla="*/ 1195271 w 8288498"/>
              <a:gd name="connsiteY5" fmla="*/ 36987 h 3358088"/>
              <a:gd name="connsiteX6" fmla="*/ 1224532 w 8288498"/>
              <a:gd name="connsiteY6" fmla="*/ 322280 h 3358088"/>
              <a:gd name="connsiteX7" fmla="*/ 1224532 w 8288498"/>
              <a:gd name="connsiteY7" fmla="*/ 1126952 h 3358088"/>
              <a:gd name="connsiteX8" fmla="*/ 1341575 w 8288498"/>
              <a:gd name="connsiteY8" fmla="*/ 1741429 h 3358088"/>
              <a:gd name="connsiteX9" fmla="*/ 2146247 w 8288498"/>
              <a:gd name="connsiteY9" fmla="*/ 2399797 h 3358088"/>
              <a:gd name="connsiteX10" fmla="*/ 3594656 w 8288498"/>
              <a:gd name="connsiteY10" fmla="*/ 2743611 h 3358088"/>
              <a:gd name="connsiteX11" fmla="*/ 7654592 w 8288498"/>
              <a:gd name="connsiteY11" fmla="*/ 3043534 h 3358088"/>
              <a:gd name="connsiteX12" fmla="*/ 8254439 w 8288498"/>
              <a:gd name="connsiteY12" fmla="*/ 3314197 h 3358088"/>
              <a:gd name="connsiteX13" fmla="*/ 7427821 w 8288498"/>
              <a:gd name="connsiteY13" fmla="*/ 3350773 h 3358088"/>
              <a:gd name="connsiteX14" fmla="*/ 5891629 w 8288498"/>
              <a:gd name="connsiteY14" fmla="*/ 3350773 h 3358088"/>
              <a:gd name="connsiteX15" fmla="*/ 4428589 w 8288498"/>
              <a:gd name="connsiteY15" fmla="*/ 3358088 h 3358088"/>
              <a:gd name="connsiteX16" fmla="*/ 2943604 w 8288498"/>
              <a:gd name="connsiteY16" fmla="*/ 3350773 h 3358088"/>
              <a:gd name="connsiteX17" fmla="*/ 1517140 w 8288498"/>
              <a:gd name="connsiteY17" fmla="*/ 3343458 h 3358088"/>
              <a:gd name="connsiteX18" fmla="*/ 288186 w 8288498"/>
              <a:gd name="connsiteY18" fmla="*/ 3350773 h 3358088"/>
              <a:gd name="connsiteX19" fmla="*/ 24839 w 8288498"/>
              <a:gd name="connsiteY19" fmla="*/ 3270306 h 3358088"/>
              <a:gd name="connsiteX20" fmla="*/ 10208 w 8288498"/>
              <a:gd name="connsiteY20" fmla="*/ 2941122 h 3358088"/>
              <a:gd name="connsiteX21" fmla="*/ 17524 w 8288498"/>
              <a:gd name="connsiteY21" fmla="*/ 1843842 h 3358088"/>
              <a:gd name="connsiteX0" fmla="*/ 17524 w 8288498"/>
              <a:gd name="connsiteY0" fmla="*/ 1842266 h 3356512"/>
              <a:gd name="connsiteX1" fmla="*/ 17524 w 8288498"/>
              <a:gd name="connsiteY1" fmla="*/ 510899 h 3356512"/>
              <a:gd name="connsiteX2" fmla="*/ 39470 w 8288498"/>
              <a:gd name="connsiteY2" fmla="*/ 71987 h 3356512"/>
              <a:gd name="connsiteX3" fmla="*/ 302816 w 8288498"/>
              <a:gd name="connsiteY3" fmla="*/ 6150 h 3356512"/>
              <a:gd name="connsiteX4" fmla="*/ 924608 w 8288498"/>
              <a:gd name="connsiteY4" fmla="*/ 6150 h 3356512"/>
              <a:gd name="connsiteX5" fmla="*/ 1195271 w 8288498"/>
              <a:gd name="connsiteY5" fmla="*/ 35411 h 3356512"/>
              <a:gd name="connsiteX6" fmla="*/ 1224532 w 8288498"/>
              <a:gd name="connsiteY6" fmla="*/ 320704 h 3356512"/>
              <a:gd name="connsiteX7" fmla="*/ 1224532 w 8288498"/>
              <a:gd name="connsiteY7" fmla="*/ 1125376 h 3356512"/>
              <a:gd name="connsiteX8" fmla="*/ 1341575 w 8288498"/>
              <a:gd name="connsiteY8" fmla="*/ 1739853 h 3356512"/>
              <a:gd name="connsiteX9" fmla="*/ 2146247 w 8288498"/>
              <a:gd name="connsiteY9" fmla="*/ 2398221 h 3356512"/>
              <a:gd name="connsiteX10" fmla="*/ 3594656 w 8288498"/>
              <a:gd name="connsiteY10" fmla="*/ 2742035 h 3356512"/>
              <a:gd name="connsiteX11" fmla="*/ 7654592 w 8288498"/>
              <a:gd name="connsiteY11" fmla="*/ 3041958 h 3356512"/>
              <a:gd name="connsiteX12" fmla="*/ 8254439 w 8288498"/>
              <a:gd name="connsiteY12" fmla="*/ 3312621 h 3356512"/>
              <a:gd name="connsiteX13" fmla="*/ 7427821 w 8288498"/>
              <a:gd name="connsiteY13" fmla="*/ 3349197 h 3356512"/>
              <a:gd name="connsiteX14" fmla="*/ 5891629 w 8288498"/>
              <a:gd name="connsiteY14" fmla="*/ 3349197 h 3356512"/>
              <a:gd name="connsiteX15" fmla="*/ 4428589 w 8288498"/>
              <a:gd name="connsiteY15" fmla="*/ 3356512 h 3356512"/>
              <a:gd name="connsiteX16" fmla="*/ 2943604 w 8288498"/>
              <a:gd name="connsiteY16" fmla="*/ 3349197 h 3356512"/>
              <a:gd name="connsiteX17" fmla="*/ 1517140 w 8288498"/>
              <a:gd name="connsiteY17" fmla="*/ 3341882 h 3356512"/>
              <a:gd name="connsiteX18" fmla="*/ 288186 w 8288498"/>
              <a:gd name="connsiteY18" fmla="*/ 3349197 h 3356512"/>
              <a:gd name="connsiteX19" fmla="*/ 24839 w 8288498"/>
              <a:gd name="connsiteY19" fmla="*/ 3268730 h 3356512"/>
              <a:gd name="connsiteX20" fmla="*/ 10208 w 8288498"/>
              <a:gd name="connsiteY20" fmla="*/ 2939546 h 3356512"/>
              <a:gd name="connsiteX21" fmla="*/ 17524 w 8288498"/>
              <a:gd name="connsiteY21" fmla="*/ 1842266 h 3356512"/>
              <a:gd name="connsiteX0" fmla="*/ 9975 w 8280949"/>
              <a:gd name="connsiteY0" fmla="*/ 1842266 h 3356512"/>
              <a:gd name="connsiteX1" fmla="*/ 9975 w 8280949"/>
              <a:gd name="connsiteY1" fmla="*/ 510899 h 3356512"/>
              <a:gd name="connsiteX2" fmla="*/ 31921 w 8280949"/>
              <a:gd name="connsiteY2" fmla="*/ 71987 h 3356512"/>
              <a:gd name="connsiteX3" fmla="*/ 295267 w 8280949"/>
              <a:gd name="connsiteY3" fmla="*/ 6150 h 3356512"/>
              <a:gd name="connsiteX4" fmla="*/ 917059 w 8280949"/>
              <a:gd name="connsiteY4" fmla="*/ 6150 h 3356512"/>
              <a:gd name="connsiteX5" fmla="*/ 1187722 w 8280949"/>
              <a:gd name="connsiteY5" fmla="*/ 35411 h 3356512"/>
              <a:gd name="connsiteX6" fmla="*/ 1216983 w 8280949"/>
              <a:gd name="connsiteY6" fmla="*/ 320704 h 3356512"/>
              <a:gd name="connsiteX7" fmla="*/ 1216983 w 8280949"/>
              <a:gd name="connsiteY7" fmla="*/ 1125376 h 3356512"/>
              <a:gd name="connsiteX8" fmla="*/ 1334026 w 8280949"/>
              <a:gd name="connsiteY8" fmla="*/ 1739853 h 3356512"/>
              <a:gd name="connsiteX9" fmla="*/ 2138698 w 8280949"/>
              <a:gd name="connsiteY9" fmla="*/ 2398221 h 3356512"/>
              <a:gd name="connsiteX10" fmla="*/ 3587107 w 8280949"/>
              <a:gd name="connsiteY10" fmla="*/ 2742035 h 3356512"/>
              <a:gd name="connsiteX11" fmla="*/ 7647043 w 8280949"/>
              <a:gd name="connsiteY11" fmla="*/ 3041958 h 3356512"/>
              <a:gd name="connsiteX12" fmla="*/ 8246890 w 8280949"/>
              <a:gd name="connsiteY12" fmla="*/ 3312621 h 3356512"/>
              <a:gd name="connsiteX13" fmla="*/ 7420272 w 8280949"/>
              <a:gd name="connsiteY13" fmla="*/ 3349197 h 3356512"/>
              <a:gd name="connsiteX14" fmla="*/ 5884080 w 8280949"/>
              <a:gd name="connsiteY14" fmla="*/ 3349197 h 3356512"/>
              <a:gd name="connsiteX15" fmla="*/ 4421040 w 8280949"/>
              <a:gd name="connsiteY15" fmla="*/ 3356512 h 3356512"/>
              <a:gd name="connsiteX16" fmla="*/ 2936055 w 8280949"/>
              <a:gd name="connsiteY16" fmla="*/ 3349197 h 3356512"/>
              <a:gd name="connsiteX17" fmla="*/ 1509591 w 8280949"/>
              <a:gd name="connsiteY17" fmla="*/ 3341882 h 3356512"/>
              <a:gd name="connsiteX18" fmla="*/ 280637 w 8280949"/>
              <a:gd name="connsiteY18" fmla="*/ 3349197 h 3356512"/>
              <a:gd name="connsiteX19" fmla="*/ 61181 w 8280949"/>
              <a:gd name="connsiteY19" fmla="*/ 3268730 h 3356512"/>
              <a:gd name="connsiteX20" fmla="*/ 2659 w 8280949"/>
              <a:gd name="connsiteY20" fmla="*/ 2939546 h 3356512"/>
              <a:gd name="connsiteX21" fmla="*/ 9975 w 8280949"/>
              <a:gd name="connsiteY21" fmla="*/ 1842266 h 3356512"/>
              <a:gd name="connsiteX0" fmla="*/ 24 w 8342870"/>
              <a:gd name="connsiteY0" fmla="*/ 1842266 h 3356512"/>
              <a:gd name="connsiteX1" fmla="*/ 71896 w 8342870"/>
              <a:gd name="connsiteY1" fmla="*/ 510899 h 3356512"/>
              <a:gd name="connsiteX2" fmla="*/ 93842 w 8342870"/>
              <a:gd name="connsiteY2" fmla="*/ 71987 h 3356512"/>
              <a:gd name="connsiteX3" fmla="*/ 357188 w 8342870"/>
              <a:gd name="connsiteY3" fmla="*/ 6150 h 3356512"/>
              <a:gd name="connsiteX4" fmla="*/ 978980 w 8342870"/>
              <a:gd name="connsiteY4" fmla="*/ 6150 h 3356512"/>
              <a:gd name="connsiteX5" fmla="*/ 1249643 w 8342870"/>
              <a:gd name="connsiteY5" fmla="*/ 35411 h 3356512"/>
              <a:gd name="connsiteX6" fmla="*/ 1278904 w 8342870"/>
              <a:gd name="connsiteY6" fmla="*/ 320704 h 3356512"/>
              <a:gd name="connsiteX7" fmla="*/ 1278904 w 8342870"/>
              <a:gd name="connsiteY7" fmla="*/ 1125376 h 3356512"/>
              <a:gd name="connsiteX8" fmla="*/ 1395947 w 8342870"/>
              <a:gd name="connsiteY8" fmla="*/ 1739853 h 3356512"/>
              <a:gd name="connsiteX9" fmla="*/ 2200619 w 8342870"/>
              <a:gd name="connsiteY9" fmla="*/ 2398221 h 3356512"/>
              <a:gd name="connsiteX10" fmla="*/ 3649028 w 8342870"/>
              <a:gd name="connsiteY10" fmla="*/ 2742035 h 3356512"/>
              <a:gd name="connsiteX11" fmla="*/ 7708964 w 8342870"/>
              <a:gd name="connsiteY11" fmla="*/ 3041958 h 3356512"/>
              <a:gd name="connsiteX12" fmla="*/ 8308811 w 8342870"/>
              <a:gd name="connsiteY12" fmla="*/ 3312621 h 3356512"/>
              <a:gd name="connsiteX13" fmla="*/ 7482193 w 8342870"/>
              <a:gd name="connsiteY13" fmla="*/ 3349197 h 3356512"/>
              <a:gd name="connsiteX14" fmla="*/ 5946001 w 8342870"/>
              <a:gd name="connsiteY14" fmla="*/ 3349197 h 3356512"/>
              <a:gd name="connsiteX15" fmla="*/ 4482961 w 8342870"/>
              <a:gd name="connsiteY15" fmla="*/ 3356512 h 3356512"/>
              <a:gd name="connsiteX16" fmla="*/ 2997976 w 8342870"/>
              <a:gd name="connsiteY16" fmla="*/ 3349197 h 3356512"/>
              <a:gd name="connsiteX17" fmla="*/ 1571512 w 8342870"/>
              <a:gd name="connsiteY17" fmla="*/ 3341882 h 3356512"/>
              <a:gd name="connsiteX18" fmla="*/ 342558 w 8342870"/>
              <a:gd name="connsiteY18" fmla="*/ 3349197 h 3356512"/>
              <a:gd name="connsiteX19" fmla="*/ 123102 w 8342870"/>
              <a:gd name="connsiteY19" fmla="*/ 3268730 h 3356512"/>
              <a:gd name="connsiteX20" fmla="*/ 64580 w 8342870"/>
              <a:gd name="connsiteY20" fmla="*/ 2939546 h 3356512"/>
              <a:gd name="connsiteX21" fmla="*/ 24 w 8342870"/>
              <a:gd name="connsiteY21" fmla="*/ 1842266 h 3356512"/>
              <a:gd name="connsiteX0" fmla="*/ 3513 w 8346359"/>
              <a:gd name="connsiteY0" fmla="*/ 1842266 h 3356512"/>
              <a:gd name="connsiteX1" fmla="*/ 15639 w 8346359"/>
              <a:gd name="connsiteY1" fmla="*/ 535264 h 3356512"/>
              <a:gd name="connsiteX2" fmla="*/ 75385 w 8346359"/>
              <a:gd name="connsiteY2" fmla="*/ 510899 h 3356512"/>
              <a:gd name="connsiteX3" fmla="*/ 97331 w 8346359"/>
              <a:gd name="connsiteY3" fmla="*/ 71987 h 3356512"/>
              <a:gd name="connsiteX4" fmla="*/ 360677 w 8346359"/>
              <a:gd name="connsiteY4" fmla="*/ 6150 h 3356512"/>
              <a:gd name="connsiteX5" fmla="*/ 982469 w 8346359"/>
              <a:gd name="connsiteY5" fmla="*/ 6150 h 3356512"/>
              <a:gd name="connsiteX6" fmla="*/ 1253132 w 8346359"/>
              <a:gd name="connsiteY6" fmla="*/ 35411 h 3356512"/>
              <a:gd name="connsiteX7" fmla="*/ 1282393 w 8346359"/>
              <a:gd name="connsiteY7" fmla="*/ 320704 h 3356512"/>
              <a:gd name="connsiteX8" fmla="*/ 1282393 w 8346359"/>
              <a:gd name="connsiteY8" fmla="*/ 1125376 h 3356512"/>
              <a:gd name="connsiteX9" fmla="*/ 1399436 w 8346359"/>
              <a:gd name="connsiteY9" fmla="*/ 1739853 h 3356512"/>
              <a:gd name="connsiteX10" fmla="*/ 2204108 w 8346359"/>
              <a:gd name="connsiteY10" fmla="*/ 2398221 h 3356512"/>
              <a:gd name="connsiteX11" fmla="*/ 3652517 w 8346359"/>
              <a:gd name="connsiteY11" fmla="*/ 2742035 h 3356512"/>
              <a:gd name="connsiteX12" fmla="*/ 7712453 w 8346359"/>
              <a:gd name="connsiteY12" fmla="*/ 3041958 h 3356512"/>
              <a:gd name="connsiteX13" fmla="*/ 8312300 w 8346359"/>
              <a:gd name="connsiteY13" fmla="*/ 3312621 h 3356512"/>
              <a:gd name="connsiteX14" fmla="*/ 7485682 w 8346359"/>
              <a:gd name="connsiteY14" fmla="*/ 3349197 h 3356512"/>
              <a:gd name="connsiteX15" fmla="*/ 5949490 w 8346359"/>
              <a:gd name="connsiteY15" fmla="*/ 3349197 h 3356512"/>
              <a:gd name="connsiteX16" fmla="*/ 4486450 w 8346359"/>
              <a:gd name="connsiteY16" fmla="*/ 3356512 h 3356512"/>
              <a:gd name="connsiteX17" fmla="*/ 3001465 w 8346359"/>
              <a:gd name="connsiteY17" fmla="*/ 3349197 h 3356512"/>
              <a:gd name="connsiteX18" fmla="*/ 1575001 w 8346359"/>
              <a:gd name="connsiteY18" fmla="*/ 3341882 h 3356512"/>
              <a:gd name="connsiteX19" fmla="*/ 346047 w 8346359"/>
              <a:gd name="connsiteY19" fmla="*/ 3349197 h 3356512"/>
              <a:gd name="connsiteX20" fmla="*/ 126591 w 8346359"/>
              <a:gd name="connsiteY20" fmla="*/ 3268730 h 3356512"/>
              <a:gd name="connsiteX21" fmla="*/ 68069 w 8346359"/>
              <a:gd name="connsiteY21" fmla="*/ 2939546 h 3356512"/>
              <a:gd name="connsiteX22" fmla="*/ 3513 w 8346359"/>
              <a:gd name="connsiteY22" fmla="*/ 1842266 h 3356512"/>
              <a:gd name="connsiteX0" fmla="*/ 3513 w 8346359"/>
              <a:gd name="connsiteY0" fmla="*/ 1842989 h 3357235"/>
              <a:gd name="connsiteX1" fmla="*/ 15639 w 8346359"/>
              <a:gd name="connsiteY1" fmla="*/ 535987 h 3357235"/>
              <a:gd name="connsiteX2" fmla="*/ 75385 w 8346359"/>
              <a:gd name="connsiteY2" fmla="*/ 511622 h 3357235"/>
              <a:gd name="connsiteX3" fmla="*/ 39832 w 8346359"/>
              <a:gd name="connsiteY3" fmla="*/ 50765 h 3357235"/>
              <a:gd name="connsiteX4" fmla="*/ 360677 w 8346359"/>
              <a:gd name="connsiteY4" fmla="*/ 6873 h 3357235"/>
              <a:gd name="connsiteX5" fmla="*/ 982469 w 8346359"/>
              <a:gd name="connsiteY5" fmla="*/ 6873 h 3357235"/>
              <a:gd name="connsiteX6" fmla="*/ 1253132 w 8346359"/>
              <a:gd name="connsiteY6" fmla="*/ 36134 h 3357235"/>
              <a:gd name="connsiteX7" fmla="*/ 1282393 w 8346359"/>
              <a:gd name="connsiteY7" fmla="*/ 321427 h 3357235"/>
              <a:gd name="connsiteX8" fmla="*/ 1282393 w 8346359"/>
              <a:gd name="connsiteY8" fmla="*/ 1126099 h 3357235"/>
              <a:gd name="connsiteX9" fmla="*/ 1399436 w 8346359"/>
              <a:gd name="connsiteY9" fmla="*/ 1740576 h 3357235"/>
              <a:gd name="connsiteX10" fmla="*/ 2204108 w 8346359"/>
              <a:gd name="connsiteY10" fmla="*/ 2398944 h 3357235"/>
              <a:gd name="connsiteX11" fmla="*/ 3652517 w 8346359"/>
              <a:gd name="connsiteY11" fmla="*/ 2742758 h 3357235"/>
              <a:gd name="connsiteX12" fmla="*/ 7712453 w 8346359"/>
              <a:gd name="connsiteY12" fmla="*/ 3042681 h 3357235"/>
              <a:gd name="connsiteX13" fmla="*/ 8312300 w 8346359"/>
              <a:gd name="connsiteY13" fmla="*/ 3313344 h 3357235"/>
              <a:gd name="connsiteX14" fmla="*/ 7485682 w 8346359"/>
              <a:gd name="connsiteY14" fmla="*/ 3349920 h 3357235"/>
              <a:gd name="connsiteX15" fmla="*/ 5949490 w 8346359"/>
              <a:gd name="connsiteY15" fmla="*/ 3349920 h 3357235"/>
              <a:gd name="connsiteX16" fmla="*/ 4486450 w 8346359"/>
              <a:gd name="connsiteY16" fmla="*/ 3357235 h 3357235"/>
              <a:gd name="connsiteX17" fmla="*/ 3001465 w 8346359"/>
              <a:gd name="connsiteY17" fmla="*/ 3349920 h 3357235"/>
              <a:gd name="connsiteX18" fmla="*/ 1575001 w 8346359"/>
              <a:gd name="connsiteY18" fmla="*/ 3342605 h 3357235"/>
              <a:gd name="connsiteX19" fmla="*/ 346047 w 8346359"/>
              <a:gd name="connsiteY19" fmla="*/ 3349920 h 3357235"/>
              <a:gd name="connsiteX20" fmla="*/ 126591 w 8346359"/>
              <a:gd name="connsiteY20" fmla="*/ 3269453 h 3357235"/>
              <a:gd name="connsiteX21" fmla="*/ 68069 w 8346359"/>
              <a:gd name="connsiteY21" fmla="*/ 2940269 h 3357235"/>
              <a:gd name="connsiteX22" fmla="*/ 3513 w 8346359"/>
              <a:gd name="connsiteY22" fmla="*/ 1842989 h 3357235"/>
              <a:gd name="connsiteX0" fmla="*/ 3513 w 8346359"/>
              <a:gd name="connsiteY0" fmla="*/ 1840733 h 3354979"/>
              <a:gd name="connsiteX1" fmla="*/ 15639 w 8346359"/>
              <a:gd name="connsiteY1" fmla="*/ 533731 h 3354979"/>
              <a:gd name="connsiteX2" fmla="*/ 3512 w 8346359"/>
              <a:gd name="connsiteY2" fmla="*/ 428898 h 3354979"/>
              <a:gd name="connsiteX3" fmla="*/ 39832 w 8346359"/>
              <a:gd name="connsiteY3" fmla="*/ 48509 h 3354979"/>
              <a:gd name="connsiteX4" fmla="*/ 360677 w 8346359"/>
              <a:gd name="connsiteY4" fmla="*/ 4617 h 3354979"/>
              <a:gd name="connsiteX5" fmla="*/ 982469 w 8346359"/>
              <a:gd name="connsiteY5" fmla="*/ 4617 h 3354979"/>
              <a:gd name="connsiteX6" fmla="*/ 1253132 w 8346359"/>
              <a:gd name="connsiteY6" fmla="*/ 33878 h 3354979"/>
              <a:gd name="connsiteX7" fmla="*/ 1282393 w 8346359"/>
              <a:gd name="connsiteY7" fmla="*/ 319171 h 3354979"/>
              <a:gd name="connsiteX8" fmla="*/ 1282393 w 8346359"/>
              <a:gd name="connsiteY8" fmla="*/ 1123843 h 3354979"/>
              <a:gd name="connsiteX9" fmla="*/ 1399436 w 8346359"/>
              <a:gd name="connsiteY9" fmla="*/ 1738320 h 3354979"/>
              <a:gd name="connsiteX10" fmla="*/ 2204108 w 8346359"/>
              <a:gd name="connsiteY10" fmla="*/ 2396688 h 3354979"/>
              <a:gd name="connsiteX11" fmla="*/ 3652517 w 8346359"/>
              <a:gd name="connsiteY11" fmla="*/ 2740502 h 3354979"/>
              <a:gd name="connsiteX12" fmla="*/ 7712453 w 8346359"/>
              <a:gd name="connsiteY12" fmla="*/ 3040425 h 3354979"/>
              <a:gd name="connsiteX13" fmla="*/ 8312300 w 8346359"/>
              <a:gd name="connsiteY13" fmla="*/ 3311088 h 3354979"/>
              <a:gd name="connsiteX14" fmla="*/ 7485682 w 8346359"/>
              <a:gd name="connsiteY14" fmla="*/ 3347664 h 3354979"/>
              <a:gd name="connsiteX15" fmla="*/ 5949490 w 8346359"/>
              <a:gd name="connsiteY15" fmla="*/ 3347664 h 3354979"/>
              <a:gd name="connsiteX16" fmla="*/ 4486450 w 8346359"/>
              <a:gd name="connsiteY16" fmla="*/ 3354979 h 3354979"/>
              <a:gd name="connsiteX17" fmla="*/ 3001465 w 8346359"/>
              <a:gd name="connsiteY17" fmla="*/ 3347664 h 3354979"/>
              <a:gd name="connsiteX18" fmla="*/ 1575001 w 8346359"/>
              <a:gd name="connsiteY18" fmla="*/ 3340349 h 3354979"/>
              <a:gd name="connsiteX19" fmla="*/ 346047 w 8346359"/>
              <a:gd name="connsiteY19" fmla="*/ 3347664 h 3354979"/>
              <a:gd name="connsiteX20" fmla="*/ 126591 w 8346359"/>
              <a:gd name="connsiteY20" fmla="*/ 3267197 h 3354979"/>
              <a:gd name="connsiteX21" fmla="*/ 68069 w 8346359"/>
              <a:gd name="connsiteY21" fmla="*/ 2938013 h 3354979"/>
              <a:gd name="connsiteX22" fmla="*/ 3513 w 8346359"/>
              <a:gd name="connsiteY22" fmla="*/ 1840733 h 3354979"/>
              <a:gd name="connsiteX0" fmla="*/ 15404 w 8358250"/>
              <a:gd name="connsiteY0" fmla="*/ 1840733 h 3354979"/>
              <a:gd name="connsiteX1" fmla="*/ 27530 w 8358250"/>
              <a:gd name="connsiteY1" fmla="*/ 533731 h 3354979"/>
              <a:gd name="connsiteX2" fmla="*/ 15403 w 8358250"/>
              <a:gd name="connsiteY2" fmla="*/ 428898 h 3354979"/>
              <a:gd name="connsiteX3" fmla="*/ 51723 w 8358250"/>
              <a:gd name="connsiteY3" fmla="*/ 48509 h 3354979"/>
              <a:gd name="connsiteX4" fmla="*/ 372568 w 8358250"/>
              <a:gd name="connsiteY4" fmla="*/ 4617 h 3354979"/>
              <a:gd name="connsiteX5" fmla="*/ 994360 w 8358250"/>
              <a:gd name="connsiteY5" fmla="*/ 4617 h 3354979"/>
              <a:gd name="connsiteX6" fmla="*/ 1265023 w 8358250"/>
              <a:gd name="connsiteY6" fmla="*/ 33878 h 3354979"/>
              <a:gd name="connsiteX7" fmla="*/ 1294284 w 8358250"/>
              <a:gd name="connsiteY7" fmla="*/ 319171 h 3354979"/>
              <a:gd name="connsiteX8" fmla="*/ 1294284 w 8358250"/>
              <a:gd name="connsiteY8" fmla="*/ 1123843 h 3354979"/>
              <a:gd name="connsiteX9" fmla="*/ 1411327 w 8358250"/>
              <a:gd name="connsiteY9" fmla="*/ 1738320 h 3354979"/>
              <a:gd name="connsiteX10" fmla="*/ 2215999 w 8358250"/>
              <a:gd name="connsiteY10" fmla="*/ 2396688 h 3354979"/>
              <a:gd name="connsiteX11" fmla="*/ 3664408 w 8358250"/>
              <a:gd name="connsiteY11" fmla="*/ 2740502 h 3354979"/>
              <a:gd name="connsiteX12" fmla="*/ 7724344 w 8358250"/>
              <a:gd name="connsiteY12" fmla="*/ 3040425 h 3354979"/>
              <a:gd name="connsiteX13" fmla="*/ 8324191 w 8358250"/>
              <a:gd name="connsiteY13" fmla="*/ 3311088 h 3354979"/>
              <a:gd name="connsiteX14" fmla="*/ 7497573 w 8358250"/>
              <a:gd name="connsiteY14" fmla="*/ 3347664 h 3354979"/>
              <a:gd name="connsiteX15" fmla="*/ 5961381 w 8358250"/>
              <a:gd name="connsiteY15" fmla="*/ 3347664 h 3354979"/>
              <a:gd name="connsiteX16" fmla="*/ 4498341 w 8358250"/>
              <a:gd name="connsiteY16" fmla="*/ 3354979 h 3354979"/>
              <a:gd name="connsiteX17" fmla="*/ 3013356 w 8358250"/>
              <a:gd name="connsiteY17" fmla="*/ 3347664 h 3354979"/>
              <a:gd name="connsiteX18" fmla="*/ 1586892 w 8358250"/>
              <a:gd name="connsiteY18" fmla="*/ 3340349 h 3354979"/>
              <a:gd name="connsiteX19" fmla="*/ 357938 w 8358250"/>
              <a:gd name="connsiteY19" fmla="*/ 3347664 h 3354979"/>
              <a:gd name="connsiteX20" fmla="*/ 138482 w 8358250"/>
              <a:gd name="connsiteY20" fmla="*/ 3267197 h 3354979"/>
              <a:gd name="connsiteX21" fmla="*/ 8087 w 8358250"/>
              <a:gd name="connsiteY21" fmla="*/ 2952644 h 3354979"/>
              <a:gd name="connsiteX22" fmla="*/ 15404 w 8358250"/>
              <a:gd name="connsiteY22" fmla="*/ 1840733 h 3354979"/>
              <a:gd name="connsiteX0" fmla="*/ 10231 w 8353077"/>
              <a:gd name="connsiteY0" fmla="*/ 1840733 h 3354979"/>
              <a:gd name="connsiteX1" fmla="*/ 22357 w 8353077"/>
              <a:gd name="connsiteY1" fmla="*/ 533731 h 3354979"/>
              <a:gd name="connsiteX2" fmla="*/ 10230 w 8353077"/>
              <a:gd name="connsiteY2" fmla="*/ 428898 h 3354979"/>
              <a:gd name="connsiteX3" fmla="*/ 46550 w 8353077"/>
              <a:gd name="connsiteY3" fmla="*/ 48509 h 3354979"/>
              <a:gd name="connsiteX4" fmla="*/ 367395 w 8353077"/>
              <a:gd name="connsiteY4" fmla="*/ 4617 h 3354979"/>
              <a:gd name="connsiteX5" fmla="*/ 989187 w 8353077"/>
              <a:gd name="connsiteY5" fmla="*/ 4617 h 3354979"/>
              <a:gd name="connsiteX6" fmla="*/ 1259850 w 8353077"/>
              <a:gd name="connsiteY6" fmla="*/ 33878 h 3354979"/>
              <a:gd name="connsiteX7" fmla="*/ 1289111 w 8353077"/>
              <a:gd name="connsiteY7" fmla="*/ 319171 h 3354979"/>
              <a:gd name="connsiteX8" fmla="*/ 1289111 w 8353077"/>
              <a:gd name="connsiteY8" fmla="*/ 1123843 h 3354979"/>
              <a:gd name="connsiteX9" fmla="*/ 1406154 w 8353077"/>
              <a:gd name="connsiteY9" fmla="*/ 1738320 h 3354979"/>
              <a:gd name="connsiteX10" fmla="*/ 2210826 w 8353077"/>
              <a:gd name="connsiteY10" fmla="*/ 2396688 h 3354979"/>
              <a:gd name="connsiteX11" fmla="*/ 3659235 w 8353077"/>
              <a:gd name="connsiteY11" fmla="*/ 2740502 h 3354979"/>
              <a:gd name="connsiteX12" fmla="*/ 7719171 w 8353077"/>
              <a:gd name="connsiteY12" fmla="*/ 3040425 h 3354979"/>
              <a:gd name="connsiteX13" fmla="*/ 8319018 w 8353077"/>
              <a:gd name="connsiteY13" fmla="*/ 3311088 h 3354979"/>
              <a:gd name="connsiteX14" fmla="*/ 7492400 w 8353077"/>
              <a:gd name="connsiteY14" fmla="*/ 3347664 h 3354979"/>
              <a:gd name="connsiteX15" fmla="*/ 5956208 w 8353077"/>
              <a:gd name="connsiteY15" fmla="*/ 3347664 h 3354979"/>
              <a:gd name="connsiteX16" fmla="*/ 4493168 w 8353077"/>
              <a:gd name="connsiteY16" fmla="*/ 3354979 h 3354979"/>
              <a:gd name="connsiteX17" fmla="*/ 3008183 w 8353077"/>
              <a:gd name="connsiteY17" fmla="*/ 3347664 h 3354979"/>
              <a:gd name="connsiteX18" fmla="*/ 1581719 w 8353077"/>
              <a:gd name="connsiteY18" fmla="*/ 3340349 h 3354979"/>
              <a:gd name="connsiteX19" fmla="*/ 352765 w 8353077"/>
              <a:gd name="connsiteY19" fmla="*/ 3347664 h 3354979"/>
              <a:gd name="connsiteX20" fmla="*/ 61436 w 8353077"/>
              <a:gd name="connsiteY20" fmla="*/ 3311088 h 3354979"/>
              <a:gd name="connsiteX21" fmla="*/ 2914 w 8353077"/>
              <a:gd name="connsiteY21" fmla="*/ 2952644 h 3354979"/>
              <a:gd name="connsiteX22" fmla="*/ 10231 w 8353077"/>
              <a:gd name="connsiteY22" fmla="*/ 1840733 h 3354979"/>
              <a:gd name="connsiteX0" fmla="*/ 10231 w 8353077"/>
              <a:gd name="connsiteY0" fmla="*/ 1840733 h 3354979"/>
              <a:gd name="connsiteX1" fmla="*/ 22357 w 8353077"/>
              <a:gd name="connsiteY1" fmla="*/ 533731 h 3354979"/>
              <a:gd name="connsiteX2" fmla="*/ 10230 w 8353077"/>
              <a:gd name="connsiteY2" fmla="*/ 428898 h 3354979"/>
              <a:gd name="connsiteX3" fmla="*/ 46550 w 8353077"/>
              <a:gd name="connsiteY3" fmla="*/ 48509 h 3354979"/>
              <a:gd name="connsiteX4" fmla="*/ 367395 w 8353077"/>
              <a:gd name="connsiteY4" fmla="*/ 4617 h 3354979"/>
              <a:gd name="connsiteX5" fmla="*/ 989187 w 8353077"/>
              <a:gd name="connsiteY5" fmla="*/ 4617 h 3354979"/>
              <a:gd name="connsiteX6" fmla="*/ 1259850 w 8353077"/>
              <a:gd name="connsiteY6" fmla="*/ 33878 h 3354979"/>
              <a:gd name="connsiteX7" fmla="*/ 1360983 w 8353077"/>
              <a:gd name="connsiteY7" fmla="*/ 319171 h 3354979"/>
              <a:gd name="connsiteX8" fmla="*/ 1289111 w 8353077"/>
              <a:gd name="connsiteY8" fmla="*/ 1123843 h 3354979"/>
              <a:gd name="connsiteX9" fmla="*/ 1406154 w 8353077"/>
              <a:gd name="connsiteY9" fmla="*/ 1738320 h 3354979"/>
              <a:gd name="connsiteX10" fmla="*/ 2210826 w 8353077"/>
              <a:gd name="connsiteY10" fmla="*/ 2396688 h 3354979"/>
              <a:gd name="connsiteX11" fmla="*/ 3659235 w 8353077"/>
              <a:gd name="connsiteY11" fmla="*/ 2740502 h 3354979"/>
              <a:gd name="connsiteX12" fmla="*/ 7719171 w 8353077"/>
              <a:gd name="connsiteY12" fmla="*/ 3040425 h 3354979"/>
              <a:gd name="connsiteX13" fmla="*/ 8319018 w 8353077"/>
              <a:gd name="connsiteY13" fmla="*/ 3311088 h 3354979"/>
              <a:gd name="connsiteX14" fmla="*/ 7492400 w 8353077"/>
              <a:gd name="connsiteY14" fmla="*/ 3347664 h 3354979"/>
              <a:gd name="connsiteX15" fmla="*/ 5956208 w 8353077"/>
              <a:gd name="connsiteY15" fmla="*/ 3347664 h 3354979"/>
              <a:gd name="connsiteX16" fmla="*/ 4493168 w 8353077"/>
              <a:gd name="connsiteY16" fmla="*/ 3354979 h 3354979"/>
              <a:gd name="connsiteX17" fmla="*/ 3008183 w 8353077"/>
              <a:gd name="connsiteY17" fmla="*/ 3347664 h 3354979"/>
              <a:gd name="connsiteX18" fmla="*/ 1581719 w 8353077"/>
              <a:gd name="connsiteY18" fmla="*/ 3340349 h 3354979"/>
              <a:gd name="connsiteX19" fmla="*/ 352765 w 8353077"/>
              <a:gd name="connsiteY19" fmla="*/ 3347664 h 3354979"/>
              <a:gd name="connsiteX20" fmla="*/ 61436 w 8353077"/>
              <a:gd name="connsiteY20" fmla="*/ 3311088 h 3354979"/>
              <a:gd name="connsiteX21" fmla="*/ 2914 w 8353077"/>
              <a:gd name="connsiteY21" fmla="*/ 2952644 h 3354979"/>
              <a:gd name="connsiteX22" fmla="*/ 10231 w 8353077"/>
              <a:gd name="connsiteY22" fmla="*/ 1840733 h 3354979"/>
              <a:gd name="connsiteX0" fmla="*/ 10231 w 8353077"/>
              <a:gd name="connsiteY0" fmla="*/ 1840733 h 3354979"/>
              <a:gd name="connsiteX1" fmla="*/ 22357 w 8353077"/>
              <a:gd name="connsiteY1" fmla="*/ 533731 h 3354979"/>
              <a:gd name="connsiteX2" fmla="*/ 10230 w 8353077"/>
              <a:gd name="connsiteY2" fmla="*/ 428898 h 3354979"/>
              <a:gd name="connsiteX3" fmla="*/ 46550 w 8353077"/>
              <a:gd name="connsiteY3" fmla="*/ 48509 h 3354979"/>
              <a:gd name="connsiteX4" fmla="*/ 367395 w 8353077"/>
              <a:gd name="connsiteY4" fmla="*/ 4617 h 3354979"/>
              <a:gd name="connsiteX5" fmla="*/ 989187 w 8353077"/>
              <a:gd name="connsiteY5" fmla="*/ 4617 h 3354979"/>
              <a:gd name="connsiteX6" fmla="*/ 1259850 w 8353077"/>
              <a:gd name="connsiteY6" fmla="*/ 33878 h 3354979"/>
              <a:gd name="connsiteX7" fmla="*/ 1360983 w 8353077"/>
              <a:gd name="connsiteY7" fmla="*/ 319171 h 3354979"/>
              <a:gd name="connsiteX8" fmla="*/ 1375358 w 8353077"/>
              <a:gd name="connsiteY8" fmla="*/ 1131158 h 3354979"/>
              <a:gd name="connsiteX9" fmla="*/ 1406154 w 8353077"/>
              <a:gd name="connsiteY9" fmla="*/ 1738320 h 3354979"/>
              <a:gd name="connsiteX10" fmla="*/ 2210826 w 8353077"/>
              <a:gd name="connsiteY10" fmla="*/ 2396688 h 3354979"/>
              <a:gd name="connsiteX11" fmla="*/ 3659235 w 8353077"/>
              <a:gd name="connsiteY11" fmla="*/ 2740502 h 3354979"/>
              <a:gd name="connsiteX12" fmla="*/ 7719171 w 8353077"/>
              <a:gd name="connsiteY12" fmla="*/ 3040425 h 3354979"/>
              <a:gd name="connsiteX13" fmla="*/ 8319018 w 8353077"/>
              <a:gd name="connsiteY13" fmla="*/ 3311088 h 3354979"/>
              <a:gd name="connsiteX14" fmla="*/ 7492400 w 8353077"/>
              <a:gd name="connsiteY14" fmla="*/ 3347664 h 3354979"/>
              <a:gd name="connsiteX15" fmla="*/ 5956208 w 8353077"/>
              <a:gd name="connsiteY15" fmla="*/ 3347664 h 3354979"/>
              <a:gd name="connsiteX16" fmla="*/ 4493168 w 8353077"/>
              <a:gd name="connsiteY16" fmla="*/ 3354979 h 3354979"/>
              <a:gd name="connsiteX17" fmla="*/ 3008183 w 8353077"/>
              <a:gd name="connsiteY17" fmla="*/ 3347664 h 3354979"/>
              <a:gd name="connsiteX18" fmla="*/ 1581719 w 8353077"/>
              <a:gd name="connsiteY18" fmla="*/ 3340349 h 3354979"/>
              <a:gd name="connsiteX19" fmla="*/ 352765 w 8353077"/>
              <a:gd name="connsiteY19" fmla="*/ 3347664 h 3354979"/>
              <a:gd name="connsiteX20" fmla="*/ 61436 w 8353077"/>
              <a:gd name="connsiteY20" fmla="*/ 3311088 h 3354979"/>
              <a:gd name="connsiteX21" fmla="*/ 2914 w 8353077"/>
              <a:gd name="connsiteY21" fmla="*/ 2952644 h 3354979"/>
              <a:gd name="connsiteX22" fmla="*/ 10231 w 8353077"/>
              <a:gd name="connsiteY22" fmla="*/ 1840733 h 3354979"/>
              <a:gd name="connsiteX0" fmla="*/ 10231 w 8353077"/>
              <a:gd name="connsiteY0" fmla="*/ 1840733 h 3354979"/>
              <a:gd name="connsiteX1" fmla="*/ 22357 w 8353077"/>
              <a:gd name="connsiteY1" fmla="*/ 533731 h 3354979"/>
              <a:gd name="connsiteX2" fmla="*/ 10230 w 8353077"/>
              <a:gd name="connsiteY2" fmla="*/ 428898 h 3354979"/>
              <a:gd name="connsiteX3" fmla="*/ 46550 w 8353077"/>
              <a:gd name="connsiteY3" fmla="*/ 48509 h 3354979"/>
              <a:gd name="connsiteX4" fmla="*/ 367395 w 8353077"/>
              <a:gd name="connsiteY4" fmla="*/ 4617 h 3354979"/>
              <a:gd name="connsiteX5" fmla="*/ 989187 w 8353077"/>
              <a:gd name="connsiteY5" fmla="*/ 4617 h 3354979"/>
              <a:gd name="connsiteX6" fmla="*/ 1259850 w 8353077"/>
              <a:gd name="connsiteY6" fmla="*/ 33878 h 3354979"/>
              <a:gd name="connsiteX7" fmla="*/ 1360983 w 8353077"/>
              <a:gd name="connsiteY7" fmla="*/ 319171 h 3354979"/>
              <a:gd name="connsiteX8" fmla="*/ 1375358 w 8353077"/>
              <a:gd name="connsiteY8" fmla="*/ 1131158 h 3354979"/>
              <a:gd name="connsiteX9" fmla="*/ 1442091 w 8353077"/>
              <a:gd name="connsiteY9" fmla="*/ 1752951 h 3354979"/>
              <a:gd name="connsiteX10" fmla="*/ 2210826 w 8353077"/>
              <a:gd name="connsiteY10" fmla="*/ 2396688 h 3354979"/>
              <a:gd name="connsiteX11" fmla="*/ 3659235 w 8353077"/>
              <a:gd name="connsiteY11" fmla="*/ 2740502 h 3354979"/>
              <a:gd name="connsiteX12" fmla="*/ 7719171 w 8353077"/>
              <a:gd name="connsiteY12" fmla="*/ 3040425 h 3354979"/>
              <a:gd name="connsiteX13" fmla="*/ 8319018 w 8353077"/>
              <a:gd name="connsiteY13" fmla="*/ 3311088 h 3354979"/>
              <a:gd name="connsiteX14" fmla="*/ 7492400 w 8353077"/>
              <a:gd name="connsiteY14" fmla="*/ 3347664 h 3354979"/>
              <a:gd name="connsiteX15" fmla="*/ 5956208 w 8353077"/>
              <a:gd name="connsiteY15" fmla="*/ 3347664 h 3354979"/>
              <a:gd name="connsiteX16" fmla="*/ 4493168 w 8353077"/>
              <a:gd name="connsiteY16" fmla="*/ 3354979 h 3354979"/>
              <a:gd name="connsiteX17" fmla="*/ 3008183 w 8353077"/>
              <a:gd name="connsiteY17" fmla="*/ 3347664 h 3354979"/>
              <a:gd name="connsiteX18" fmla="*/ 1581719 w 8353077"/>
              <a:gd name="connsiteY18" fmla="*/ 3340349 h 3354979"/>
              <a:gd name="connsiteX19" fmla="*/ 352765 w 8353077"/>
              <a:gd name="connsiteY19" fmla="*/ 3347664 h 3354979"/>
              <a:gd name="connsiteX20" fmla="*/ 61436 w 8353077"/>
              <a:gd name="connsiteY20" fmla="*/ 3311088 h 3354979"/>
              <a:gd name="connsiteX21" fmla="*/ 2914 w 8353077"/>
              <a:gd name="connsiteY21" fmla="*/ 2952644 h 3354979"/>
              <a:gd name="connsiteX22" fmla="*/ 10231 w 8353077"/>
              <a:gd name="connsiteY22" fmla="*/ 1840733 h 3354979"/>
              <a:gd name="connsiteX0" fmla="*/ 10231 w 8353077"/>
              <a:gd name="connsiteY0" fmla="*/ 1840733 h 3354979"/>
              <a:gd name="connsiteX1" fmla="*/ 22357 w 8353077"/>
              <a:gd name="connsiteY1" fmla="*/ 533731 h 3354979"/>
              <a:gd name="connsiteX2" fmla="*/ 10230 w 8353077"/>
              <a:gd name="connsiteY2" fmla="*/ 428898 h 3354979"/>
              <a:gd name="connsiteX3" fmla="*/ 46550 w 8353077"/>
              <a:gd name="connsiteY3" fmla="*/ 48509 h 3354979"/>
              <a:gd name="connsiteX4" fmla="*/ 367395 w 8353077"/>
              <a:gd name="connsiteY4" fmla="*/ 4617 h 3354979"/>
              <a:gd name="connsiteX5" fmla="*/ 989187 w 8353077"/>
              <a:gd name="connsiteY5" fmla="*/ 4617 h 3354979"/>
              <a:gd name="connsiteX6" fmla="*/ 1259850 w 8353077"/>
              <a:gd name="connsiteY6" fmla="*/ 33878 h 3354979"/>
              <a:gd name="connsiteX7" fmla="*/ 1360983 w 8353077"/>
              <a:gd name="connsiteY7" fmla="*/ 319171 h 3354979"/>
              <a:gd name="connsiteX8" fmla="*/ 1375358 w 8353077"/>
              <a:gd name="connsiteY8" fmla="*/ 1131158 h 3354979"/>
              <a:gd name="connsiteX9" fmla="*/ 1478027 w 8353077"/>
              <a:gd name="connsiteY9" fmla="*/ 1752951 h 3354979"/>
              <a:gd name="connsiteX10" fmla="*/ 2210826 w 8353077"/>
              <a:gd name="connsiteY10" fmla="*/ 2396688 h 3354979"/>
              <a:gd name="connsiteX11" fmla="*/ 3659235 w 8353077"/>
              <a:gd name="connsiteY11" fmla="*/ 2740502 h 3354979"/>
              <a:gd name="connsiteX12" fmla="*/ 7719171 w 8353077"/>
              <a:gd name="connsiteY12" fmla="*/ 3040425 h 3354979"/>
              <a:gd name="connsiteX13" fmla="*/ 8319018 w 8353077"/>
              <a:gd name="connsiteY13" fmla="*/ 3311088 h 3354979"/>
              <a:gd name="connsiteX14" fmla="*/ 7492400 w 8353077"/>
              <a:gd name="connsiteY14" fmla="*/ 3347664 h 3354979"/>
              <a:gd name="connsiteX15" fmla="*/ 5956208 w 8353077"/>
              <a:gd name="connsiteY15" fmla="*/ 3347664 h 3354979"/>
              <a:gd name="connsiteX16" fmla="*/ 4493168 w 8353077"/>
              <a:gd name="connsiteY16" fmla="*/ 3354979 h 3354979"/>
              <a:gd name="connsiteX17" fmla="*/ 3008183 w 8353077"/>
              <a:gd name="connsiteY17" fmla="*/ 3347664 h 3354979"/>
              <a:gd name="connsiteX18" fmla="*/ 1581719 w 8353077"/>
              <a:gd name="connsiteY18" fmla="*/ 3340349 h 3354979"/>
              <a:gd name="connsiteX19" fmla="*/ 352765 w 8353077"/>
              <a:gd name="connsiteY19" fmla="*/ 3347664 h 3354979"/>
              <a:gd name="connsiteX20" fmla="*/ 61436 w 8353077"/>
              <a:gd name="connsiteY20" fmla="*/ 3311088 h 3354979"/>
              <a:gd name="connsiteX21" fmla="*/ 2914 w 8353077"/>
              <a:gd name="connsiteY21" fmla="*/ 2952644 h 3354979"/>
              <a:gd name="connsiteX22" fmla="*/ 10231 w 8353077"/>
              <a:gd name="connsiteY22" fmla="*/ 1840733 h 3354979"/>
              <a:gd name="connsiteX0" fmla="*/ 10231 w 8353077"/>
              <a:gd name="connsiteY0" fmla="*/ 1840733 h 3354979"/>
              <a:gd name="connsiteX1" fmla="*/ 22357 w 8353077"/>
              <a:gd name="connsiteY1" fmla="*/ 533731 h 3354979"/>
              <a:gd name="connsiteX2" fmla="*/ 10230 w 8353077"/>
              <a:gd name="connsiteY2" fmla="*/ 428898 h 3354979"/>
              <a:gd name="connsiteX3" fmla="*/ 46550 w 8353077"/>
              <a:gd name="connsiteY3" fmla="*/ 48509 h 3354979"/>
              <a:gd name="connsiteX4" fmla="*/ 367395 w 8353077"/>
              <a:gd name="connsiteY4" fmla="*/ 4617 h 3354979"/>
              <a:gd name="connsiteX5" fmla="*/ 989187 w 8353077"/>
              <a:gd name="connsiteY5" fmla="*/ 4617 h 3354979"/>
              <a:gd name="connsiteX6" fmla="*/ 1259850 w 8353077"/>
              <a:gd name="connsiteY6" fmla="*/ 33878 h 3354979"/>
              <a:gd name="connsiteX7" fmla="*/ 1360983 w 8353077"/>
              <a:gd name="connsiteY7" fmla="*/ 319171 h 3354979"/>
              <a:gd name="connsiteX8" fmla="*/ 1402315 w 8353077"/>
              <a:gd name="connsiteY8" fmla="*/ 343536 h 3354979"/>
              <a:gd name="connsiteX9" fmla="*/ 1375358 w 8353077"/>
              <a:gd name="connsiteY9" fmla="*/ 1131158 h 3354979"/>
              <a:gd name="connsiteX10" fmla="*/ 1478027 w 8353077"/>
              <a:gd name="connsiteY10" fmla="*/ 1752951 h 3354979"/>
              <a:gd name="connsiteX11" fmla="*/ 2210826 w 8353077"/>
              <a:gd name="connsiteY11" fmla="*/ 2396688 h 3354979"/>
              <a:gd name="connsiteX12" fmla="*/ 3659235 w 8353077"/>
              <a:gd name="connsiteY12" fmla="*/ 2740502 h 3354979"/>
              <a:gd name="connsiteX13" fmla="*/ 7719171 w 8353077"/>
              <a:gd name="connsiteY13" fmla="*/ 3040425 h 3354979"/>
              <a:gd name="connsiteX14" fmla="*/ 8319018 w 8353077"/>
              <a:gd name="connsiteY14" fmla="*/ 3311088 h 3354979"/>
              <a:gd name="connsiteX15" fmla="*/ 7492400 w 8353077"/>
              <a:gd name="connsiteY15" fmla="*/ 3347664 h 3354979"/>
              <a:gd name="connsiteX16" fmla="*/ 5956208 w 8353077"/>
              <a:gd name="connsiteY16" fmla="*/ 3347664 h 3354979"/>
              <a:gd name="connsiteX17" fmla="*/ 4493168 w 8353077"/>
              <a:gd name="connsiteY17" fmla="*/ 3354979 h 3354979"/>
              <a:gd name="connsiteX18" fmla="*/ 3008183 w 8353077"/>
              <a:gd name="connsiteY18" fmla="*/ 3347664 h 3354979"/>
              <a:gd name="connsiteX19" fmla="*/ 1581719 w 8353077"/>
              <a:gd name="connsiteY19" fmla="*/ 3340349 h 3354979"/>
              <a:gd name="connsiteX20" fmla="*/ 352765 w 8353077"/>
              <a:gd name="connsiteY20" fmla="*/ 3347664 h 3354979"/>
              <a:gd name="connsiteX21" fmla="*/ 61436 w 8353077"/>
              <a:gd name="connsiteY21" fmla="*/ 3311088 h 3354979"/>
              <a:gd name="connsiteX22" fmla="*/ 2914 w 8353077"/>
              <a:gd name="connsiteY22" fmla="*/ 2952644 h 3354979"/>
              <a:gd name="connsiteX23" fmla="*/ 10231 w 8353077"/>
              <a:gd name="connsiteY23" fmla="*/ 1840733 h 3354979"/>
              <a:gd name="connsiteX0" fmla="*/ 10231 w 8353077"/>
              <a:gd name="connsiteY0" fmla="*/ 1840733 h 3354979"/>
              <a:gd name="connsiteX1" fmla="*/ 22357 w 8353077"/>
              <a:gd name="connsiteY1" fmla="*/ 533731 h 3354979"/>
              <a:gd name="connsiteX2" fmla="*/ 10230 w 8353077"/>
              <a:gd name="connsiteY2" fmla="*/ 428898 h 3354979"/>
              <a:gd name="connsiteX3" fmla="*/ 46550 w 8353077"/>
              <a:gd name="connsiteY3" fmla="*/ 48509 h 3354979"/>
              <a:gd name="connsiteX4" fmla="*/ 367395 w 8353077"/>
              <a:gd name="connsiteY4" fmla="*/ 4617 h 3354979"/>
              <a:gd name="connsiteX5" fmla="*/ 989187 w 8353077"/>
              <a:gd name="connsiteY5" fmla="*/ 4617 h 3354979"/>
              <a:gd name="connsiteX6" fmla="*/ 1259850 w 8353077"/>
              <a:gd name="connsiteY6" fmla="*/ 33878 h 3354979"/>
              <a:gd name="connsiteX7" fmla="*/ 1447230 w 8353077"/>
              <a:gd name="connsiteY7" fmla="*/ 92400 h 3354979"/>
              <a:gd name="connsiteX8" fmla="*/ 1402315 w 8353077"/>
              <a:gd name="connsiteY8" fmla="*/ 343536 h 3354979"/>
              <a:gd name="connsiteX9" fmla="*/ 1375358 w 8353077"/>
              <a:gd name="connsiteY9" fmla="*/ 1131158 h 3354979"/>
              <a:gd name="connsiteX10" fmla="*/ 1478027 w 8353077"/>
              <a:gd name="connsiteY10" fmla="*/ 1752951 h 3354979"/>
              <a:gd name="connsiteX11" fmla="*/ 2210826 w 8353077"/>
              <a:gd name="connsiteY11" fmla="*/ 2396688 h 3354979"/>
              <a:gd name="connsiteX12" fmla="*/ 3659235 w 8353077"/>
              <a:gd name="connsiteY12" fmla="*/ 2740502 h 3354979"/>
              <a:gd name="connsiteX13" fmla="*/ 7719171 w 8353077"/>
              <a:gd name="connsiteY13" fmla="*/ 3040425 h 3354979"/>
              <a:gd name="connsiteX14" fmla="*/ 8319018 w 8353077"/>
              <a:gd name="connsiteY14" fmla="*/ 3311088 h 3354979"/>
              <a:gd name="connsiteX15" fmla="*/ 7492400 w 8353077"/>
              <a:gd name="connsiteY15" fmla="*/ 3347664 h 3354979"/>
              <a:gd name="connsiteX16" fmla="*/ 5956208 w 8353077"/>
              <a:gd name="connsiteY16" fmla="*/ 3347664 h 3354979"/>
              <a:gd name="connsiteX17" fmla="*/ 4493168 w 8353077"/>
              <a:gd name="connsiteY17" fmla="*/ 3354979 h 3354979"/>
              <a:gd name="connsiteX18" fmla="*/ 3008183 w 8353077"/>
              <a:gd name="connsiteY18" fmla="*/ 3347664 h 3354979"/>
              <a:gd name="connsiteX19" fmla="*/ 1581719 w 8353077"/>
              <a:gd name="connsiteY19" fmla="*/ 3340349 h 3354979"/>
              <a:gd name="connsiteX20" fmla="*/ 352765 w 8353077"/>
              <a:gd name="connsiteY20" fmla="*/ 3347664 h 3354979"/>
              <a:gd name="connsiteX21" fmla="*/ 61436 w 8353077"/>
              <a:gd name="connsiteY21" fmla="*/ 3311088 h 3354979"/>
              <a:gd name="connsiteX22" fmla="*/ 2914 w 8353077"/>
              <a:gd name="connsiteY22" fmla="*/ 2952644 h 3354979"/>
              <a:gd name="connsiteX23" fmla="*/ 10231 w 8353077"/>
              <a:gd name="connsiteY23" fmla="*/ 1840733 h 3354979"/>
              <a:gd name="connsiteX0" fmla="*/ 10231 w 8353077"/>
              <a:gd name="connsiteY0" fmla="*/ 1840733 h 3354979"/>
              <a:gd name="connsiteX1" fmla="*/ 22357 w 8353077"/>
              <a:gd name="connsiteY1" fmla="*/ 533731 h 3354979"/>
              <a:gd name="connsiteX2" fmla="*/ 10230 w 8353077"/>
              <a:gd name="connsiteY2" fmla="*/ 428898 h 3354979"/>
              <a:gd name="connsiteX3" fmla="*/ 46550 w 8353077"/>
              <a:gd name="connsiteY3" fmla="*/ 48509 h 3354979"/>
              <a:gd name="connsiteX4" fmla="*/ 367395 w 8353077"/>
              <a:gd name="connsiteY4" fmla="*/ 4617 h 3354979"/>
              <a:gd name="connsiteX5" fmla="*/ 989187 w 8353077"/>
              <a:gd name="connsiteY5" fmla="*/ 4617 h 3354979"/>
              <a:gd name="connsiteX6" fmla="*/ 1259850 w 8353077"/>
              <a:gd name="connsiteY6" fmla="*/ 33878 h 3354979"/>
              <a:gd name="connsiteX7" fmla="*/ 1418482 w 8353077"/>
              <a:gd name="connsiteY7" fmla="*/ 92400 h 3354979"/>
              <a:gd name="connsiteX8" fmla="*/ 1402315 w 8353077"/>
              <a:gd name="connsiteY8" fmla="*/ 343536 h 3354979"/>
              <a:gd name="connsiteX9" fmla="*/ 1375358 w 8353077"/>
              <a:gd name="connsiteY9" fmla="*/ 1131158 h 3354979"/>
              <a:gd name="connsiteX10" fmla="*/ 1478027 w 8353077"/>
              <a:gd name="connsiteY10" fmla="*/ 1752951 h 3354979"/>
              <a:gd name="connsiteX11" fmla="*/ 2210826 w 8353077"/>
              <a:gd name="connsiteY11" fmla="*/ 2396688 h 3354979"/>
              <a:gd name="connsiteX12" fmla="*/ 3659235 w 8353077"/>
              <a:gd name="connsiteY12" fmla="*/ 2740502 h 3354979"/>
              <a:gd name="connsiteX13" fmla="*/ 7719171 w 8353077"/>
              <a:gd name="connsiteY13" fmla="*/ 3040425 h 3354979"/>
              <a:gd name="connsiteX14" fmla="*/ 8319018 w 8353077"/>
              <a:gd name="connsiteY14" fmla="*/ 3311088 h 3354979"/>
              <a:gd name="connsiteX15" fmla="*/ 7492400 w 8353077"/>
              <a:gd name="connsiteY15" fmla="*/ 3347664 h 3354979"/>
              <a:gd name="connsiteX16" fmla="*/ 5956208 w 8353077"/>
              <a:gd name="connsiteY16" fmla="*/ 3347664 h 3354979"/>
              <a:gd name="connsiteX17" fmla="*/ 4493168 w 8353077"/>
              <a:gd name="connsiteY17" fmla="*/ 3354979 h 3354979"/>
              <a:gd name="connsiteX18" fmla="*/ 3008183 w 8353077"/>
              <a:gd name="connsiteY18" fmla="*/ 3347664 h 3354979"/>
              <a:gd name="connsiteX19" fmla="*/ 1581719 w 8353077"/>
              <a:gd name="connsiteY19" fmla="*/ 3340349 h 3354979"/>
              <a:gd name="connsiteX20" fmla="*/ 352765 w 8353077"/>
              <a:gd name="connsiteY20" fmla="*/ 3347664 h 3354979"/>
              <a:gd name="connsiteX21" fmla="*/ 61436 w 8353077"/>
              <a:gd name="connsiteY21" fmla="*/ 3311088 h 3354979"/>
              <a:gd name="connsiteX22" fmla="*/ 2914 w 8353077"/>
              <a:gd name="connsiteY22" fmla="*/ 2952644 h 3354979"/>
              <a:gd name="connsiteX23" fmla="*/ 10231 w 8353077"/>
              <a:gd name="connsiteY23" fmla="*/ 1840733 h 3354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353077" h="3354979">
                <a:moveTo>
                  <a:pt x="10231" y="1840733"/>
                </a:moveTo>
                <a:cubicBezTo>
                  <a:pt x="13471" y="1437581"/>
                  <a:pt x="10378" y="755625"/>
                  <a:pt x="22357" y="533731"/>
                </a:cubicBezTo>
                <a:cubicBezTo>
                  <a:pt x="34336" y="311837"/>
                  <a:pt x="6198" y="509768"/>
                  <a:pt x="10230" y="428898"/>
                </a:cubicBezTo>
                <a:cubicBezTo>
                  <a:pt x="14262" y="348028"/>
                  <a:pt x="-12977" y="119222"/>
                  <a:pt x="46550" y="48509"/>
                </a:cubicBezTo>
                <a:cubicBezTo>
                  <a:pt x="106077" y="-22204"/>
                  <a:pt x="210289" y="11932"/>
                  <a:pt x="367395" y="4617"/>
                </a:cubicBezTo>
                <a:cubicBezTo>
                  <a:pt x="524501" y="-2698"/>
                  <a:pt x="840445" y="-260"/>
                  <a:pt x="989187" y="4617"/>
                </a:cubicBezTo>
                <a:cubicBezTo>
                  <a:pt x="1137929" y="9494"/>
                  <a:pt x="1188301" y="19248"/>
                  <a:pt x="1259850" y="33878"/>
                </a:cubicBezTo>
                <a:cubicBezTo>
                  <a:pt x="1331399" y="48508"/>
                  <a:pt x="1394738" y="40790"/>
                  <a:pt x="1418482" y="92400"/>
                </a:cubicBezTo>
                <a:cubicBezTo>
                  <a:pt x="1442226" y="144010"/>
                  <a:pt x="1399919" y="208205"/>
                  <a:pt x="1402315" y="343536"/>
                </a:cubicBezTo>
                <a:cubicBezTo>
                  <a:pt x="1404711" y="478867"/>
                  <a:pt x="1362739" y="896256"/>
                  <a:pt x="1375358" y="1131158"/>
                </a:cubicBezTo>
                <a:cubicBezTo>
                  <a:pt x="1387977" y="1366060"/>
                  <a:pt x="1338782" y="1542029"/>
                  <a:pt x="1478027" y="1752951"/>
                </a:cubicBezTo>
                <a:cubicBezTo>
                  <a:pt x="1617272" y="1963873"/>
                  <a:pt x="1847291" y="2232096"/>
                  <a:pt x="2210826" y="2396688"/>
                </a:cubicBezTo>
                <a:cubicBezTo>
                  <a:pt x="2574361" y="2561280"/>
                  <a:pt x="2741178" y="2633213"/>
                  <a:pt x="3659235" y="2740502"/>
                </a:cubicBezTo>
                <a:cubicBezTo>
                  <a:pt x="4577293" y="2847792"/>
                  <a:pt x="6942540" y="2945327"/>
                  <a:pt x="7719171" y="3040425"/>
                </a:cubicBezTo>
                <a:cubicBezTo>
                  <a:pt x="8495802" y="3135523"/>
                  <a:pt x="8356813" y="3259882"/>
                  <a:pt x="8319018" y="3311088"/>
                </a:cubicBezTo>
                <a:cubicBezTo>
                  <a:pt x="8281223" y="3362294"/>
                  <a:pt x="7886202" y="3341568"/>
                  <a:pt x="7492400" y="3347664"/>
                </a:cubicBezTo>
                <a:cubicBezTo>
                  <a:pt x="7098598" y="3353760"/>
                  <a:pt x="5956208" y="3347664"/>
                  <a:pt x="5956208" y="3347664"/>
                </a:cubicBezTo>
                <a:lnTo>
                  <a:pt x="4493168" y="3354979"/>
                </a:lnTo>
                <a:lnTo>
                  <a:pt x="3008183" y="3347664"/>
                </a:lnTo>
                <a:lnTo>
                  <a:pt x="1581719" y="3340349"/>
                </a:lnTo>
                <a:lnTo>
                  <a:pt x="352765" y="3347664"/>
                </a:lnTo>
                <a:cubicBezTo>
                  <a:pt x="99385" y="3342787"/>
                  <a:pt x="107766" y="3379363"/>
                  <a:pt x="61436" y="3311088"/>
                </a:cubicBezTo>
                <a:cubicBezTo>
                  <a:pt x="15106" y="3242813"/>
                  <a:pt x="11448" y="3197703"/>
                  <a:pt x="2914" y="2952644"/>
                </a:cubicBezTo>
                <a:cubicBezTo>
                  <a:pt x="-5620" y="2707585"/>
                  <a:pt x="6991" y="2243885"/>
                  <a:pt x="10231" y="1840733"/>
                </a:cubicBezTo>
                <a:close/>
              </a:path>
            </a:pathLst>
          </a:custGeom>
          <a:solidFill>
            <a:srgbClr val="7EACB0">
              <a:alpha val="26000"/>
            </a:srgbClr>
          </a:solidFill>
          <a:ln>
            <a:solidFill>
              <a:srgbClr val="FF0000">
                <a:alpha val="2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6" tIns="45683" rIns="91366" bIns="45683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PT Sans"/>
              <a:cs typeface="Arial" panose="020B0604020202020204" pitchFamily="34" charset="0"/>
            </a:endParaRPr>
          </a:p>
        </p:txBody>
      </p:sp>
      <p:pic>
        <p:nvPicPr>
          <p:cNvPr id="76" name="Picture 4" descr="C:\Users\MSShafigullin\Desktop\2020\5+\5+ (white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7" y="3353751"/>
            <a:ext cx="734938" cy="334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4187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1840" y="-985"/>
            <a:ext cx="3688400" cy="514547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827584" cy="5143500"/>
          </a:xfrm>
          <a:prstGeom prst="rect">
            <a:avLst/>
          </a:prstGeom>
          <a:gradFill flip="none" rotWithShape="1">
            <a:gsLst>
              <a:gs pos="0">
                <a:srgbClr val="00549F">
                  <a:shade val="30000"/>
                  <a:satMod val="115000"/>
                </a:srgbClr>
              </a:gs>
              <a:gs pos="50000">
                <a:srgbClr val="00549F">
                  <a:shade val="67500"/>
                  <a:satMod val="115000"/>
                </a:srgbClr>
              </a:gs>
              <a:gs pos="100000">
                <a:srgbClr val="00549F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 descr="C:\Users\MSShafigullin\Desktop\2020\Презентация КФУ\kfu_logo_circle_rus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267" y="87534"/>
            <a:ext cx="55305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43608" y="95924"/>
            <a:ext cx="7344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00549F"/>
                </a:solidFill>
                <a:latin typeface="PT Sans"/>
              </a:rPr>
              <a:t>Казанский федеральный университет сегодня</a:t>
            </a:r>
          </a:p>
          <a:p>
            <a:r>
              <a:rPr lang="ru-RU" sz="1200" b="1" dirty="0" smtClean="0">
                <a:solidFill>
                  <a:schemeClr val="bg1">
                    <a:lumMod val="50000"/>
                  </a:schemeClr>
                </a:solidFill>
                <a:latin typeface="PT Sans"/>
              </a:rPr>
              <a:t>Мировые рейтинги</a:t>
            </a:r>
            <a:endParaRPr lang="ru-RU" sz="1200" b="1" dirty="0">
              <a:solidFill>
                <a:schemeClr val="bg1">
                  <a:lumMod val="50000"/>
                </a:schemeClr>
              </a:solidFill>
              <a:latin typeface="PT Sans"/>
            </a:endParaRPr>
          </a:p>
        </p:txBody>
      </p:sp>
      <p:sp>
        <p:nvSpPr>
          <p:cNvPr id="3" name="AutoShape 2" descr="Best Universities in the World - US New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Best Universities in the World - US New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Picture 4" descr="C:\Users\MSShafigullin\Desktop\2020\5+\5+ (white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7" y="3353751"/>
            <a:ext cx="734938" cy="334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MSShafigullin\Desktop\Проекты\Презентация по ДК\qs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99" y="4422472"/>
            <a:ext cx="353386" cy="35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C:\Users\MSShafigullin\Desktop\2020\Презентация КФУ\THE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792" y="3843770"/>
            <a:ext cx="252000" cy="2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84051" y="4728776"/>
            <a:ext cx="65948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>
              <a:defRPr/>
            </a:pPr>
            <a:r>
              <a:rPr lang="ru-RU" sz="900" b="0" dirty="0" smtClean="0">
                <a:solidFill>
                  <a:prstClr val="white"/>
                </a:solidFill>
                <a:latin typeface="PT Sans"/>
              </a:rPr>
              <a:t>370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8947" y="4105054"/>
            <a:ext cx="65948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>
              <a:defRPr/>
            </a:pPr>
            <a:r>
              <a:rPr lang="ru-RU" sz="900" b="0" dirty="0" smtClean="0">
                <a:solidFill>
                  <a:prstClr val="white"/>
                </a:solidFill>
                <a:latin typeface="PT Sans"/>
              </a:rPr>
              <a:t>601-800</a:t>
            </a:r>
          </a:p>
        </p:txBody>
      </p:sp>
    </p:spTree>
    <p:extLst>
      <p:ext uri="{BB962C8B-B14F-4D97-AF65-F5344CB8AC3E}">
        <p14:creationId xmlns:p14="http://schemas.microsoft.com/office/powerpoint/2010/main" val="367649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827584" cy="5143500"/>
          </a:xfrm>
          <a:prstGeom prst="rect">
            <a:avLst/>
          </a:prstGeom>
          <a:gradFill flip="none" rotWithShape="1">
            <a:gsLst>
              <a:gs pos="0">
                <a:srgbClr val="00549F">
                  <a:shade val="30000"/>
                  <a:satMod val="115000"/>
                </a:srgbClr>
              </a:gs>
              <a:gs pos="50000">
                <a:srgbClr val="00549F">
                  <a:shade val="67500"/>
                  <a:satMod val="115000"/>
                </a:srgbClr>
              </a:gs>
              <a:gs pos="100000">
                <a:srgbClr val="00549F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 descr="C:\Users\MSShafigullin\Desktop\2020\Презентация КФУ\kfu_logo_circle_ru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267" y="87534"/>
            <a:ext cx="55305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43608" y="95924"/>
            <a:ext cx="7344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00549F"/>
                </a:solidFill>
                <a:latin typeface="PT Sans" panose="020B0503020203020204" pitchFamily="34" charset="-52"/>
              </a:rPr>
              <a:t>Казанский федеральный университет сегодня</a:t>
            </a:r>
          </a:p>
          <a:p>
            <a:r>
              <a:rPr lang="ru-RU" sz="1200" b="1" dirty="0">
                <a:solidFill>
                  <a:schemeClr val="bg1">
                    <a:lumMod val="50000"/>
                  </a:schemeClr>
                </a:solidFill>
                <a:latin typeface="PT Sans" panose="020B0503020203020204" pitchFamily="34" charset="-52"/>
              </a:rPr>
              <a:t>Мировые рейтинги</a:t>
            </a:r>
          </a:p>
        </p:txBody>
      </p:sp>
      <p:pic>
        <p:nvPicPr>
          <p:cNvPr id="8" name="Picture 13" descr="C:\Users\MSShafigullin\Desktop\Проекты\Презентация по ДК\q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498" y="969001"/>
            <a:ext cx="776597" cy="776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4" descr="C:\Users\MSShafigullin\Desktop\2020\Презентация КФУ\THE 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594" y="1121588"/>
            <a:ext cx="1584176" cy="516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811772" y="1056781"/>
            <a:ext cx="13113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800" b="0" dirty="0">
                <a:solidFill>
                  <a:schemeClr val="tx1"/>
                </a:solidFill>
                <a:latin typeface="PT Sans"/>
              </a:rPr>
              <a:t>601-800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800" b="0" kern="0" dirty="0" smtClean="0">
                <a:solidFill>
                  <a:schemeClr val="tx1"/>
                </a:solidFill>
                <a:latin typeface="PT Sans"/>
              </a:rPr>
              <a:t>10</a:t>
            </a:r>
            <a:endParaRPr kumimoji="0" lang="en-US" sz="1800" b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+mn-lt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053090" y="2008087"/>
            <a:ext cx="215075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dirty="0">
                <a:latin typeface="PT Sans"/>
              </a:rPr>
              <a:t>Нефтегазовое дело </a:t>
            </a:r>
            <a:endParaRPr lang="en-US" sz="800" dirty="0"/>
          </a:p>
          <a:p>
            <a:r>
              <a:rPr lang="en-US" sz="800" dirty="0" err="1">
                <a:latin typeface="PT Sans"/>
              </a:rPr>
              <a:t>Лингвистика</a:t>
            </a:r>
            <a:endParaRPr lang="ru-RU" sz="800" dirty="0">
              <a:latin typeface="PT Sans"/>
            </a:endParaRPr>
          </a:p>
          <a:p>
            <a:r>
              <a:rPr lang="en-US" sz="800" dirty="0" err="1">
                <a:latin typeface="PT Sans"/>
              </a:rPr>
              <a:t>Образовани</a:t>
            </a:r>
            <a:r>
              <a:rPr lang="ru-RU" sz="800" dirty="0">
                <a:latin typeface="PT Sans"/>
              </a:rPr>
              <a:t>е</a:t>
            </a:r>
          </a:p>
          <a:p>
            <a:r>
              <a:rPr lang="en-US" sz="800" dirty="0" err="1">
                <a:latin typeface="PT Sans"/>
              </a:rPr>
              <a:t>Математика</a:t>
            </a:r>
            <a:endParaRPr lang="ru-RU" sz="800" dirty="0">
              <a:latin typeface="PT Sans"/>
            </a:endParaRPr>
          </a:p>
          <a:p>
            <a:r>
              <a:rPr lang="ru-RU" sz="800" dirty="0">
                <a:latin typeface="PT Sans"/>
              </a:rPr>
              <a:t>Гуманитарные науки и искусства </a:t>
            </a:r>
          </a:p>
          <a:p>
            <a:r>
              <a:rPr lang="ru-RU" sz="800" dirty="0" smtClean="0">
                <a:latin typeface="PT Sans"/>
              </a:rPr>
              <a:t>Химические </a:t>
            </a:r>
            <a:r>
              <a:rPr lang="ru-RU" sz="800" dirty="0">
                <a:latin typeface="PT Sans"/>
              </a:rPr>
              <a:t>технологии </a:t>
            </a:r>
            <a:endParaRPr lang="ru-RU" sz="800" dirty="0" smtClean="0">
              <a:latin typeface="PT Sans"/>
            </a:endParaRPr>
          </a:p>
          <a:p>
            <a:r>
              <a:rPr lang="ru-RU" sz="800" dirty="0">
                <a:latin typeface="PT Sans"/>
              </a:rPr>
              <a:t>Социальные науки и </a:t>
            </a:r>
            <a:r>
              <a:rPr lang="ru-RU" sz="800" dirty="0" smtClean="0">
                <a:latin typeface="PT Sans"/>
              </a:rPr>
              <a:t>управление</a:t>
            </a:r>
          </a:p>
          <a:p>
            <a:r>
              <a:rPr lang="ru-RU" sz="800" dirty="0">
                <a:latin typeface="PT Sans"/>
              </a:rPr>
              <a:t>Химия</a:t>
            </a:r>
          </a:p>
          <a:p>
            <a:r>
              <a:rPr lang="ru-RU" sz="800" dirty="0" smtClean="0">
                <a:latin typeface="PT Sans"/>
              </a:rPr>
              <a:t>Естественные </a:t>
            </a:r>
            <a:r>
              <a:rPr lang="ru-RU" sz="800" dirty="0">
                <a:latin typeface="PT Sans"/>
              </a:rPr>
              <a:t>науки </a:t>
            </a:r>
          </a:p>
          <a:p>
            <a:r>
              <a:rPr lang="en-US" sz="800" dirty="0" err="1">
                <a:latin typeface="PT Sans"/>
              </a:rPr>
              <a:t>Экономика</a:t>
            </a:r>
            <a:r>
              <a:rPr lang="en-US" sz="800" dirty="0">
                <a:latin typeface="PT Sans"/>
              </a:rPr>
              <a:t> и эконометрика </a:t>
            </a:r>
            <a:endParaRPr lang="ru-RU" sz="800" dirty="0">
              <a:latin typeface="PT Sans"/>
            </a:endParaRPr>
          </a:p>
          <a:p>
            <a:r>
              <a:rPr lang="en-US" sz="800" dirty="0" err="1">
                <a:latin typeface="PT Sans"/>
              </a:rPr>
              <a:t>Физика</a:t>
            </a:r>
            <a:r>
              <a:rPr lang="en-US" sz="800" dirty="0">
                <a:latin typeface="PT Sans"/>
              </a:rPr>
              <a:t> и астрономия </a:t>
            </a:r>
            <a:endParaRPr lang="ru-RU" sz="800" dirty="0">
              <a:latin typeface="PT Sans"/>
            </a:endParaRPr>
          </a:p>
          <a:p>
            <a:r>
              <a:rPr lang="ru-RU" sz="800" dirty="0">
                <a:latin typeface="PT Sans"/>
              </a:rPr>
              <a:t>Биологические науки 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7432013" y="1994098"/>
            <a:ext cx="6911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dirty="0">
                <a:latin typeface="PT Sans"/>
              </a:rPr>
              <a:t>90</a:t>
            </a:r>
            <a:endParaRPr lang="ru-RU" sz="800" dirty="0">
              <a:latin typeface="PT Sans"/>
            </a:endParaRPr>
          </a:p>
          <a:p>
            <a:r>
              <a:rPr lang="ru-RU" sz="800" dirty="0">
                <a:latin typeface="PT Sans"/>
              </a:rPr>
              <a:t>301-400</a:t>
            </a:r>
            <a:endParaRPr lang="en-US" sz="800" dirty="0">
              <a:latin typeface="PT Sans"/>
            </a:endParaRPr>
          </a:p>
          <a:p>
            <a:r>
              <a:rPr lang="ru-RU" sz="800" dirty="0">
                <a:latin typeface="PT Sans"/>
              </a:rPr>
              <a:t>301-400</a:t>
            </a:r>
          </a:p>
          <a:p>
            <a:r>
              <a:rPr lang="ru-RU" sz="800" dirty="0">
                <a:latin typeface="PT Sans"/>
              </a:rPr>
              <a:t>301-400</a:t>
            </a:r>
          </a:p>
          <a:p>
            <a:r>
              <a:rPr lang="ru-RU" sz="800" dirty="0">
                <a:latin typeface="PT Sans"/>
              </a:rPr>
              <a:t>401-500</a:t>
            </a:r>
          </a:p>
          <a:p>
            <a:r>
              <a:rPr lang="ru-RU" sz="800" dirty="0">
                <a:latin typeface="PT Sans"/>
              </a:rPr>
              <a:t>401-500</a:t>
            </a:r>
          </a:p>
          <a:p>
            <a:r>
              <a:rPr lang="ru-RU" sz="800" dirty="0">
                <a:latin typeface="PT Sans"/>
              </a:rPr>
              <a:t>401-5</a:t>
            </a:r>
            <a:r>
              <a:rPr lang="en-US" sz="800" dirty="0">
                <a:latin typeface="PT Sans"/>
              </a:rPr>
              <a:t>0</a:t>
            </a:r>
            <a:r>
              <a:rPr lang="ru-RU" sz="800" dirty="0">
                <a:latin typeface="PT Sans"/>
              </a:rPr>
              <a:t>0</a:t>
            </a:r>
            <a:endParaRPr lang="en-US" sz="800" dirty="0">
              <a:latin typeface="PT Sans"/>
            </a:endParaRPr>
          </a:p>
          <a:p>
            <a:r>
              <a:rPr lang="ru-RU" sz="800" dirty="0">
                <a:latin typeface="PT Sans"/>
              </a:rPr>
              <a:t>501-600</a:t>
            </a:r>
          </a:p>
          <a:p>
            <a:r>
              <a:rPr lang="ru-RU" sz="800" dirty="0">
                <a:latin typeface="PT Sans"/>
              </a:rPr>
              <a:t>601-800</a:t>
            </a:r>
            <a:endParaRPr lang="en-US" sz="800" dirty="0">
              <a:latin typeface="PT Sans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860428" y="2019688"/>
            <a:ext cx="6911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" dirty="0">
                <a:latin typeface="PT Sans"/>
              </a:rPr>
              <a:t>3</a:t>
            </a:r>
          </a:p>
          <a:p>
            <a:pPr algn="ctr"/>
            <a:r>
              <a:rPr lang="en-US" sz="800" dirty="0">
                <a:latin typeface="PT Sans"/>
              </a:rPr>
              <a:t>8</a:t>
            </a:r>
          </a:p>
          <a:p>
            <a:pPr algn="ctr"/>
            <a:r>
              <a:rPr lang="en-US" sz="800" dirty="0">
                <a:latin typeface="PT Sans"/>
              </a:rPr>
              <a:t>3</a:t>
            </a:r>
            <a:endParaRPr lang="ru-RU" sz="800" dirty="0">
              <a:latin typeface="PT Sans"/>
            </a:endParaRPr>
          </a:p>
          <a:p>
            <a:pPr algn="ctr"/>
            <a:r>
              <a:rPr lang="ru-RU" sz="800" dirty="0">
                <a:latin typeface="PT Sans"/>
              </a:rPr>
              <a:t>7</a:t>
            </a:r>
            <a:endParaRPr lang="en-US" sz="800" dirty="0">
              <a:latin typeface="PT Sans"/>
            </a:endParaRPr>
          </a:p>
          <a:p>
            <a:pPr algn="ctr"/>
            <a:r>
              <a:rPr lang="en-US" sz="800" dirty="0">
                <a:latin typeface="PT Sans"/>
              </a:rPr>
              <a:t>6</a:t>
            </a:r>
          </a:p>
          <a:p>
            <a:pPr algn="ctr"/>
            <a:r>
              <a:rPr lang="ru-RU" sz="800" dirty="0">
                <a:latin typeface="PT Sans"/>
              </a:rPr>
              <a:t>4</a:t>
            </a:r>
          </a:p>
          <a:p>
            <a:pPr algn="ctr"/>
            <a:r>
              <a:rPr lang="en-US" sz="800" dirty="0">
                <a:latin typeface="PT Sans"/>
              </a:rPr>
              <a:t>8</a:t>
            </a:r>
            <a:endParaRPr lang="ru-RU" sz="800" dirty="0">
              <a:latin typeface="PT Sans"/>
            </a:endParaRPr>
          </a:p>
          <a:p>
            <a:pPr algn="ctr"/>
            <a:r>
              <a:rPr lang="ru-RU" sz="800" dirty="0">
                <a:latin typeface="PT Sans"/>
              </a:rPr>
              <a:t>8</a:t>
            </a:r>
            <a:endParaRPr lang="en-US" sz="800" dirty="0">
              <a:latin typeface="PT Sans"/>
            </a:endParaRPr>
          </a:p>
          <a:p>
            <a:pPr algn="ctr"/>
            <a:r>
              <a:rPr lang="ru-RU" sz="800" dirty="0">
                <a:latin typeface="PT Sans"/>
              </a:rPr>
              <a:t>12</a:t>
            </a:r>
            <a:endParaRPr lang="en-US" sz="800" dirty="0">
              <a:latin typeface="PT Sans"/>
            </a:endParaRPr>
          </a:p>
          <a:p>
            <a:pPr algn="ctr"/>
            <a:r>
              <a:rPr lang="en-US" sz="800" dirty="0">
                <a:latin typeface="PT Sans"/>
              </a:rPr>
              <a:t>9</a:t>
            </a:r>
          </a:p>
          <a:p>
            <a:pPr algn="ctr"/>
            <a:r>
              <a:rPr lang="ru-RU" sz="800" dirty="0">
                <a:latin typeface="PT Sans"/>
              </a:rPr>
              <a:t>13</a:t>
            </a:r>
            <a:endParaRPr lang="en-US" sz="800" dirty="0">
              <a:latin typeface="PT Sans"/>
            </a:endParaRPr>
          </a:p>
          <a:p>
            <a:pPr algn="ctr"/>
            <a:r>
              <a:rPr lang="en-US" sz="800" dirty="0">
                <a:latin typeface="PT Sans"/>
              </a:rPr>
              <a:t>5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763690" y="1034134"/>
            <a:ext cx="6556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dirty="0">
                <a:solidFill>
                  <a:schemeClr val="tx1"/>
                </a:solidFill>
                <a:latin typeface="+mn-lt"/>
              </a:rPr>
              <a:t>370</a:t>
            </a:r>
            <a:endParaRPr lang="ru-RU" sz="1800" b="0" dirty="0">
              <a:solidFill>
                <a:schemeClr val="tx1"/>
              </a:solidFill>
              <a:latin typeface="PT San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kern="0" dirty="0">
                <a:solidFill>
                  <a:schemeClr val="tx1"/>
                </a:solidFill>
                <a:latin typeface="+mn-lt"/>
              </a:rPr>
              <a:t>13</a:t>
            </a:r>
            <a:endParaRPr kumimoji="0" lang="en-US" sz="1800" b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+mn-lt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210715" y="1969519"/>
            <a:ext cx="21602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 err="1">
                <a:latin typeface="PT Sans"/>
              </a:rPr>
              <a:t>Образовани</a:t>
            </a:r>
            <a:r>
              <a:rPr lang="ru-RU" sz="800" dirty="0">
                <a:latin typeface="PT Sans"/>
              </a:rPr>
              <a:t>е</a:t>
            </a:r>
          </a:p>
          <a:p>
            <a:r>
              <a:rPr lang="ru-RU" sz="800" dirty="0">
                <a:latin typeface="PT Sans"/>
              </a:rPr>
              <a:t>Гуманитарные науки и искусства </a:t>
            </a:r>
          </a:p>
          <a:p>
            <a:r>
              <a:rPr lang="ru-RU" sz="800" dirty="0">
                <a:latin typeface="PT Sans"/>
              </a:rPr>
              <a:t>Бизнес и экономика</a:t>
            </a:r>
          </a:p>
          <a:p>
            <a:r>
              <a:rPr lang="ru-RU" sz="800" dirty="0">
                <a:latin typeface="PT Sans"/>
              </a:rPr>
              <a:t>Физические науки</a:t>
            </a:r>
          </a:p>
          <a:p>
            <a:r>
              <a:rPr lang="ru-RU" sz="800" dirty="0">
                <a:latin typeface="PT Sans"/>
              </a:rPr>
              <a:t>Науки о жизни</a:t>
            </a:r>
          </a:p>
          <a:p>
            <a:r>
              <a:rPr lang="ru-RU" sz="800" dirty="0">
                <a:latin typeface="PT Sans"/>
              </a:rPr>
              <a:t>Медицина</a:t>
            </a:r>
            <a:endParaRPr lang="en-US" sz="800" dirty="0">
              <a:latin typeface="PT Sans"/>
            </a:endParaRPr>
          </a:p>
          <a:p>
            <a:r>
              <a:rPr lang="ru-RU" sz="800" dirty="0">
                <a:latin typeface="PT Sans"/>
              </a:rPr>
              <a:t>Социальные науки </a:t>
            </a:r>
          </a:p>
          <a:p>
            <a:r>
              <a:rPr lang="ru-RU" sz="800" dirty="0">
                <a:latin typeface="PT Sans"/>
              </a:rPr>
              <a:t>Инженерные науки и </a:t>
            </a:r>
            <a:r>
              <a:rPr lang="ru-RU" sz="800" dirty="0">
                <a:latin typeface="PT Sans"/>
              </a:rPr>
              <a:t>технологии</a:t>
            </a:r>
          </a:p>
          <a:p>
            <a:r>
              <a:rPr lang="ru-RU" sz="800" dirty="0">
                <a:latin typeface="PT Sans"/>
              </a:rPr>
              <a:t>Информатика  </a:t>
            </a:r>
            <a:endParaRPr lang="en-US" sz="800" dirty="0">
              <a:latin typeface="PT Sans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141293" y="2019494"/>
            <a:ext cx="6911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>
                <a:latin typeface="PT Sans"/>
              </a:rPr>
              <a:t>51-75</a:t>
            </a:r>
          </a:p>
          <a:p>
            <a:r>
              <a:rPr lang="en-US" sz="800" dirty="0">
                <a:latin typeface="PT Sans"/>
              </a:rPr>
              <a:t>201-250</a:t>
            </a:r>
          </a:p>
          <a:p>
            <a:r>
              <a:rPr lang="en-US" sz="800" dirty="0">
                <a:latin typeface="PT Sans"/>
              </a:rPr>
              <a:t>201-250</a:t>
            </a:r>
            <a:endParaRPr lang="ru-RU" sz="800" dirty="0">
              <a:latin typeface="PT Sans"/>
            </a:endParaRPr>
          </a:p>
          <a:p>
            <a:r>
              <a:rPr lang="en-US" sz="800" dirty="0">
                <a:latin typeface="PT Sans"/>
              </a:rPr>
              <a:t>301-350</a:t>
            </a:r>
          </a:p>
          <a:p>
            <a:r>
              <a:rPr lang="en-US" sz="800" dirty="0">
                <a:latin typeface="PT Sans"/>
              </a:rPr>
              <a:t>345</a:t>
            </a:r>
          </a:p>
          <a:p>
            <a:r>
              <a:rPr lang="en-US" sz="800" dirty="0">
                <a:latin typeface="PT Sans"/>
              </a:rPr>
              <a:t>351-400</a:t>
            </a:r>
            <a:endParaRPr lang="ru-RU" sz="800" dirty="0">
              <a:latin typeface="PT Sans"/>
            </a:endParaRPr>
          </a:p>
          <a:p>
            <a:r>
              <a:rPr lang="en-US" sz="800" dirty="0">
                <a:latin typeface="PT Sans"/>
              </a:rPr>
              <a:t>365</a:t>
            </a:r>
            <a:endParaRPr lang="ru-RU" sz="800" dirty="0">
              <a:latin typeface="PT Sans"/>
            </a:endParaRPr>
          </a:p>
          <a:p>
            <a:r>
              <a:rPr lang="ru-RU" sz="800" dirty="0">
                <a:latin typeface="PT Sans"/>
              </a:rPr>
              <a:t>401</a:t>
            </a:r>
            <a:r>
              <a:rPr lang="en-US" sz="800" dirty="0">
                <a:latin typeface="PT Sans"/>
              </a:rPr>
              <a:t>-4</a:t>
            </a:r>
            <a:r>
              <a:rPr lang="ru-RU" sz="800" dirty="0">
                <a:latin typeface="PT Sans"/>
              </a:rPr>
              <a:t>5</a:t>
            </a:r>
            <a:r>
              <a:rPr lang="en-US" sz="800" dirty="0">
                <a:latin typeface="PT Sans"/>
              </a:rPr>
              <a:t>0</a:t>
            </a:r>
            <a:endParaRPr lang="ru-RU" sz="800" dirty="0">
              <a:latin typeface="PT Sans"/>
            </a:endParaRPr>
          </a:p>
          <a:p>
            <a:r>
              <a:rPr lang="en-US" sz="800" dirty="0">
                <a:latin typeface="PT Sans"/>
              </a:rPr>
              <a:t>401-450</a:t>
            </a:r>
            <a:endParaRPr lang="en-US" sz="800" dirty="0">
              <a:latin typeface="PT Sans"/>
            </a:endParaRPr>
          </a:p>
          <a:p>
            <a:r>
              <a:rPr lang="en-US" sz="800" dirty="0">
                <a:latin typeface="PT Sans"/>
              </a:rPr>
              <a:t>401-450</a:t>
            </a:r>
          </a:p>
          <a:p>
            <a:r>
              <a:rPr lang="ru-RU" sz="800" dirty="0">
                <a:latin typeface="PT Sans"/>
              </a:rPr>
              <a:t>35</a:t>
            </a:r>
            <a:r>
              <a:rPr lang="en-US" sz="800" dirty="0">
                <a:latin typeface="PT Sans"/>
              </a:rPr>
              <a:t>1-4</a:t>
            </a:r>
            <a:r>
              <a:rPr lang="ru-RU" sz="800" dirty="0">
                <a:latin typeface="PT Sans"/>
              </a:rPr>
              <a:t>0</a:t>
            </a:r>
            <a:r>
              <a:rPr lang="en-US" sz="800" dirty="0">
                <a:latin typeface="PT Sans"/>
              </a:rPr>
              <a:t>0</a:t>
            </a:r>
            <a:endParaRPr lang="en-US" sz="800" dirty="0">
              <a:latin typeface="PT Sans"/>
            </a:endParaRPr>
          </a:p>
          <a:p>
            <a:r>
              <a:rPr lang="en-US" sz="800" dirty="0">
                <a:latin typeface="PT Sans"/>
              </a:rPr>
              <a:t>401-450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8123131" y="1978998"/>
            <a:ext cx="6911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dirty="0">
                <a:latin typeface="PT Sans"/>
              </a:rPr>
              <a:t>1</a:t>
            </a:r>
          </a:p>
          <a:p>
            <a:r>
              <a:rPr lang="ru-RU" sz="800" dirty="0">
                <a:latin typeface="PT Sans"/>
              </a:rPr>
              <a:t>6</a:t>
            </a:r>
            <a:endParaRPr lang="ru-RU" sz="800" dirty="0">
              <a:latin typeface="PT Sans"/>
            </a:endParaRPr>
          </a:p>
          <a:p>
            <a:r>
              <a:rPr lang="ru-RU" sz="800" dirty="0">
                <a:latin typeface="PT Sans"/>
              </a:rPr>
              <a:t>5</a:t>
            </a:r>
          </a:p>
          <a:p>
            <a:r>
              <a:rPr lang="ru-RU" sz="800" dirty="0">
                <a:latin typeface="PT Sans"/>
              </a:rPr>
              <a:t>10</a:t>
            </a:r>
            <a:endParaRPr lang="ru-RU" sz="800" dirty="0">
              <a:latin typeface="PT Sans"/>
            </a:endParaRPr>
          </a:p>
          <a:p>
            <a:r>
              <a:rPr lang="ru-RU" sz="800" dirty="0">
                <a:latin typeface="PT Sans"/>
              </a:rPr>
              <a:t>4</a:t>
            </a:r>
          </a:p>
          <a:p>
            <a:r>
              <a:rPr lang="ru-RU" sz="800" dirty="0">
                <a:latin typeface="PT Sans"/>
              </a:rPr>
              <a:t>4</a:t>
            </a:r>
          </a:p>
          <a:p>
            <a:r>
              <a:rPr lang="ru-RU" sz="800" dirty="0">
                <a:latin typeface="PT Sans"/>
              </a:rPr>
              <a:t>3</a:t>
            </a:r>
          </a:p>
          <a:p>
            <a:r>
              <a:rPr lang="ru-RU" sz="800" dirty="0">
                <a:latin typeface="PT Sans"/>
              </a:rPr>
              <a:t>13</a:t>
            </a:r>
          </a:p>
          <a:p>
            <a:r>
              <a:rPr lang="ru-RU" sz="800" dirty="0">
                <a:latin typeface="PT Sans"/>
              </a:rPr>
              <a:t>11</a:t>
            </a:r>
            <a:endParaRPr lang="en-US" sz="800" dirty="0">
              <a:latin typeface="PT Sans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167749" y="1707655"/>
            <a:ext cx="69111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>
                <a:latin typeface="PT Sans"/>
              </a:rPr>
              <a:t>В мире</a:t>
            </a:r>
            <a:endParaRPr lang="en-US" sz="1000" b="1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3708972" y="1707655"/>
            <a:ext cx="69111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>
                <a:latin typeface="PT Sans"/>
              </a:rPr>
              <a:t>РФ</a:t>
            </a:r>
            <a:endParaRPr lang="en-US" sz="1000" b="1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7374612" y="1732777"/>
            <a:ext cx="69111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>
                <a:latin typeface="PT Sans"/>
              </a:rPr>
              <a:t>В мире</a:t>
            </a:r>
            <a:endParaRPr lang="en-US" sz="1000" b="1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7913330" y="1732777"/>
            <a:ext cx="69111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>
                <a:latin typeface="PT Sans"/>
              </a:rPr>
              <a:t>РФ</a:t>
            </a:r>
            <a:endParaRPr lang="en-US" sz="1000" b="1" dirty="0"/>
          </a:p>
        </p:txBody>
      </p:sp>
      <p:pic>
        <p:nvPicPr>
          <p:cNvPr id="19" name="Рисунок 22" descr="Изображение выглядит как ед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CF696366-8C01-4C5F-AAAC-2BD98F5313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10715" y="4240573"/>
            <a:ext cx="1847334" cy="500629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7190817" y="4217982"/>
            <a:ext cx="13113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0" dirty="0" smtClean="0">
                <a:solidFill>
                  <a:schemeClr val="tx1"/>
                </a:solidFill>
                <a:latin typeface="PT Sans"/>
              </a:rPr>
              <a:t>9</a:t>
            </a:r>
            <a:r>
              <a:rPr lang="ru-RU" sz="1400" b="0" dirty="0" smtClean="0">
                <a:solidFill>
                  <a:schemeClr val="tx1"/>
                </a:solidFill>
                <a:latin typeface="PT Sans"/>
              </a:rPr>
              <a:t>01-1000</a:t>
            </a:r>
            <a:endParaRPr lang="ru-RU" sz="1400" b="0" dirty="0">
              <a:solidFill>
                <a:schemeClr val="tx1"/>
              </a:solidFill>
              <a:latin typeface="PT San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0" kern="0" dirty="0">
                <a:solidFill>
                  <a:schemeClr val="tx1"/>
                </a:solidFill>
                <a:latin typeface="PT Sans"/>
              </a:rPr>
              <a:t>9</a:t>
            </a:r>
            <a:endParaRPr kumimoji="0" lang="en-US" sz="1400" b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+mn-lt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913330" y="917179"/>
            <a:ext cx="60305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sz="800" dirty="0"/>
              <a:t>Education</a:t>
            </a:r>
          </a:p>
          <a:p>
            <a:pPr lvl="0">
              <a:defRPr/>
            </a:pPr>
            <a:r>
              <a:rPr lang="ru-RU" dirty="0" smtClean="0">
                <a:latin typeface="PT Sans"/>
              </a:rPr>
              <a:t>90</a:t>
            </a:r>
            <a:endParaRPr lang="ru-RU" dirty="0">
              <a:latin typeface="PT Sans"/>
            </a:endParaRPr>
          </a:p>
          <a:p>
            <a:pPr lvl="0">
              <a:defRPr/>
            </a:pPr>
            <a:r>
              <a:rPr lang="ru-RU" kern="0" dirty="0">
                <a:latin typeface="PT Sans"/>
              </a:rPr>
              <a:t>1</a:t>
            </a:r>
            <a:endParaRPr lang="en-US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3484958" y="1002757"/>
            <a:ext cx="872355" cy="692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sz="700" dirty="0"/>
              <a:t>Education</a:t>
            </a:r>
          </a:p>
          <a:p>
            <a:pPr lvl="0">
              <a:defRPr/>
            </a:pPr>
            <a:r>
              <a:rPr lang="en-US" sz="1600" dirty="0"/>
              <a:t>201-250</a:t>
            </a:r>
            <a:endParaRPr lang="ru-RU" sz="1600" dirty="0">
              <a:latin typeface="PT Sans"/>
            </a:endParaRPr>
          </a:p>
          <a:p>
            <a:pPr lvl="0">
              <a:defRPr/>
            </a:pPr>
            <a:r>
              <a:rPr lang="en-US" sz="1600" kern="0" dirty="0"/>
              <a:t>3</a:t>
            </a:r>
            <a:endParaRPr lang="en-US" sz="16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394595" y="1002757"/>
            <a:ext cx="1090363" cy="692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sz="700" dirty="0"/>
              <a:t>Engineering  - Petroleum</a:t>
            </a:r>
          </a:p>
          <a:p>
            <a:pPr lvl="0">
              <a:defRPr/>
            </a:pPr>
            <a:r>
              <a:rPr lang="en-US" sz="1600" dirty="0"/>
              <a:t>51-75</a:t>
            </a:r>
            <a:endParaRPr lang="ru-RU" sz="1600" dirty="0">
              <a:latin typeface="PT Sans"/>
            </a:endParaRPr>
          </a:p>
          <a:p>
            <a:pPr lvl="0">
              <a:defRPr/>
            </a:pPr>
            <a:r>
              <a:rPr lang="en-US" sz="1600" kern="0" dirty="0" smtClean="0"/>
              <a:t>3</a:t>
            </a:r>
            <a:endParaRPr lang="en-US" sz="16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5227594" y="3240327"/>
            <a:ext cx="31476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 dirty="0"/>
              <a:t>THE Impact Ranking 2020</a:t>
            </a:r>
            <a:r>
              <a:rPr lang="en-US" sz="1000" dirty="0"/>
              <a:t>: </a:t>
            </a:r>
            <a:r>
              <a:rPr lang="ru-RU" sz="1000" dirty="0">
                <a:latin typeface="PT Sans"/>
              </a:rPr>
              <a:t>Мир, правосудие и эффективные институты </a:t>
            </a:r>
            <a:r>
              <a:rPr lang="en-US" sz="1000" dirty="0"/>
              <a:t>– </a:t>
            </a:r>
            <a:r>
              <a:rPr lang="en-US" sz="1000" b="1" dirty="0"/>
              <a:t>29 </a:t>
            </a:r>
            <a:endParaRPr lang="ru-RU" sz="1000" b="1" dirty="0">
              <a:latin typeface="PT San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08116" y="4229359"/>
            <a:ext cx="2318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PT Sans" panose="020B0503020203020204"/>
              </a:rPr>
              <a:t>by Subject </a:t>
            </a:r>
            <a:r>
              <a:rPr lang="en-US" sz="1400" dirty="0">
                <a:latin typeface="PT Sans" panose="020B0503020203020204"/>
              </a:rPr>
              <a:t>202</a:t>
            </a:r>
            <a:r>
              <a:rPr lang="ru-RU" sz="1400" dirty="0">
                <a:latin typeface="PT Sans" panose="020B0503020203020204"/>
              </a:rPr>
              <a:t>1</a:t>
            </a:r>
            <a:r>
              <a:rPr lang="en-US" sz="1400" dirty="0">
                <a:latin typeface="PT Sans" panose="020B0503020203020204"/>
              </a:rPr>
              <a:t>: </a:t>
            </a:r>
            <a:endParaRPr lang="en-US" sz="1400" dirty="0">
              <a:latin typeface="PT Sans" panose="020B0503020203020204"/>
            </a:endParaRPr>
          </a:p>
          <a:p>
            <a:r>
              <a:rPr lang="en-US" sz="1400" dirty="0">
                <a:latin typeface="PT Sans" panose="020B0503020203020204"/>
              </a:rPr>
              <a:t>Space Science </a:t>
            </a:r>
            <a:r>
              <a:rPr lang="en-US" sz="1400" dirty="0">
                <a:latin typeface="PT Sans" panose="020B0503020203020204"/>
              </a:rPr>
              <a:t>– 1</a:t>
            </a:r>
            <a:r>
              <a:rPr lang="ru-RU" sz="1400" dirty="0">
                <a:latin typeface="PT Sans" panose="020B0503020203020204"/>
              </a:rPr>
              <a:t>31</a:t>
            </a:r>
            <a:r>
              <a:rPr lang="en-US" sz="1400" dirty="0">
                <a:latin typeface="PT Sans" panose="020B0503020203020204"/>
              </a:rPr>
              <a:t> </a:t>
            </a:r>
            <a:endParaRPr lang="ru-RU" sz="1400" dirty="0">
              <a:latin typeface="PT Sans" panose="020B0503020203020204"/>
            </a:endParaRPr>
          </a:p>
        </p:txBody>
      </p:sp>
      <p:sp>
        <p:nvSpPr>
          <p:cNvPr id="3" name="AutoShape 2" descr="Best Universities in the World - US New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Best Universities in the World - US News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584" y="4229359"/>
            <a:ext cx="651759" cy="545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4" descr="C:\Users\MSShafigullin\Desktop\2020\5+\5+ (white)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7" y="3353751"/>
            <a:ext cx="734938" cy="334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4" descr="C:\Users\MSShafigullin\Desktop\Проекты\Презентация по ДК\qs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99" y="4422472"/>
            <a:ext cx="353386" cy="35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6" descr="C:\Users\MSShafigullin\Desktop\2020\Презентация КФУ\THE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792" y="3843770"/>
            <a:ext cx="252000" cy="2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Box 40"/>
          <p:cNvSpPr txBox="1"/>
          <p:nvPr/>
        </p:nvSpPr>
        <p:spPr>
          <a:xfrm>
            <a:off x="84051" y="4728776"/>
            <a:ext cx="65948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>
              <a:defRPr/>
            </a:pPr>
            <a:r>
              <a:rPr lang="ru-RU" sz="900" b="0" dirty="0" smtClean="0">
                <a:solidFill>
                  <a:prstClr val="white"/>
                </a:solidFill>
                <a:latin typeface="PT Sans"/>
              </a:rPr>
              <a:t>370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98947" y="4105054"/>
            <a:ext cx="65948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>
              <a:defRPr/>
            </a:pPr>
            <a:r>
              <a:rPr lang="ru-RU" sz="900" b="0" dirty="0" smtClean="0">
                <a:solidFill>
                  <a:prstClr val="white"/>
                </a:solidFill>
                <a:latin typeface="PT Sans"/>
              </a:rPr>
              <a:t>601-800</a:t>
            </a:r>
          </a:p>
        </p:txBody>
      </p:sp>
    </p:spTree>
    <p:extLst>
      <p:ext uri="{BB962C8B-B14F-4D97-AF65-F5344CB8AC3E}">
        <p14:creationId xmlns:p14="http://schemas.microsoft.com/office/powerpoint/2010/main" val="40135003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Рисунок 1" descr="https://kpfu.ru/docs/F98097473417/img5561983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4142" y="3227689"/>
            <a:ext cx="462002" cy="44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129537" y="739431"/>
            <a:ext cx="3888431" cy="570817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050" b="1" dirty="0">
                <a:latin typeface="PT Sans"/>
                <a:cs typeface="Arial" panose="020B0604020202020204" pitchFamily="34" charset="0"/>
              </a:rPr>
              <a:t>ТОП 300 в рейтингах QS и THE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5255570" y="755305"/>
            <a:ext cx="3888430" cy="569704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050" b="1" dirty="0">
                <a:latin typeface="PT Sans"/>
                <a:cs typeface="Arial" panose="020B0604020202020204" pitchFamily="34" charset="0"/>
              </a:rPr>
              <a:t>Стратегические партнеры</a:t>
            </a: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139335" y="2697165"/>
            <a:ext cx="3280314" cy="36003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050" b="1" dirty="0">
                <a:latin typeface="PT Sans"/>
              </a:rPr>
              <a:t>Основные индустриальные партнеры</a:t>
            </a:r>
          </a:p>
        </p:txBody>
      </p:sp>
      <p:pic>
        <p:nvPicPr>
          <p:cNvPr id="11269" name="Picture 5" descr="C:\Users\MSShafigullin\Desktop\Проекты\ДВС\презентация\1278d860cc844ce87c7601b6bb09c8c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6276" y="1717890"/>
            <a:ext cx="382154" cy="490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C:\Users\MSShafigullin\Desktop\Проекты\ДВС\презентация\2000px-LMU_Muenchen_Logo.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2673" y="1804488"/>
            <a:ext cx="719567" cy="376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1" name="Picture 7" descr="C:\Users\MSShafigullin\Desktop\Проекты\ДВС\презентация\2000px-Samsung_Logo.sv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0692" y="3091792"/>
            <a:ext cx="548334" cy="180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C:\Users\MSShafigullin\Desktop\Проекты\ДВС\презентация\2000px-Schlumberger.sv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597" y="3659649"/>
            <a:ext cx="515456" cy="11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7" name="Picture 13" descr="C:\Users\MSShafigullin\Desktop\Проекты\ДВС\презентация\CUPET_Logo.svg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4068" y="3459742"/>
            <a:ext cx="592292" cy="401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8" name="Picture 14" descr="C:\Users\MSShafigullin\Desktop\Проекты\ДВС\презентация\Ecopetrol_logo.svg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9486" y="3017132"/>
            <a:ext cx="752948" cy="251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2" name="Picture 18" descr="C:\Users\MSShafigullin\Desktop\Проекты\ДВС\презентация\Justus-LiebigU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2946" y="1236987"/>
            <a:ext cx="745594" cy="269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3" name="Picture 19" descr="C:\Users\MSShafigullin\Desktop\Проекты\ДВС\презентация\KUL.gif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31" r="10332"/>
          <a:stretch/>
        </p:blipFill>
        <p:spPr bwMode="auto">
          <a:xfrm>
            <a:off x="1113881" y="1686138"/>
            <a:ext cx="493240" cy="603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5" name="Picture 21" descr="C:\Users\MSShafigullin\Desktop\Проекты\ДВС\презентация\logo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3040" y="1254216"/>
            <a:ext cx="911737" cy="210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7" name="Picture 23" descr="C:\Users\MSShafigullin\Desktop\Проекты\ДВС\презентация\logos-inmed.gif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5" t="11302" b="18562"/>
          <a:stretch/>
        </p:blipFill>
        <p:spPr bwMode="auto">
          <a:xfrm>
            <a:off x="7647104" y="1216492"/>
            <a:ext cx="806892" cy="40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8" name="Picture 24" descr="C:\Users\MSShafigullin\Desktop\Проекты\ДВС\презентация\Max-Planck-Gesellschaft.svg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1057" y="1760848"/>
            <a:ext cx="535569" cy="416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9" name="Picture 25" descr="C:\Users\MSShafigullin\Desktop\Проекты\ДВС\презентация\petrochina_416x416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408" y="3050395"/>
            <a:ext cx="435833" cy="435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90" name="Picture 26" descr="C:\Users\MSShafigullin\Desktop\Проекты\ДВС\презентация\R&amp;S_png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4215" y="3939143"/>
            <a:ext cx="849956" cy="205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91" name="Picture 27" descr="C:\Users\MSShafigullin\Desktop\Проекты\ДВС\презентация\Riken-Combined-Logo2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5075" y="1911939"/>
            <a:ext cx="804172" cy="223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92" name="Picture 28" descr="C:\Users\MSShafigullin\Desktop\Проекты\ДВС\презентация\sberbank2010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597" y="4016927"/>
            <a:ext cx="635254" cy="118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95" name="Picture 31" descr="C:\Users\MSShafigullin\Desktop\Проекты\ДВС\презентация\University_of_Strasbourg_logo.svg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5157" y="1294560"/>
            <a:ext cx="644971" cy="29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6" descr="Картинки по запросу l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6710" y="3525967"/>
            <a:ext cx="497721" cy="214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11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8255" y="3095693"/>
            <a:ext cx="664540" cy="254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6" name="Picture 12" descr="C:\Users\MSShafigullin\Desktop\Проекты\ДВС\презентация\BP_Logo.svg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3629" y="3827618"/>
            <a:ext cx="378618" cy="378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C:\Users\MSShafigullin\Desktop\Проекты\ДВС\презентация\autowp.ru_kamaz_logo_1.jp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4" y="3906175"/>
            <a:ext cx="758286" cy="568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Картинки по запросу роснефть"/>
          <p:cNvSpPr>
            <a:spLocks noChangeAspect="1" noChangeArrowheads="1"/>
          </p:cNvSpPr>
          <p:nvPr/>
        </p:nvSpPr>
        <p:spPr bwMode="auto">
          <a:xfrm>
            <a:off x="155575" y="-130016"/>
            <a:ext cx="304800" cy="274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5" name="AutoShape 4" descr="Картинки по запросу роснефть"/>
          <p:cNvSpPr>
            <a:spLocks noChangeAspect="1" noChangeArrowheads="1"/>
          </p:cNvSpPr>
          <p:nvPr/>
        </p:nvSpPr>
        <p:spPr bwMode="auto">
          <a:xfrm>
            <a:off x="307975" y="7144"/>
            <a:ext cx="304800" cy="274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pitchFamily="34" charset="0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5489" y="3554249"/>
            <a:ext cx="931323" cy="291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 descr="Картинки по запросу lse"/>
          <p:cNvPicPr>
            <a:picLocks noChangeAspect="1" noChangeArrowheads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86" b="12335"/>
          <a:stretch/>
        </p:blipFill>
        <p:spPr bwMode="auto">
          <a:xfrm>
            <a:off x="2432838" y="1225724"/>
            <a:ext cx="864951" cy="34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Картинки по запросу imperial college london logo"/>
          <p:cNvPicPr>
            <a:picLocks noChangeAspect="1" noChangeArrowheads="1"/>
          </p:cNvPicPr>
          <p:nvPr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37" t="32420" r="11319" b="30125"/>
          <a:stretch/>
        </p:blipFill>
        <p:spPr bwMode="auto">
          <a:xfrm>
            <a:off x="3628151" y="1274418"/>
            <a:ext cx="791498" cy="224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Картинки по запросу хунаньский педагогический университет эмблема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7696" y="1797705"/>
            <a:ext cx="428545" cy="405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0311" y="3892417"/>
            <a:ext cx="642484" cy="275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7792" y="1815808"/>
            <a:ext cx="730639" cy="316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Прямоугольник 43"/>
          <p:cNvSpPr/>
          <p:nvPr/>
        </p:nvSpPr>
        <p:spPr>
          <a:xfrm>
            <a:off x="0" y="0"/>
            <a:ext cx="827584" cy="5143500"/>
          </a:xfrm>
          <a:prstGeom prst="rect">
            <a:avLst/>
          </a:prstGeom>
          <a:gradFill flip="none" rotWithShape="1">
            <a:gsLst>
              <a:gs pos="0">
                <a:srgbClr val="00549F">
                  <a:shade val="30000"/>
                  <a:satMod val="115000"/>
                </a:srgbClr>
              </a:gs>
              <a:gs pos="50000">
                <a:srgbClr val="00549F">
                  <a:shade val="67500"/>
                  <a:satMod val="115000"/>
                </a:srgbClr>
              </a:gs>
              <a:gs pos="100000">
                <a:srgbClr val="00549F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5" name="Picture 2" descr="C:\Users\MSShafigullin\Desktop\2020\Презентация КФУ\kfu_logo_circle_rus.pn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267" y="87534"/>
            <a:ext cx="55305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4" descr="C:\Users\MSShafigullin\Desktop\Проекты\Презентация по ДК\qs.jpg"/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99" y="4422472"/>
            <a:ext cx="353386" cy="35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6" descr="C:\Users\MSShafigullin\Desktop\2020\Презентация КФУ\THE.png"/>
          <p:cNvPicPr>
            <a:picLocks noChangeAspect="1"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792" y="3843770"/>
            <a:ext cx="252000" cy="2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TextBox 48"/>
          <p:cNvSpPr txBox="1"/>
          <p:nvPr/>
        </p:nvSpPr>
        <p:spPr>
          <a:xfrm>
            <a:off x="1221240" y="4082810"/>
            <a:ext cx="65948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>
              <a:defRPr/>
            </a:pPr>
            <a:r>
              <a:rPr lang="ru-RU" sz="800" b="0" dirty="0" smtClean="0">
                <a:solidFill>
                  <a:prstClr val="white"/>
                </a:solidFill>
                <a:latin typeface="PT Sans" panose="020B0503020203020204" pitchFamily="34" charset="-52"/>
              </a:rPr>
              <a:t>370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84051" y="4083918"/>
            <a:ext cx="65948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>
              <a:defRPr/>
            </a:pPr>
            <a:r>
              <a:rPr lang="ru-RU" sz="900" b="0" dirty="0" smtClean="0">
                <a:solidFill>
                  <a:prstClr val="white"/>
                </a:solidFill>
                <a:latin typeface="PT Sans"/>
              </a:rPr>
              <a:t>601-800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934739" y="101511"/>
            <a:ext cx="7344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00549F"/>
                </a:solidFill>
                <a:latin typeface="PT Sans"/>
              </a:rPr>
              <a:t>Международное сотрудничество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408</a:t>
            </a:r>
            <a:r>
              <a:rPr lang="ru-RU" sz="1200" b="1" dirty="0">
                <a:solidFill>
                  <a:schemeClr val="bg1">
                    <a:lumMod val="50000"/>
                  </a:schemeClr>
                </a:solidFill>
                <a:latin typeface="PT Sans"/>
              </a:rPr>
              <a:t> соглашений о сотрудничестве с зарубежными вузами, научно-образовательными центрами и компаниями из </a:t>
            </a: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70</a:t>
            </a:r>
            <a:r>
              <a:rPr lang="ru-RU" sz="1200" b="1" dirty="0">
                <a:solidFill>
                  <a:schemeClr val="bg1">
                    <a:lumMod val="50000"/>
                  </a:schemeClr>
                </a:solidFill>
                <a:latin typeface="PT Sans"/>
              </a:rPr>
              <a:t> стран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400" b="1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4051" y="4728776"/>
            <a:ext cx="65948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>
              <a:defRPr/>
            </a:pPr>
            <a:r>
              <a:rPr lang="ru-RU" sz="900" b="0" dirty="0" smtClean="0">
                <a:solidFill>
                  <a:prstClr val="white"/>
                </a:solidFill>
                <a:latin typeface="PT Sans"/>
              </a:rPr>
              <a:t>370</a:t>
            </a:r>
            <a:endParaRPr lang="ru-RU" sz="800" b="0" dirty="0" smtClean="0">
              <a:solidFill>
                <a:prstClr val="white"/>
              </a:solidFill>
              <a:latin typeface="PT Sans"/>
            </a:endParaRPr>
          </a:p>
        </p:txBody>
      </p:sp>
      <p:sp>
        <p:nvSpPr>
          <p:cNvPr id="51" name="Заголовок 1"/>
          <p:cNvSpPr txBox="1">
            <a:spLocks/>
          </p:cNvSpPr>
          <p:nvPr/>
        </p:nvSpPr>
        <p:spPr>
          <a:xfrm>
            <a:off x="5160028" y="2847028"/>
            <a:ext cx="3576150" cy="36003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050" b="1" dirty="0" smtClean="0">
                <a:latin typeface="+mn-lt"/>
              </a:rPr>
              <a:t>29 </a:t>
            </a:r>
            <a:r>
              <a:rPr lang="ru-RU" sz="1050" b="1" dirty="0">
                <a:latin typeface="PT Sans"/>
              </a:rPr>
              <a:t>международных академических ассоциаций и союзов</a:t>
            </a:r>
          </a:p>
          <a:p>
            <a:pPr algn="l"/>
            <a:endParaRPr lang="ru-RU" sz="1050" b="1" dirty="0">
              <a:latin typeface="PT Sans"/>
            </a:endParaRPr>
          </a:p>
        </p:txBody>
      </p:sp>
      <p:pic>
        <p:nvPicPr>
          <p:cNvPr id="3" name="Рисунок 4" descr="https://kpfu.ru/docs/F74094597086/img2141035174.jpg"/>
          <p:cNvPicPr>
            <a:picLocks noChangeAspect="1" noChangeArrowheads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0893" y="3303550"/>
            <a:ext cx="1047210" cy="205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7" descr="https://kpfu.ru/docs/F98627979905/img1987623916.jp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8524" y="3160384"/>
            <a:ext cx="420936" cy="400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Рисунок 13" descr="https://kpfu.ru/docs/F77762359467/img214607036.jpg"/>
          <p:cNvPicPr>
            <a:picLocks noChangeAspect="1" noChangeArrowheads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6955" y="3692721"/>
            <a:ext cx="564670" cy="482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Рисунок 16" descr="https://kpfu.ru/docs/F35134923690/img49083927.jp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9424" y="3721032"/>
            <a:ext cx="698136" cy="451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10" descr="https://kpfu.ru/docs/F68739964275/img593223751.jpg"/>
          <p:cNvPicPr>
            <a:picLocks noChangeAspect="1" noChangeArrowheads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1090" y="3753754"/>
            <a:ext cx="1129342" cy="369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Рисунок 19" descr="https://kpfu.ru/docs/F33301679062/img655489025.jpg"/>
          <p:cNvPicPr>
            <a:picLocks noChangeAspect="1" noChangeArrowheads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8282" y="3223645"/>
            <a:ext cx="944536" cy="308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41889" y="2754145"/>
            <a:ext cx="3728876" cy="1563531"/>
          </a:xfrm>
          <a:prstGeom prst="roundRect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5017967" y="865762"/>
            <a:ext cx="3795671" cy="1586747"/>
          </a:xfrm>
          <a:prstGeom prst="roundRect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841889" y="865762"/>
            <a:ext cx="3728681" cy="1586747"/>
          </a:xfrm>
          <a:prstGeom prst="roundRect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5020296" y="2754145"/>
            <a:ext cx="3793343" cy="1560605"/>
          </a:xfrm>
          <a:prstGeom prst="roundRect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4" name="Picture 4" descr="C:\Users\MSShafigullin\Desktop\2020\5+\5+ (white).png"/>
          <p:cNvPicPr>
            <a:picLocks noChangeAspect="1" noChangeArrowheads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7" y="3353751"/>
            <a:ext cx="734938" cy="334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6287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2757</TotalTime>
  <Words>1810</Words>
  <Application>Microsoft Office PowerPoint</Application>
  <PresentationFormat>Экран (16:9)</PresentationFormat>
  <Paragraphs>403</Paragraphs>
  <Slides>16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16</vt:i4>
      </vt:variant>
    </vt:vector>
  </HeadingPairs>
  <TitlesOfParts>
    <vt:vector size="29" baseType="lpstr">
      <vt:lpstr>Arial</vt:lpstr>
      <vt:lpstr>Calibri</vt:lpstr>
      <vt:lpstr>Calibri Light</vt:lpstr>
      <vt:lpstr>Lato Light</vt:lpstr>
      <vt:lpstr>League Spartan</vt:lpstr>
      <vt:lpstr>Mukta ExtraLight</vt:lpstr>
      <vt:lpstr>Poppins</vt:lpstr>
      <vt:lpstr>PT Sans</vt:lpstr>
      <vt:lpstr>Times New Roman</vt:lpstr>
      <vt:lpstr>Тема Office</vt:lpstr>
      <vt:lpstr>Office Theme</vt:lpstr>
      <vt:lpstr>1_Office Theme</vt:lpstr>
      <vt:lpstr>2_Office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Шафигуллин Марат Шарифуллович</dc:creator>
  <cp:lastModifiedBy>Хайрутдинова Лилия Галиевна</cp:lastModifiedBy>
  <cp:revision>186</cp:revision>
  <dcterms:created xsi:type="dcterms:W3CDTF">2020-07-15T10:53:07Z</dcterms:created>
  <dcterms:modified xsi:type="dcterms:W3CDTF">2020-11-10T10:48:46Z</dcterms:modified>
</cp:coreProperties>
</file>