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21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91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1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85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74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26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54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65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19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70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85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0D0FE-3980-4BB8-AF56-467A694F2CE2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48092-37C9-45C5-A699-D7010AF0D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3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Организационно-методическая модель формирования, сохранения и укрепления традиционных российских духовно-нравственных ценностей в общеобразовательной организации на основе наследия А.С. Пушкина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589240"/>
            <a:ext cx="6472808" cy="960512"/>
          </a:xfrm>
        </p:spPr>
        <p:txBody>
          <a:bodyPr/>
          <a:lstStyle/>
          <a:p>
            <a:r>
              <a:rPr lang="ru-RU" dirty="0" smtClean="0"/>
              <a:t>ПРОЕКТ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913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Скругленный прямоугольник 84"/>
          <p:cNvSpPr/>
          <p:nvPr/>
        </p:nvSpPr>
        <p:spPr>
          <a:xfrm>
            <a:off x="5840534" y="5813737"/>
            <a:ext cx="2913209" cy="1016755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sz="1300" b="1" dirty="0" smtClean="0">
                <a:solidFill>
                  <a:schemeClr val="tx2"/>
                </a:solidFill>
              </a:rPr>
              <a:t>Модель развития ценностно-ориентированного учителя; </a:t>
            </a:r>
          </a:p>
          <a:p>
            <a:pPr marL="285750" indent="-285750" algn="ctr">
              <a:buFontTx/>
              <a:buChar char="-"/>
            </a:pPr>
            <a:r>
              <a:rPr lang="ru-RU" sz="1300" b="1" dirty="0" smtClean="0">
                <a:solidFill>
                  <a:schemeClr val="tx2"/>
                </a:solidFill>
              </a:rPr>
              <a:t>Модель взаимодействия образовательных организаций;</a:t>
            </a:r>
            <a:endParaRPr lang="ru-RU" sz="1300" dirty="0" smtClean="0"/>
          </a:p>
          <a:p>
            <a:pPr algn="ctr"/>
            <a:endParaRPr lang="ru-RU" sz="13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784976" cy="864096"/>
          </a:xfrm>
          <a:solidFill>
            <a:schemeClr val="accent1">
              <a:alpha val="50000"/>
            </a:schemeClr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ru-RU" sz="2000" dirty="0"/>
              <a:t>Организационно-методическая модель формирования, сохранения и укрепления традиционных российских духовно-нравственных ценностей в общеобразовательной организации на основе наследия А.С. Пушкина</a:t>
            </a:r>
            <a:endParaRPr lang="ru-RU" sz="2000" dirty="0"/>
          </a:p>
        </p:txBody>
      </p:sp>
      <p:sp>
        <p:nvSpPr>
          <p:cNvPr id="4" name="Кольцо 3"/>
          <p:cNvSpPr/>
          <p:nvPr/>
        </p:nvSpPr>
        <p:spPr>
          <a:xfrm>
            <a:off x="2224000" y="1311161"/>
            <a:ext cx="3982144" cy="3702015"/>
          </a:xfrm>
          <a:prstGeom prst="donut">
            <a:avLst>
              <a:gd name="adj" fmla="val 1385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ро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6957" y="921588"/>
            <a:ext cx="2285006" cy="2751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Условия 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441" y="1213556"/>
            <a:ext cx="1914933" cy="2520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</a:rPr>
              <a:t>Кадровый потенциал</a:t>
            </a:r>
            <a:endParaRPr lang="ru-RU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18606" y="931604"/>
            <a:ext cx="2493311" cy="3007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Управление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617" y="2410376"/>
            <a:ext cx="1910606" cy="436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/>
              <a:t>Материально-техническое оснащение</a:t>
            </a:r>
            <a:endParaRPr lang="ru-RU" sz="105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3173" y="5171603"/>
            <a:ext cx="3665341" cy="42355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Обсуждение, корректировка  модели 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779" y="4293096"/>
            <a:ext cx="2437184" cy="50405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Образовательные организации</a:t>
            </a:r>
            <a:endParaRPr lang="ru-RU" sz="16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251520" y="4794795"/>
            <a:ext cx="288032" cy="10287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100" dirty="0" smtClean="0"/>
              <a:t>Д.ОО</a:t>
            </a:r>
            <a:endParaRPr lang="ru-RU" sz="1100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688875" y="4787945"/>
            <a:ext cx="441263" cy="1035562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dirty="0" smtClean="0"/>
              <a:t>НОО</a:t>
            </a:r>
            <a:endParaRPr lang="ru-RU" sz="1200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1139355" y="4794795"/>
            <a:ext cx="288032" cy="1028712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 smtClean="0"/>
              <a:t>ООО</a:t>
            </a:r>
            <a:endParaRPr lang="ru-RU" sz="1400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1546759" y="4797151"/>
            <a:ext cx="288032" cy="102635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СОО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1791933" y="4787945"/>
            <a:ext cx="710029" cy="114417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ссуз,вуз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505" y="5823507"/>
            <a:ext cx="2373958" cy="28803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подготовительный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652120" y="921588"/>
            <a:ext cx="3384376" cy="2919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Информационно-методическое сопровождение</a:t>
            </a:r>
            <a:endParaRPr lang="ru-RU" sz="1100" b="1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8095669" y="602244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8095669" y="744041"/>
            <a:ext cx="0" cy="4527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Блок-схема: подготовка 45"/>
          <p:cNvSpPr/>
          <p:nvPr/>
        </p:nvSpPr>
        <p:spPr>
          <a:xfrm>
            <a:off x="6969969" y="1616176"/>
            <a:ext cx="1105214" cy="743116"/>
          </a:xfrm>
          <a:prstGeom prst="flowChartPrepar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КПК</a:t>
            </a:r>
            <a:endParaRPr lang="ru-RU" sz="1600" b="1" dirty="0"/>
          </a:p>
        </p:txBody>
      </p:sp>
      <p:sp>
        <p:nvSpPr>
          <p:cNvPr id="47" name="Блок-схема: подготовка 46"/>
          <p:cNvSpPr/>
          <p:nvPr/>
        </p:nvSpPr>
        <p:spPr>
          <a:xfrm>
            <a:off x="7813717" y="1187218"/>
            <a:ext cx="1248728" cy="821993"/>
          </a:xfrm>
          <a:prstGeom prst="flowChartPreparat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Стажировки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48" name="Блок-схема: подготовка 47"/>
          <p:cNvSpPr/>
          <p:nvPr/>
        </p:nvSpPr>
        <p:spPr>
          <a:xfrm>
            <a:off x="6468463" y="2359410"/>
            <a:ext cx="1657353" cy="827464"/>
          </a:xfrm>
          <a:prstGeom prst="flowChartPreparation">
            <a:avLst/>
          </a:prstGeom>
          <a:solidFill>
            <a:srgbClr val="16F6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Тьюторское</a:t>
            </a:r>
            <a:r>
              <a:rPr lang="ru-RU" sz="1200" dirty="0" smtClean="0"/>
              <a:t> сопровождение</a:t>
            </a:r>
            <a:endParaRPr lang="ru-RU" sz="1200" dirty="0"/>
          </a:p>
        </p:txBody>
      </p:sp>
      <p:sp>
        <p:nvSpPr>
          <p:cNvPr id="49" name="Блок-схема: подготовка 48"/>
          <p:cNvSpPr/>
          <p:nvPr/>
        </p:nvSpPr>
        <p:spPr>
          <a:xfrm>
            <a:off x="7813717" y="2009211"/>
            <a:ext cx="1248728" cy="873439"/>
          </a:xfrm>
          <a:prstGeom prst="flowChartPreparati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rgbClr val="002060"/>
                </a:solidFill>
              </a:rPr>
              <a:t>Методи-ческие</a:t>
            </a:r>
            <a:r>
              <a:rPr lang="ru-RU" sz="1200" b="1" dirty="0" smtClean="0">
                <a:solidFill>
                  <a:srgbClr val="002060"/>
                </a:solidFill>
              </a:rPr>
              <a:t> дни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52" name="Блок-схема: подготовка 51"/>
          <p:cNvSpPr/>
          <p:nvPr/>
        </p:nvSpPr>
        <p:spPr>
          <a:xfrm>
            <a:off x="7813717" y="2859694"/>
            <a:ext cx="1332148" cy="883171"/>
          </a:xfrm>
          <a:prstGeom prst="flowChartPreparat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err="1" smtClean="0">
                <a:solidFill>
                  <a:srgbClr val="002060"/>
                </a:solidFill>
              </a:rPr>
              <a:t>Метод.разработки</a:t>
            </a:r>
            <a:r>
              <a:rPr lang="ru-RU" sz="1050" b="1" dirty="0" smtClean="0">
                <a:solidFill>
                  <a:srgbClr val="002060"/>
                </a:solidFill>
              </a:rPr>
              <a:t> в помощь Учителю</a:t>
            </a:r>
            <a:endParaRPr lang="ru-RU" sz="1050" b="1" dirty="0">
              <a:solidFill>
                <a:srgbClr val="002060"/>
              </a:solidFill>
            </a:endParaRPr>
          </a:p>
        </p:txBody>
      </p:sp>
      <p:sp>
        <p:nvSpPr>
          <p:cNvPr id="53" name="Блок-схема: подготовка 52"/>
          <p:cNvSpPr/>
          <p:nvPr/>
        </p:nvSpPr>
        <p:spPr>
          <a:xfrm>
            <a:off x="6444921" y="3166188"/>
            <a:ext cx="1798773" cy="1568163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>
                    <a:lumMod val="95000"/>
                  </a:schemeClr>
                </a:solidFill>
              </a:rPr>
              <a:t>Диагностика</a:t>
            </a: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bg1">
                    <a:lumMod val="95000"/>
                  </a:schemeClr>
                </a:solidFill>
              </a:rPr>
              <a:t>ГАОУ </a:t>
            </a:r>
            <a:r>
              <a:rPr lang="ru-RU" sz="1200" b="1" dirty="0">
                <a:solidFill>
                  <a:schemeClr val="bg1">
                    <a:lumMod val="95000"/>
                  </a:schemeClr>
                </a:solidFill>
              </a:rPr>
              <a:t>«Центр оценки профессионального мастерства и квалификации </a:t>
            </a: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педагогов</a:t>
            </a:r>
            <a:r>
              <a:rPr lang="ru-RU" sz="1100" b="1" dirty="0" smtClean="0">
                <a:solidFill>
                  <a:schemeClr val="bg1">
                    <a:lumMod val="95000"/>
                  </a:schemeClr>
                </a:solidFill>
              </a:rPr>
              <a:t>»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805024" y="5582568"/>
            <a:ext cx="2847096" cy="96373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Создание </a:t>
            </a:r>
            <a:r>
              <a:rPr lang="ru-RU" sz="1400" b="1" dirty="0" smtClean="0">
                <a:solidFill>
                  <a:schemeClr val="tx2"/>
                </a:solidFill>
              </a:rPr>
              <a:t>моделей в </a:t>
            </a:r>
            <a:r>
              <a:rPr lang="ru-RU" sz="1400" b="1" dirty="0" smtClean="0">
                <a:solidFill>
                  <a:schemeClr val="tx2"/>
                </a:solidFill>
              </a:rPr>
              <a:t>школах:</a:t>
            </a:r>
          </a:p>
          <a:p>
            <a:pPr marL="285750" indent="-285750" algn="ctr">
              <a:buFontTx/>
              <a:buChar char="-"/>
            </a:pPr>
            <a:r>
              <a:rPr lang="ru-RU" sz="1400" b="1" dirty="0" smtClean="0">
                <a:solidFill>
                  <a:schemeClr val="tx2"/>
                </a:solidFill>
              </a:rPr>
              <a:t>с русским языком обучения; </a:t>
            </a:r>
          </a:p>
          <a:p>
            <a:pPr marL="285750" indent="-285750" algn="ctr">
              <a:buFontTx/>
              <a:buChar char="-"/>
            </a:pPr>
            <a:r>
              <a:rPr lang="ru-RU" sz="1400" b="1" dirty="0" smtClean="0">
                <a:solidFill>
                  <a:schemeClr val="tx2"/>
                </a:solidFill>
              </a:rPr>
              <a:t>с русским неродным;</a:t>
            </a:r>
          </a:p>
          <a:p>
            <a:pPr marL="285750" indent="-285750" algn="ctr">
              <a:buFontTx/>
              <a:buChar char="-"/>
            </a:pPr>
            <a:r>
              <a:rPr lang="ru-RU" sz="1400" b="1" dirty="0" smtClean="0">
                <a:solidFill>
                  <a:schemeClr val="tx2"/>
                </a:solidFill>
              </a:rPr>
              <a:t>русские школы за рубежом; </a:t>
            </a:r>
            <a:endParaRPr lang="ru-RU" sz="1400" dirty="0" smtClean="0"/>
          </a:p>
          <a:p>
            <a:pPr algn="ctr"/>
            <a:endParaRPr lang="ru-RU" dirty="0"/>
          </a:p>
        </p:txBody>
      </p:sp>
      <p:sp>
        <p:nvSpPr>
          <p:cNvPr id="55" name="Двойная стрелка влево/вправо 54"/>
          <p:cNvSpPr/>
          <p:nvPr/>
        </p:nvSpPr>
        <p:spPr>
          <a:xfrm rot="18038681">
            <a:off x="2147502" y="1841643"/>
            <a:ext cx="1298149" cy="851059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2"/>
                </a:solidFill>
              </a:rPr>
              <a:t>Самоуп-равление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56" name="Двойная стрелка влево/вправо 55"/>
          <p:cNvSpPr/>
          <p:nvPr/>
        </p:nvSpPr>
        <p:spPr>
          <a:xfrm rot="20341943">
            <a:off x="3102444" y="1372286"/>
            <a:ext cx="1368239" cy="451855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Лицей №9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Двойная стрелка влево/вправо 56"/>
          <p:cNvSpPr/>
          <p:nvPr/>
        </p:nvSpPr>
        <p:spPr>
          <a:xfrm rot="1683736">
            <a:off x="4440756" y="1587552"/>
            <a:ext cx="1339156" cy="451855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2"/>
                </a:solidFill>
              </a:rPr>
              <a:t>Коорд.совет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58" name="Двойная стрелка влево/вправо 57"/>
          <p:cNvSpPr/>
          <p:nvPr/>
        </p:nvSpPr>
        <p:spPr>
          <a:xfrm rot="4544740">
            <a:off x="5053414" y="2753770"/>
            <a:ext cx="1773476" cy="451855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2"/>
                </a:solidFill>
              </a:rPr>
              <a:t>проектн</a:t>
            </a:r>
            <a:r>
              <a:rPr lang="ru-RU" sz="1100" b="1" dirty="0" smtClean="0">
                <a:solidFill>
                  <a:schemeClr val="tx2"/>
                </a:solidFill>
              </a:rPr>
              <a:t>, </a:t>
            </a:r>
            <a:r>
              <a:rPr lang="ru-RU" sz="1100" b="1" dirty="0" err="1" smtClean="0">
                <a:solidFill>
                  <a:schemeClr val="tx2"/>
                </a:solidFill>
              </a:rPr>
              <a:t>раб.группы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59" name="Двойная стрелка влево/вправо 58"/>
          <p:cNvSpPr/>
          <p:nvPr/>
        </p:nvSpPr>
        <p:spPr>
          <a:xfrm rot="10800000">
            <a:off x="5346960" y="5967523"/>
            <a:ext cx="705803" cy="451855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Двойная стрелка влево/вправо 60"/>
          <p:cNvSpPr/>
          <p:nvPr/>
        </p:nvSpPr>
        <p:spPr>
          <a:xfrm rot="18447439">
            <a:off x="4808794" y="3959743"/>
            <a:ext cx="1537465" cy="768463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Совет родителей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2" name="Двойная стрелка влево/вправо 61"/>
          <p:cNvSpPr/>
          <p:nvPr/>
        </p:nvSpPr>
        <p:spPr>
          <a:xfrm>
            <a:off x="2909151" y="4371915"/>
            <a:ext cx="2593690" cy="908705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2"/>
                </a:solidFill>
              </a:rPr>
              <a:t>Ценностно-ориентированная образовательная среда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63" name="Двойная стрелка влево/вправо 62"/>
          <p:cNvSpPr/>
          <p:nvPr/>
        </p:nvSpPr>
        <p:spPr>
          <a:xfrm rot="3663486">
            <a:off x="2304913" y="4067168"/>
            <a:ext cx="1242157" cy="451855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УКЛАД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4" name="Двойная стрелка влево/вправо 63"/>
          <p:cNvSpPr/>
          <p:nvPr/>
        </p:nvSpPr>
        <p:spPr>
          <a:xfrm rot="5174300">
            <a:off x="1923670" y="3149995"/>
            <a:ext cx="1008112" cy="451855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НПА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5" name="Овал 64"/>
          <p:cNvSpPr/>
          <p:nvPr/>
        </p:nvSpPr>
        <p:spPr>
          <a:xfrm>
            <a:off x="2796576" y="1916939"/>
            <a:ext cx="2780950" cy="250896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Ценностно-ориентированная технология «ПЕДАГОГИКА </a:t>
            </a:r>
            <a:r>
              <a:rPr lang="ru-RU" sz="1600" b="1" dirty="0" err="1" smtClean="0">
                <a:solidFill>
                  <a:srgbClr val="002060"/>
                </a:solidFill>
              </a:rPr>
              <a:t>А.С.Пушкина</a:t>
            </a:r>
            <a:r>
              <a:rPr lang="ru-RU" sz="1600" b="1" dirty="0" smtClean="0">
                <a:solidFill>
                  <a:srgbClr val="002060"/>
                </a:solidFill>
              </a:rPr>
              <a:t>»</a:t>
            </a:r>
            <a:endParaRPr lang="ru-RU" sz="4000" b="1" dirty="0"/>
          </a:p>
          <a:p>
            <a:pPr algn="ctr"/>
            <a:endParaRPr lang="ru-RU" sz="12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11502" y="6175945"/>
            <a:ext cx="2365964" cy="28803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технологический</a:t>
            </a:r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36001" y="6546305"/>
            <a:ext cx="2341466" cy="28803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обощающий</a:t>
            </a:r>
            <a:endParaRPr lang="ru-RU" dirty="0"/>
          </a:p>
        </p:txBody>
      </p:sp>
      <p:sp>
        <p:nvSpPr>
          <p:cNvPr id="68" name="Блок-схема: подготовка 67"/>
          <p:cNvSpPr/>
          <p:nvPr/>
        </p:nvSpPr>
        <p:spPr>
          <a:xfrm>
            <a:off x="6052763" y="1215763"/>
            <a:ext cx="1182973" cy="805645"/>
          </a:xfrm>
          <a:prstGeom prst="flowChartPrepar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Научное </a:t>
            </a:r>
            <a:r>
              <a:rPr lang="ru-RU" sz="1100" b="1" dirty="0" err="1" smtClean="0"/>
              <a:t>руковод-ство</a:t>
            </a:r>
            <a:endParaRPr lang="ru-RU" sz="1100" b="1" dirty="0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-4328" y="1480045"/>
            <a:ext cx="1919260" cy="4740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>
                    <a:lumMod val="95000"/>
                  </a:schemeClr>
                </a:solidFill>
              </a:rPr>
              <a:t>Информационно-технологическое сопровождение</a:t>
            </a:r>
            <a:endParaRPr lang="ru-RU" sz="1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886" y="2858336"/>
            <a:ext cx="1914933" cy="3683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Технологическое обеспечение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4886" y="1950000"/>
            <a:ext cx="1914933" cy="436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>
                    <a:lumMod val="95000"/>
                  </a:schemeClr>
                </a:solidFill>
              </a:rPr>
              <a:t>Диагностика и анализ образовательных запросов </a:t>
            </a:r>
            <a:endParaRPr lang="ru-RU" sz="1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13738" y="3239169"/>
            <a:ext cx="1914933" cy="484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Профессиональное обеспечение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-13595" y="3698241"/>
            <a:ext cx="1914933" cy="450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Организационное обеспечение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stCxn id="9" idx="1"/>
            <a:endCxn id="16" idx="3"/>
          </p:cNvCxnSpPr>
          <p:nvPr/>
        </p:nvCxnSpPr>
        <p:spPr>
          <a:xfrm flipH="1">
            <a:off x="2481463" y="5383383"/>
            <a:ext cx="371710" cy="5841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9" idx="1"/>
          </p:cNvCxnSpPr>
          <p:nvPr/>
        </p:nvCxnSpPr>
        <p:spPr>
          <a:xfrm flipH="1">
            <a:off x="2137135" y="5383383"/>
            <a:ext cx="716038" cy="77018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9" idx="1"/>
            <a:endCxn id="67" idx="3"/>
          </p:cNvCxnSpPr>
          <p:nvPr/>
        </p:nvCxnSpPr>
        <p:spPr>
          <a:xfrm flipH="1">
            <a:off x="2477467" y="5383383"/>
            <a:ext cx="375706" cy="13069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>
            <a:off x="2105350" y="6382638"/>
            <a:ext cx="69967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endCxn id="67" idx="3"/>
          </p:cNvCxnSpPr>
          <p:nvPr/>
        </p:nvCxnSpPr>
        <p:spPr>
          <a:xfrm flipH="1">
            <a:off x="2477467" y="6690321"/>
            <a:ext cx="3728677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Двойная стрелка влево/вправо 59"/>
          <p:cNvSpPr/>
          <p:nvPr/>
        </p:nvSpPr>
        <p:spPr>
          <a:xfrm rot="16200000">
            <a:off x="-14217" y="3988017"/>
            <a:ext cx="504055" cy="315451"/>
          </a:xfrm>
          <a:prstGeom prst="leftRightArrow">
            <a:avLst>
              <a:gd name="adj1" fmla="val 50000"/>
              <a:gd name="adj2" fmla="val 47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0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Экран (4:3)</PresentationFormat>
  <Paragraphs>47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Организационно-методическая модель формирования, сохранения и укрепления традиционных российских духовно-нравственных ценностей в общеобразовательной организации на основе наследия А.С. Пушкина</vt:lpstr>
      <vt:lpstr>Организационно-методическая модель формирования, сохранения и укрепления традиционных российских духовно-нравственных ценностей в общеобразовательной организации на основе наследия А.С. Пушкина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Организационно-методическая модель формирования, сохранения и укрепления традиционных российских духовно-нравственных ценностей в общеобразовательной организации на основе наследия А.С. Пушкина</dc:title>
  <dc:creator>Admin</dc:creator>
  <cp:lastModifiedBy>Admin</cp:lastModifiedBy>
  <cp:revision>1</cp:revision>
  <dcterms:created xsi:type="dcterms:W3CDTF">2024-09-25T13:33:41Z</dcterms:created>
  <dcterms:modified xsi:type="dcterms:W3CDTF">2024-09-25T13:34:21Z</dcterms:modified>
</cp:coreProperties>
</file>