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45" r:id="rId2"/>
    <p:sldId id="333" r:id="rId3"/>
    <p:sldId id="428" r:id="rId4"/>
    <p:sldId id="438" r:id="rId5"/>
    <p:sldId id="430" r:id="rId6"/>
    <p:sldId id="437" r:id="rId7"/>
    <p:sldId id="429" r:id="rId8"/>
    <p:sldId id="431" r:id="rId9"/>
    <p:sldId id="432" r:id="rId10"/>
    <p:sldId id="433" r:id="rId11"/>
    <p:sldId id="435" r:id="rId12"/>
    <p:sldId id="436" r:id="rId13"/>
    <p:sldId id="439" r:id="rId14"/>
    <p:sldId id="440" r:id="rId15"/>
  </p:sldIdLst>
  <p:sldSz cx="12192000" cy="6858000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468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5E954-6499-4548-9A0C-B1725B42BCDD}" type="datetimeFigureOut">
              <a:rPr lang="ru-RU" smtClean="0"/>
              <a:pPr/>
              <a:t>16.10.2019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750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B2740-AD9B-4015-9FAE-74B318173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13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D671C0-8F01-4CE8-BC60-D680311CE8AC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F5C053-BE77-49FB-81A8-12447C8F5DE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778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78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в средствах массовой информации нового имиджа дополнительного образования, соответствующего ценностному статусу дополнительного образования в современном информационном гражданском обществе.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5C053-BE77-49FB-81A8-12447C8F5D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B1725-119E-4DDA-B1CD-218480D3201C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D3DF1-0AE8-4F5A-9E93-8BB36907F23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52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6E55F-E81E-411C-ACD2-DB67DF55E40E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AB01F-CA12-4064-AAF8-E2BD645978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3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B2090-EA7B-42BA-B390-866F45778B88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3AAB3-5A69-4C1C-ACF8-E80BE11517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5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7DE85-C5D7-4325-83CA-4489A73EE7DF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D48C8-1658-4119-9E2E-105A26AAB6C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6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2900E-16BC-4383-BD93-AB6A6EB25515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9165D-836D-4152-A347-1146B4F6C75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93433-9D70-45C2-A256-63784BF16D75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3637-9933-4BB6-9218-1678C58749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3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AE7B4-943A-4C1A-B954-AFA3F7B9CB5B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FD8BB-D5AE-482E-9B93-933132DC67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42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8650C-C994-4DB5-8460-1FE0C77572CF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A9137-35DD-4DA6-AF04-C57DA33029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3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27E73-E0E3-4327-9B82-A061DC189267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C4305-F380-4CBC-B97B-D9F4CA70C74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6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A0101-E4CD-4A89-A3D6-0D6D6609EA1C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58292-BE3E-4D9C-9224-1F68B58E54E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37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89B52-582E-4998-85BD-F15E5BD7C544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A52EE-5D51-44AD-9483-92B198E8A00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4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6C5175-A831-4310-8E36-431D5B062B13}" type="datetimeFigureOut">
              <a:rPr lang="ru-RU"/>
              <a:pPr>
                <a:defRPr/>
              </a:pPr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FBCD198-D1EC-4135-B315-06698AFA62F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6" r:id="rId1"/>
    <p:sldLayoutId id="2147484717" r:id="rId2"/>
    <p:sldLayoutId id="2147484718" r:id="rId3"/>
    <p:sldLayoutId id="2147484719" r:id="rId4"/>
    <p:sldLayoutId id="2147484720" r:id="rId5"/>
    <p:sldLayoutId id="2147484721" r:id="rId6"/>
    <p:sldLayoutId id="2147484722" r:id="rId7"/>
    <p:sldLayoutId id="2147484723" r:id="rId8"/>
    <p:sldLayoutId id="2147484724" r:id="rId9"/>
    <p:sldLayoutId id="2147484725" r:id="rId10"/>
    <p:sldLayoutId id="214748472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im1-tub-ru.yandex.net/i?id=813fd4a63635f4ebaf6c1a195bcb27ac-l&amp;n=13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Прямоугольник 1"/>
          <p:cNvSpPr>
            <a:spLocks noChangeArrowheads="1"/>
          </p:cNvSpPr>
          <p:nvPr/>
        </p:nvSpPr>
        <p:spPr bwMode="auto">
          <a:xfrm>
            <a:off x="1739608" y="1734802"/>
            <a:ext cx="76549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6000" dirty="0">
                <a:solidFill>
                  <a:srgbClr val="0070C0"/>
                </a:solidFill>
                <a:latin typeface="Impact" panose="020B0806030902050204" pitchFamily="34" charset="0"/>
                <a:cs typeface="Arial" charset="0"/>
              </a:rPr>
              <a:t>     </a:t>
            </a:r>
            <a:endParaRPr lang="en-US" altLang="ru-RU" sz="6000" kern="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Impact" panose="020B0806030902050204" pitchFamily="34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392" y="1780969"/>
            <a:ext cx="10945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 smtClean="0">
                <a:solidFill>
                  <a:schemeClr val="tx2"/>
                </a:solidFill>
                <a:latin typeface="Impact" pitchFamily="34" charset="0"/>
                <a:cs typeface="+mn-cs"/>
              </a:rPr>
              <a:t>Кейс-метод. </a:t>
            </a:r>
          </a:p>
          <a:p>
            <a:pPr lvl="0" algn="ctr"/>
            <a:r>
              <a:rPr lang="ru-RU" sz="3600" dirty="0" smtClean="0">
                <a:solidFill>
                  <a:schemeClr val="tx2"/>
                </a:solidFill>
                <a:latin typeface="Impact" pitchFamily="34" charset="0"/>
                <a:cs typeface="+mn-cs"/>
              </a:rPr>
              <a:t>Создание и решение кейсов. </a:t>
            </a:r>
            <a:endParaRPr lang="ru-RU" altLang="ru-RU" sz="3600" dirty="0">
              <a:solidFill>
                <a:srgbClr val="0070C0"/>
              </a:solidFill>
              <a:latin typeface="Impact" pitchFamily="34" charset="0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8779" y="260326"/>
            <a:ext cx="64036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Impact" pitchFamily="34" charset="0"/>
              </a:rPr>
              <a:t>Государственное бюджетное учреждение дополнительного образования "Республиканский центр внешкольной работы"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6401" r="66537" b="44750"/>
          <a:stretch/>
        </p:blipFill>
        <p:spPr>
          <a:xfrm>
            <a:off x="2495600" y="109953"/>
            <a:ext cx="576064" cy="10657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2145" y="5254597"/>
            <a:ext cx="4769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Impact" panose="020B0806030902050204" pitchFamily="34" charset="0"/>
              </a:rPr>
              <a:t>Методист отдела по работе</a:t>
            </a:r>
          </a:p>
          <a:p>
            <a:r>
              <a:rPr lang="ru-RU" dirty="0" smtClean="0">
                <a:solidFill>
                  <a:schemeClr val="tx2"/>
                </a:solidFill>
                <a:latin typeface="Impact" panose="020B0806030902050204" pitchFamily="34" charset="0"/>
              </a:rPr>
              <a:t>с детскими общественными организациями</a:t>
            </a:r>
          </a:p>
          <a:p>
            <a:r>
              <a:rPr lang="ru-RU" dirty="0" smtClean="0">
                <a:solidFill>
                  <a:schemeClr val="tx2"/>
                </a:solidFill>
                <a:latin typeface="Impact" panose="020B0806030902050204" pitchFamily="34" charset="0"/>
              </a:rPr>
              <a:t>ГБОУ ДО РЦВР</a:t>
            </a:r>
          </a:p>
          <a:p>
            <a:r>
              <a:rPr lang="ru-RU" dirty="0" smtClean="0">
                <a:solidFill>
                  <a:schemeClr val="tx2"/>
                </a:solidFill>
                <a:latin typeface="Impact" panose="020B0806030902050204" pitchFamily="34" charset="0"/>
              </a:rPr>
              <a:t>Кудряшова Людмила Анатольевна</a:t>
            </a:r>
            <a:endParaRPr lang="ru-RU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pic>
        <p:nvPicPr>
          <p:cNvPr id="8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136174" y="5566907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19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0777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79576" y="1793136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8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Профессиональная компетентность </a:t>
            </a:r>
            <a:r>
              <a:rPr lang="ru-RU" sz="28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педагога </a:t>
            </a:r>
            <a:r>
              <a:rPr lang="ru-RU" sz="28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 обобщенном виде представляет собой совокупность способностей, качеств и свойств личности, а также знаний и опыта, необходимых для успешной профессиональной </a:t>
            </a:r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педагогической деятельности</a:t>
            </a:r>
            <a:endParaRPr lang="ru-RU" sz="28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7196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Кейс-метод</a:t>
            </a:r>
            <a:r>
              <a:rPr lang="ru-RU" altLang="ru-RU" sz="1400" dirty="0">
                <a:solidFill>
                  <a:schemeClr val="bg1"/>
                </a:solidFill>
                <a:latin typeface="Impact" panose="020B0806030902050204" pitchFamily="34" charset="0"/>
              </a:rPr>
              <a:t>. Создание и решение кейсов</a:t>
            </a:r>
            <a:r>
              <a:rPr lang="ru-RU" altLang="ru-RU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.</a:t>
            </a:r>
            <a:endParaRPr lang="ru-RU" altLang="ru-RU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1544" y="1772816"/>
            <a:ext cx="891371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endParaRPr 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algn="ctr" defTabSz="912813"/>
            <a:r>
              <a:rPr lang="ru-RU" sz="28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Цель кейса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— </a:t>
            </a:r>
            <a:r>
              <a:rPr lang="ru-RU" sz="28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обучение и/или проверка конкретных умений, в него закладывается комплекс знаний и практических навыков, которые участникам нужно получить, а также устанавливается уровень сложности и дополнительные требования</a:t>
            </a:r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sz="28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algn="ctr" defTabSz="912813"/>
            <a:endParaRPr 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8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71961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Кейс-метод</a:t>
            </a:r>
            <a:r>
              <a:rPr lang="ru-RU" altLang="ru-RU" sz="1400" dirty="0">
                <a:solidFill>
                  <a:schemeClr val="bg1"/>
                </a:solidFill>
                <a:latin typeface="Impact" panose="020B0806030902050204" pitchFamily="34" charset="0"/>
              </a:rPr>
              <a:t>. Создание и решение кейсов</a:t>
            </a:r>
            <a:r>
              <a:rPr lang="ru-RU" altLang="ru-RU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.</a:t>
            </a:r>
            <a:endParaRPr lang="ru-RU" altLang="ru-RU" sz="1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1544" y="1484784"/>
            <a:ext cx="891371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Включение</a:t>
            </a:r>
            <a:r>
              <a:rPr lang="ru-RU" sz="2000" dirty="0" smtClean="0"/>
              <a:t>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кейс-метода</a:t>
            </a:r>
            <a:r>
              <a:rPr lang="ru-RU" sz="2000" dirty="0"/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 процесс профессиональной подготовки или оценки педагогов способствует:</a:t>
            </a:r>
          </a:p>
          <a:p>
            <a:pPr algn="ctr" defTabSz="912813"/>
            <a:endParaRPr 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defTabSz="912813">
              <a:buFontTx/>
              <a:buChar char="-"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формированию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у специалиста умения решать типовые задачи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342900" indent="-342900" defTabSz="912813">
              <a:buFontTx/>
              <a:buChar char="-"/>
            </a:pPr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defTabSz="912813">
              <a:buFontTx/>
              <a:buChar char="-"/>
            </a:pP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развитию аналитических и оценочных навыков, умений работать в команде, находить наиболее рациональное решение поставленной проблемы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342900" indent="-342900" defTabSz="912813">
              <a:buFontTx/>
              <a:buChar char="-"/>
            </a:pPr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defTabSz="912813">
              <a:buFontTx/>
              <a:buChar char="-"/>
            </a:pP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активизации коммуникативных способностей; </a:t>
            </a:r>
            <a:endParaRPr 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defTabSz="912813">
              <a:buFontTx/>
              <a:buChar char="-"/>
            </a:pPr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defTabSz="912813">
              <a:buFontTx/>
              <a:buChar char="-"/>
            </a:pP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развитию гибкости, диалектичности мышления и др.</a:t>
            </a: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08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8825" y="1988840"/>
            <a:ext cx="81936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/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 современном виде </a:t>
            </a:r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кейс-метод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зародился в 1870-е годы в Гарвардской школе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права,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а в бизнес-обучении утвердился с 1920-х годов.</a:t>
            </a:r>
          </a:p>
          <a:p>
            <a:pPr algn="just" defTabSz="912813"/>
            <a:endParaRPr lang="ru-RU" sz="20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just" defTabSz="912813"/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Кейс</a:t>
            </a:r>
            <a:r>
              <a:rPr lang="ru-RU" sz="2000" dirty="0" smtClean="0"/>
              <a:t>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— это описание конкретной ситуации или случая в какой-либо сфере: социальной, экономической, педагогической и т. д. Как правило, кейс содержит не просто описание, но и некую проблему или противоречие и строится на реальных фактах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algn="just" defTabSz="912813"/>
            <a:endParaRPr lang="ru-RU" alt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algn="just" defTabSz="912813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Решить кейс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— это значит проанализировать предложенную ситуацию и найти оптимальное решение. </a:t>
            </a:r>
            <a:endParaRPr lang="ru-RU" alt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algn="just" defTabSz="912813"/>
            <a:endParaRPr lang="ru-RU" alt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92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8825" y="1753646"/>
            <a:ext cx="819364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Как пишутся кейсы:</a:t>
            </a:r>
          </a:p>
          <a:p>
            <a:endParaRPr lang="ru-RU" sz="2000" dirty="0"/>
          </a:p>
          <a:p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Кейс объединяет в себе два компонента: исследовательский и учебный</a:t>
            </a: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endParaRPr lang="ru-RU" sz="24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Как правило, за основу кейса берется конкретная ситуация. При необходимости  педагогическая ситуация заостряется, и в нее закладывается проблема, провоцирующая дискуссию.</a:t>
            </a:r>
          </a:p>
          <a:p>
            <a:pPr algn="just" defTabSz="912813"/>
            <a:endParaRPr lang="ru-RU" alt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4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87488" y="1556792"/>
            <a:ext cx="972108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Кейсы различаются по формату использования и уровню сложности.</a:t>
            </a:r>
          </a:p>
          <a:p>
            <a:pPr algn="ctr" defTabSz="912813"/>
            <a:endParaRPr lang="ru-RU" sz="2000" dirty="0" smtClean="0"/>
          </a:p>
          <a:p>
            <a:pPr marL="342900" lvl="0" indent="-342900">
              <a:buFontTx/>
              <a:buChar char="-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Испытательные-кейсы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 Участники знакомятся с кейсом непосредственно на мероприятии и решают его индивидуально или в формате обсуждения с модератором. Такие кейсы используются в качестве иллюстрации теоретического материала или для проверки конкретных узких навыков.</a:t>
            </a:r>
          </a:p>
          <a:p>
            <a:pPr marL="342900" lvl="0" indent="-342900">
              <a:buFontTx/>
              <a:buChar char="-"/>
            </a:pPr>
            <a:endParaRPr lang="ru-RU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buFontTx/>
              <a:buChar char="-"/>
            </a:pP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Тематические кейсы. Предназначены для разбора на учебном занятии и общей дискуссии, иногда предполагается краткая предварительная подготовка участников.</a:t>
            </a:r>
          </a:p>
          <a:p>
            <a:pPr marL="342900" lvl="0" indent="-342900">
              <a:buFontTx/>
              <a:buChar char="-"/>
            </a:pPr>
            <a:endParaRPr lang="ru-RU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buFontTx/>
              <a:buChar char="-"/>
            </a:pP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Гарвардские кейсы. Подразумевают самостоятельную командную работу в течение нескольких дней и презентацию решения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2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5594" y="1700808"/>
            <a:ext cx="97210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По уровню сложности кейсы могут быть:</a:t>
            </a:r>
          </a:p>
          <a:p>
            <a:pPr algn="ctr" defTabSz="912813"/>
            <a:endParaRPr lang="ru-RU" sz="2000" b="1" dirty="0" smtClean="0"/>
          </a:p>
          <a:p>
            <a:pPr lvl="0"/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- Структурированными.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Включают в себя минимальное количество дополнительной информации. В них заложена определенная модель решения, и существует оптимальный вариант решения.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- «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Маленькими набросками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».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Знакомят только с ключевыми понятиями, 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включают несколько информационных приложений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 Участникам требуются дополнительные знания для работы.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- Большими неструктурированными.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Это самые сложные кейсы. Участникам нужно справиться с большим объемом слабо структурированных данных. В кейс 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могут включать лишнюю информацию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и/или 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 нем </a:t>
            </a:r>
            <a:r>
              <a:rPr lang="ru-RU" b="1" dirty="0" err="1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отсутствовуют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необходимые данные.</a:t>
            </a:r>
          </a:p>
        </p:txBody>
      </p:sp>
    </p:spTree>
    <p:extLst>
      <p:ext uri="{BB962C8B-B14F-4D97-AF65-F5344CB8AC3E}">
        <p14:creationId xmlns:p14="http://schemas.microsoft.com/office/powerpoint/2010/main" val="76392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5594" y="1780361"/>
            <a:ext cx="97210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Решение кейсов состоит из нескольких шагов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>
              <a:buAutoNum type="arabicParenR"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исследование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предложенной ситуации (кейса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);</a:t>
            </a:r>
          </a:p>
          <a:p>
            <a:pPr marL="457200" indent="-457200">
              <a:buAutoNum type="arabicParenR"/>
            </a:pPr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2)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сбор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и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анализ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недостающей информации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3)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обсуждение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возможных вариантов решения проблемы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4)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выработка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наилучшего решения.</a:t>
            </a:r>
          </a:p>
          <a:p>
            <a:pPr algn="ctr" defTabSz="912813"/>
            <a:endParaRPr lang="ru-RU" altLang="ru-RU" sz="20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 defTabSz="912813"/>
            <a:endParaRPr lang="ru-RU" altLang="ru-RU" sz="20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54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46166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ПОРЯДОК ПРОВЕДЕНИЯ РЕСПУБЛИКАНСКОГО КОНКУРСА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ПРОФЕССИОНАЛЬНОГО МАСТЕРСТВА «ВОСПИТАТЬ ЧЕЛОВЕКА»</a:t>
            </a: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31504" y="1484784"/>
            <a:ext cx="972108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altLang="ru-RU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Сложности решения кейса:</a:t>
            </a:r>
          </a:p>
          <a:p>
            <a:pPr algn="ctr" defTabSz="912813"/>
            <a:endParaRPr lang="ru-RU" altLang="ru-RU" sz="20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Во-первых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, кейс не имеет правильного ответа. Оптимальное решение может быть одно (при этом оно не всегда может быть реализовано в реальной ситуации), а вот эффективных решений — несколько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endParaRPr lang="ru-RU" sz="20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Во-вторых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кейс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строится на реальных фактах и имитирует настоящую жизненную ситуацию,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поэтому  </a:t>
            </a:r>
            <a:r>
              <a:rPr lang="ru-RU" sz="20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вводные кейса могут противоречить друг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другу.</a:t>
            </a:r>
          </a:p>
          <a:p>
            <a:endParaRPr lang="ru-RU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В-третьих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, как правило, кейсы решаются в условиях ограниченного времени, поэтому не всегда есть возможность выяснить все детали и иметь перед глазами полную картину.</a:t>
            </a:r>
          </a:p>
          <a:p>
            <a:pPr algn="ctr" defTabSz="912813"/>
            <a:endParaRPr lang="ru-RU" altLang="ru-RU" sz="12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algn="ctr" defTabSz="912813"/>
            <a:endParaRPr lang="ru-RU" altLang="ru-RU" sz="12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71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5594" y="1780361"/>
            <a:ext cx="97210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endParaRPr lang="ru-RU" altLang="ru-RU" sz="24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ctr" defTabSz="912813"/>
            <a:r>
              <a:rPr lang="ru-RU" sz="24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 ходе обсуждения кейса </a:t>
            </a: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педагоги</a:t>
            </a:r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должны </a:t>
            </a: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высказывать собственное мнение, давать оценку действиям, предпринятым для решения проблемы, прогнозировать в соответствии со сложившимися у них теоретическими представлениями дальнейший ход развития ситуации.</a:t>
            </a:r>
            <a:b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endParaRPr lang="ru-RU" altLang="ru-RU" sz="24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01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15701" y="1306907"/>
            <a:ext cx="97210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Для решения педагогического кейса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необходимо ответить на следующие вопросы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Выявите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педагогическую проблему, с которой столкнется 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педагог-организатор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данного общественного детского объединения? Сформулируйте её.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Как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может развиваться дальше данная конфликтная ситуация?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Каково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ваше отношение к содержанию данных педагогических ситуаций в детских коллективах?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Оцените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актуальность этой проблемы.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Сформулируйте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свои позиции по этой проблеме, аргументируйте примерами из практики.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Предложите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ваши решения этой проблемы.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Проанализируйте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: какие чувства вызвала у вас работа над кейсом. Что нового вы открыли, исследуя данную тему. Чему научила вас данная работа? </a:t>
            </a:r>
            <a:endParaRPr lang="ru-RU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457200" indent="-457200" defTabSz="912813">
              <a:buAutoNum type="arabicPeriod"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Оформите </a:t>
            </a:r>
            <a:r>
              <a:rPr lang="ru-RU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письменный вариант решения кейса (3 – 5 страничек). Аргументируйте свое решение</a:t>
            </a: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altLang="ru-RU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5594" y="1780361"/>
            <a:ext cx="97210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400" b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Важнейшей задачей </a:t>
            </a: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кейс-метода является выявление у специалистов  способностей принимать профессионально грамотные решения в динамично развивающихся ситуациях педагогической деятельности</a:t>
            </a:r>
            <a:r>
              <a:rPr lang="ru-RU" sz="2400" dirty="0"/>
              <a:t>. 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endParaRPr lang="ru-RU" altLang="ru-RU" sz="24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8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 flipV="1">
            <a:off x="335360" y="404664"/>
            <a:ext cx="11449272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5" name="TextBox 6"/>
          <p:cNvSpPr txBox="1">
            <a:spLocks noChangeArrowheads="1"/>
          </p:cNvSpPr>
          <p:nvPr/>
        </p:nvSpPr>
        <p:spPr bwMode="auto">
          <a:xfrm>
            <a:off x="1343472" y="496889"/>
            <a:ext cx="10441160" cy="63402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algn="ctr">
              <a:buNone/>
            </a:pPr>
            <a:r>
              <a:rPr lang="ru-RU" sz="1600" dirty="0">
                <a:solidFill>
                  <a:schemeClr val="bg1"/>
                </a:solidFill>
                <a:latin typeface="Impact" panose="020B0806030902050204" pitchFamily="34" charset="0"/>
              </a:rPr>
              <a:t>"Республиканский центр внешкольной работы"</a:t>
            </a:r>
          </a:p>
        </p:txBody>
      </p:sp>
      <p:pic>
        <p:nvPicPr>
          <p:cNvPr id="8196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t="16182" r="61652" b="34109"/>
          <a:stretch>
            <a:fillRect/>
          </a:stretch>
        </p:blipFill>
        <p:spPr bwMode="auto">
          <a:xfrm>
            <a:off x="623392" y="85726"/>
            <a:ext cx="530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5"/>
          <p:cNvSpPr txBox="1">
            <a:spLocks noChangeArrowheads="1"/>
          </p:cNvSpPr>
          <p:nvPr/>
        </p:nvSpPr>
        <p:spPr bwMode="auto">
          <a:xfrm>
            <a:off x="335360" y="6093296"/>
            <a:ext cx="11449272" cy="332014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bg1"/>
                </a:solidFill>
                <a:latin typeface="Impact" panose="020B0806030902050204" pitchFamily="34" charset="0"/>
              </a:rPr>
              <a:t>Кейс-метод. Создание и решение кейсов.</a:t>
            </a:r>
            <a:endParaRPr lang="ru-RU" altLang="ru-RU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 descr="C:\Users\rcvr\Desktop\Презентация ТА1ССР-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37264" r="25037" b="16030"/>
          <a:stretch/>
        </p:blipFill>
        <p:spPr bwMode="auto">
          <a:xfrm>
            <a:off x="228409" y="5517232"/>
            <a:ext cx="1850416" cy="12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59496" y="1412776"/>
            <a:ext cx="97210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/>
            <a:r>
              <a:rPr lang="ru-RU" sz="2400" b="1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Пример кейс-задания: </a:t>
            </a:r>
            <a:endParaRPr lang="ru-RU" sz="24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algn="just" defTabSz="912813"/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Сергей, участник детского объединения, имея завышенную самооценку и высокую мотивацию к достижению успеха, решил выдвинуть свою кандидатуру в ШУС.  Тем самым он будет представлять все объединение в совете. Но Сергей не спросил мнения своей команды. Узнав это, основная часть команды высказалась против того, чтобы Сергей представлял детское объединение. Многие заявили, что он не является авторитетом, потому-что не имеет необходимых знаний и опыта. Однако несколько человек на общем собрании его поддержали. Возник конфликт.</a:t>
            </a:r>
          </a:p>
          <a:p>
            <a:pPr algn="ctr" defTabSz="912813"/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</a:br>
            <a:endParaRPr lang="ru-RU" altLang="ru-RU" sz="2400" b="1" dirty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1211</Words>
  <Application>Microsoft Office PowerPoint</Application>
  <PresentationFormat>Произвольный</PresentationFormat>
  <Paragraphs>140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Лул</cp:lastModifiedBy>
  <cp:revision>425</cp:revision>
  <cp:lastPrinted>2019-02-14T12:20:35Z</cp:lastPrinted>
  <dcterms:created xsi:type="dcterms:W3CDTF">2016-07-19T16:00:54Z</dcterms:created>
  <dcterms:modified xsi:type="dcterms:W3CDTF">2019-10-16T09:34:01Z</dcterms:modified>
</cp:coreProperties>
</file>