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2138" autoAdjust="0"/>
  </p:normalViewPr>
  <p:slideViewPr>
    <p:cSldViewPr>
      <p:cViewPr varScale="1">
        <p:scale>
          <a:sx n="97" d="100"/>
          <a:sy n="97" d="100"/>
        </p:scale>
        <p:origin x="-1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C8139-0FB4-4D0F-B52F-899F2747F6B3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7DF6D-1C1A-4278-A9E1-A27C234323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37DF6D-1C1A-4278-A9E1-A27C2343230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18" Type="http://schemas.openxmlformats.org/officeDocument/2006/relationships/image" Target="../media/image40.jpeg"/><Relationship Id="rId3" Type="http://schemas.openxmlformats.org/officeDocument/2006/relationships/image" Target="../media/image25.jpeg"/><Relationship Id="rId21" Type="http://schemas.openxmlformats.org/officeDocument/2006/relationships/image" Target="../media/image43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17" Type="http://schemas.openxmlformats.org/officeDocument/2006/relationships/image" Target="../media/image39.jpeg"/><Relationship Id="rId2" Type="http://schemas.openxmlformats.org/officeDocument/2006/relationships/image" Target="../media/image24.jpeg"/><Relationship Id="rId16" Type="http://schemas.openxmlformats.org/officeDocument/2006/relationships/image" Target="../media/image38.jpeg"/><Relationship Id="rId20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jpeg"/><Relationship Id="rId19" Type="http://schemas.openxmlformats.org/officeDocument/2006/relationships/image" Target="../media/image41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Relationship Id="rId22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142852"/>
            <a:ext cx="6026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85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МБОУ "Чернышевская ООШ"</a:t>
            </a:r>
            <a:endParaRPr lang="ru-RU" sz="28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tx1">
                  <a:lumMod val="85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714356"/>
            <a:ext cx="34964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"</a:t>
            </a:r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Республика</a:t>
            </a:r>
            <a:endParaRPr lang="ru-RU" sz="32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714356"/>
            <a:ext cx="20746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цветов</a:t>
            </a:r>
            <a:r>
              <a:rPr lang="ru-RU" sz="24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"</a:t>
            </a:r>
            <a:endParaRPr lang="ru-RU" sz="24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1214422"/>
            <a:ext cx="6378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 Black"/>
              </a:rPr>
              <a:t>Ученическое самоуправление</a:t>
            </a:r>
            <a:endParaRPr lang="ru-RU" sz="28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1">
                  <a:lumMod val="60000"/>
                  <a:lumOff val="40000"/>
                </a:schemeClr>
              </a:solidFill>
              <a:latin typeface="Arial Black"/>
            </a:endParaRPr>
          </a:p>
        </p:txBody>
      </p:sp>
      <p:pic>
        <p:nvPicPr>
          <p:cNvPr id="7" name="Picture 22" descr="C:\Users\Надежда\Desktop\2015-2016\image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3930438" cy="2571768"/>
          </a:xfrm>
          <a:prstGeom prst="rect">
            <a:avLst/>
          </a:prstGeom>
          <a:noFill/>
        </p:spPr>
      </p:pic>
      <p:pic>
        <p:nvPicPr>
          <p:cNvPr id="8" name="Picture 5" descr="C:\Users\Надежда\Desktop\2015-2016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4143380"/>
            <a:ext cx="3869559" cy="250033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7158" y="1857364"/>
            <a:ext cx="3143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Эмблема</a:t>
            </a:r>
            <a:endParaRPr lang="ru-RU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628" y="3429000"/>
            <a:ext cx="1571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Флаг</a:t>
            </a:r>
            <a:endParaRPr lang="ru-RU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714876" y="2000240"/>
            <a:ext cx="3929090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Arial" pitchFamily="34" charset="0"/>
              </a:rPr>
              <a:t>Мы вместе – сила, воля, взлёт!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Arial" pitchFamily="34" charset="0"/>
              </a:rPr>
              <a:t> А знанья – это наши крылья.</a:t>
            </a:r>
            <a:endParaRPr lang="ru-RU" sz="1200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Arial" pitchFamily="34" charset="0"/>
              </a:rPr>
              <a:t>Приложим же, друзья, усилья,</a:t>
            </a:r>
            <a:endParaRPr lang="ru-RU" sz="1200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Arial" pitchFamily="34" charset="0"/>
              </a:rPr>
              <a:t>Чтоб был высоким наш полёт!</a:t>
            </a:r>
            <a:endParaRPr lang="ru-RU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4929222" cy="3000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</a:rPr>
              <a:t>Цель и задачи школьного самоуправления</a:t>
            </a:r>
            <a:endParaRPr lang="ru-RU" sz="700" b="1" dirty="0" smtClean="0">
              <a:solidFill>
                <a:schemeClr val="tx1"/>
              </a:solidFill>
            </a:endParaRPr>
          </a:p>
          <a:p>
            <a:pPr lvl="0"/>
            <a:r>
              <a:rPr lang="ru-RU" sz="1100" b="1" dirty="0" smtClean="0">
                <a:solidFill>
                  <a:schemeClr val="tx1"/>
                </a:solidFill>
              </a:rPr>
              <a:t>Цель </a:t>
            </a:r>
            <a:r>
              <a:rPr lang="ru-RU" sz="1100" dirty="0" smtClean="0">
                <a:solidFill>
                  <a:schemeClr val="tx1"/>
                </a:solidFill>
              </a:rPr>
              <a:t>- реализация права учащихся на участие в управлении школой.</a:t>
            </a:r>
            <a:endParaRPr lang="ru-RU" sz="1050" dirty="0" smtClean="0">
              <a:solidFill>
                <a:schemeClr val="tx1"/>
              </a:solidFill>
            </a:endParaRPr>
          </a:p>
          <a:p>
            <a:pPr lvl="0"/>
            <a:r>
              <a:rPr lang="ru-RU" sz="1100" b="1" dirty="0" smtClean="0">
                <a:solidFill>
                  <a:schemeClr val="tx1"/>
                </a:solidFill>
              </a:rPr>
              <a:t>Задачи:</a:t>
            </a:r>
            <a:endParaRPr lang="ru-RU" sz="1050" b="1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100" dirty="0" smtClean="0">
                <a:solidFill>
                  <a:schemeClr val="tx1"/>
                </a:solidFill>
              </a:rPr>
              <a:t>приобретение детьми знаний, умений и навыков управленческой деятельности;</a:t>
            </a:r>
            <a:endParaRPr lang="ru-RU" sz="105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100" dirty="0" smtClean="0">
                <a:solidFill>
                  <a:schemeClr val="tx1"/>
                </a:solidFill>
              </a:rPr>
              <a:t>создание условий для получения воспитанниками опыта действий в демократическом правовом пространстве, социально значимого опыта гражданских действий;</a:t>
            </a:r>
            <a:endParaRPr lang="ru-RU" sz="105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100" dirty="0" smtClean="0">
                <a:solidFill>
                  <a:schemeClr val="tx1"/>
                </a:solidFill>
              </a:rPr>
              <a:t>ориентирование учащихся на коллективно-творческий поиск совместной деятельности, на развитие всех структур жизни коллектива;</a:t>
            </a:r>
            <a:endParaRPr lang="ru-RU" sz="1050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100" dirty="0" smtClean="0">
                <a:solidFill>
                  <a:schemeClr val="tx1"/>
                </a:solidFill>
              </a:rPr>
              <a:t>воспитание ответственности, организаторских способностей, стремления к самореализации.</a:t>
            </a:r>
            <a:endParaRPr lang="ru-RU" sz="1050" dirty="0" smtClean="0">
              <a:solidFill>
                <a:schemeClr val="tx1"/>
              </a:solidFill>
            </a:endParaRPr>
          </a:p>
          <a:p>
            <a:pPr marR="268288" lvl="1"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43240" y="3500438"/>
            <a:ext cx="5786478" cy="3143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ts val="500"/>
              </a:spcBef>
              <a:spcAft>
                <a:spcPts val="5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Законы </a:t>
            </a:r>
          </a:p>
          <a:p>
            <a:pPr lvl="0" algn="ctr" fontAlgn="base">
              <a:spcBef>
                <a:spcPts val="500"/>
              </a:spcBef>
              <a:spcAft>
                <a:spcPts val="5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 «Республика цветов»</a:t>
            </a:r>
            <a:endParaRPr lang="ru-RU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fontAlgn="base">
              <a:spcBef>
                <a:spcPts val="500"/>
              </a:spcBef>
              <a:spcAft>
                <a:spcPts val="500"/>
              </a:spcAft>
            </a:pPr>
            <a:endParaRPr lang="ru-RU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fontAlgn="base">
              <a:spcBef>
                <a:spcPts val="500"/>
              </a:spcBef>
              <a:spcAft>
                <a:spcPts val="5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 Уважать и ценить свою школу;</a:t>
            </a:r>
            <a:endParaRPr lang="ru-RU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fontAlgn="base">
              <a:spcBef>
                <a:spcPts val="500"/>
              </a:spcBef>
              <a:spcAft>
                <a:spcPts val="5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 Трудиться и бережно относиться к труду других;</a:t>
            </a:r>
            <a:endParaRPr lang="ru-RU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fontAlgn="base">
              <a:spcBef>
                <a:spcPts val="500"/>
              </a:spcBef>
              <a:spcAft>
                <a:spcPts val="5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 Учиться хорошо и стремиться к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лучшим результатам в учебе;</a:t>
            </a:r>
            <a:endParaRPr lang="ru-RU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fontAlgn="base">
              <a:spcBef>
                <a:spcPts val="500"/>
              </a:spcBef>
              <a:spcAft>
                <a:spcPts val="5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 Заботиться о младших;</a:t>
            </a:r>
            <a:endParaRPr lang="ru-RU" sz="11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 Беречь и охранять окружающую среду.</a:t>
            </a:r>
            <a:endPara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15" descr="G:\фотки\беседы Лидер фото\IMG_41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57166"/>
            <a:ext cx="3232299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1" descr="G:\IMG_61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00438"/>
            <a:ext cx="3357586" cy="2307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42852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 УС школы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928926" y="642918"/>
            <a:ext cx="295275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Глава Республики цветов (президент)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>
            <a:off x="4357686" y="857232"/>
            <a:ext cx="0" cy="1238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500430" y="1000108"/>
            <a:ext cx="1790700" cy="3143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Премьер-министр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 flipH="1">
            <a:off x="1500166" y="1000108"/>
            <a:ext cx="2047875" cy="400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0" name="AutoShape 6"/>
          <p:cNvCxnSpPr>
            <a:cxnSpLocks noChangeShapeType="1"/>
            <a:stCxn id="1028" idx="1"/>
          </p:cNvCxnSpPr>
          <p:nvPr/>
        </p:nvCxnSpPr>
        <p:spPr bwMode="auto">
          <a:xfrm rot="10800000" flipV="1">
            <a:off x="2285984" y="1157271"/>
            <a:ext cx="1214446" cy="7000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1" name="AutoShape 7"/>
          <p:cNvCxnSpPr>
            <a:cxnSpLocks noChangeShapeType="1"/>
            <a:endCxn id="1039" idx="0"/>
          </p:cNvCxnSpPr>
          <p:nvPr/>
        </p:nvCxnSpPr>
        <p:spPr bwMode="auto">
          <a:xfrm rot="10800000" flipV="1">
            <a:off x="3171812" y="1357298"/>
            <a:ext cx="757246" cy="71438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2" name="AutoShape 8"/>
          <p:cNvCxnSpPr>
            <a:cxnSpLocks noChangeShapeType="1"/>
          </p:cNvCxnSpPr>
          <p:nvPr/>
        </p:nvCxnSpPr>
        <p:spPr bwMode="auto">
          <a:xfrm rot="5400000">
            <a:off x="3965571" y="1677975"/>
            <a:ext cx="64294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3" name="AutoShape 9"/>
          <p:cNvCxnSpPr>
            <a:cxnSpLocks noChangeShapeType="1"/>
          </p:cNvCxnSpPr>
          <p:nvPr/>
        </p:nvCxnSpPr>
        <p:spPr bwMode="auto">
          <a:xfrm>
            <a:off x="4572000" y="1357298"/>
            <a:ext cx="714380" cy="64294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4" name="AutoShape 10"/>
          <p:cNvCxnSpPr>
            <a:cxnSpLocks noChangeShapeType="1"/>
          </p:cNvCxnSpPr>
          <p:nvPr/>
        </p:nvCxnSpPr>
        <p:spPr bwMode="auto">
          <a:xfrm>
            <a:off x="5072066" y="1357298"/>
            <a:ext cx="1285884" cy="57150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5" name="AutoShape 11"/>
          <p:cNvCxnSpPr>
            <a:cxnSpLocks noChangeShapeType="1"/>
          </p:cNvCxnSpPr>
          <p:nvPr/>
        </p:nvCxnSpPr>
        <p:spPr bwMode="auto">
          <a:xfrm>
            <a:off x="5286380" y="1142984"/>
            <a:ext cx="2643206" cy="92869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6" name="AutoShape 12"/>
          <p:cNvCxnSpPr>
            <a:cxnSpLocks noChangeShapeType="1"/>
            <a:endCxn id="1044" idx="1"/>
          </p:cNvCxnSpPr>
          <p:nvPr/>
        </p:nvCxnSpPr>
        <p:spPr bwMode="auto">
          <a:xfrm>
            <a:off x="5286380" y="1000108"/>
            <a:ext cx="2428892" cy="44291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428596" y="1285860"/>
            <a:ext cx="1057275" cy="390525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Министр образования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1428728" y="1857364"/>
            <a:ext cx="1057275" cy="48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Министр культуры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643174" y="2071678"/>
            <a:ext cx="1057275" cy="542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Министр по туризму и спорту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3786182" y="2000240"/>
            <a:ext cx="1133475" cy="785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Министр внутренних  дел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(профилактика нарушений)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072066" y="2000240"/>
            <a:ext cx="981075" cy="390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Министр труда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6357950" y="1928802"/>
            <a:ext cx="1057275" cy="48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Министр печати и информации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7929586" y="2071678"/>
            <a:ext cx="952500" cy="390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Пресс-секретарь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7715272" y="1285860"/>
            <a:ext cx="800100" cy="314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Вожатые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00034" y="3143248"/>
            <a:ext cx="876300" cy="7905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Советники по образованию (5-9 </a:t>
            </a:r>
            <a:r>
              <a:rPr kumimoji="0" 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кл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1643042" y="3143248"/>
            <a:ext cx="876300" cy="7905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Советники по культуре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(5-9 </a:t>
            </a:r>
            <a:r>
              <a:rPr kumimoji="0" 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кл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2857488" y="3143248"/>
            <a:ext cx="876300" cy="7905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Советники по здоровью и спорту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(5-9 </a:t>
            </a:r>
            <a:r>
              <a:rPr kumimoji="0" 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кл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4000496" y="3071810"/>
            <a:ext cx="876300" cy="7905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Советники по внутренним делам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(5-9 </a:t>
            </a:r>
            <a:r>
              <a:rPr kumimoji="0" 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кл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5143504" y="3071810"/>
            <a:ext cx="876300" cy="7905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Советники по труду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(5-9 </a:t>
            </a:r>
            <a:r>
              <a:rPr kumimoji="0" 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кл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6143636" y="3000372"/>
            <a:ext cx="876300" cy="9286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Советники по выпуску школьной газеты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(5-9 </a:t>
            </a:r>
            <a:r>
              <a:rPr kumimoji="0" 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кл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1" name="AutoShape 27"/>
          <p:cNvCxnSpPr>
            <a:cxnSpLocks noChangeShapeType="1"/>
            <a:stCxn id="1037" idx="2"/>
          </p:cNvCxnSpPr>
          <p:nvPr/>
        </p:nvCxnSpPr>
        <p:spPr bwMode="auto">
          <a:xfrm rot="5400000">
            <a:off x="205551" y="2337582"/>
            <a:ext cx="1412881" cy="9048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52" name="AutoShape 28"/>
          <p:cNvCxnSpPr>
            <a:cxnSpLocks noChangeShapeType="1"/>
            <a:endCxn id="1046" idx="0"/>
          </p:cNvCxnSpPr>
          <p:nvPr/>
        </p:nvCxnSpPr>
        <p:spPr bwMode="auto">
          <a:xfrm rot="16200000" flipH="1">
            <a:off x="1683524" y="2745580"/>
            <a:ext cx="785816" cy="952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53" name="AutoShape 29"/>
          <p:cNvCxnSpPr>
            <a:cxnSpLocks noChangeShapeType="1"/>
            <a:endCxn id="1047" idx="0"/>
          </p:cNvCxnSpPr>
          <p:nvPr/>
        </p:nvCxnSpPr>
        <p:spPr bwMode="auto">
          <a:xfrm rot="16200000" flipH="1">
            <a:off x="3040846" y="2888456"/>
            <a:ext cx="500064" cy="952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54" name="AutoShape 30"/>
          <p:cNvCxnSpPr>
            <a:cxnSpLocks noChangeShapeType="1"/>
          </p:cNvCxnSpPr>
          <p:nvPr/>
        </p:nvCxnSpPr>
        <p:spPr bwMode="auto">
          <a:xfrm rot="16200000" flipH="1">
            <a:off x="4288630" y="2926552"/>
            <a:ext cx="285754" cy="476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55" name="AutoShape 31"/>
          <p:cNvCxnSpPr>
            <a:cxnSpLocks noChangeShapeType="1"/>
          </p:cNvCxnSpPr>
          <p:nvPr/>
        </p:nvCxnSpPr>
        <p:spPr bwMode="auto">
          <a:xfrm rot="5400000">
            <a:off x="5251455" y="2749545"/>
            <a:ext cx="64294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56" name="AutoShape 32"/>
          <p:cNvCxnSpPr>
            <a:cxnSpLocks noChangeShapeType="1"/>
            <a:stCxn id="1042" idx="2"/>
            <a:endCxn id="1050" idx="0"/>
          </p:cNvCxnSpPr>
          <p:nvPr/>
        </p:nvCxnSpPr>
        <p:spPr bwMode="auto">
          <a:xfrm rot="5400000">
            <a:off x="6441290" y="2555073"/>
            <a:ext cx="585795" cy="30480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58" name="AutoShape 34"/>
          <p:cNvCxnSpPr>
            <a:cxnSpLocks noChangeShapeType="1"/>
            <a:stCxn id="1043" idx="2"/>
            <a:endCxn id="1059" idx="3"/>
          </p:cNvCxnSpPr>
          <p:nvPr/>
        </p:nvCxnSpPr>
        <p:spPr bwMode="auto">
          <a:xfrm rot="5400000">
            <a:off x="6952073" y="3153964"/>
            <a:ext cx="2145524" cy="76200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428596" y="4429132"/>
            <a:ext cx="7215238" cy="3571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Педагоги – консультанты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60" name="AutoShape 36"/>
          <p:cNvCxnSpPr>
            <a:cxnSpLocks noChangeShapeType="1"/>
          </p:cNvCxnSpPr>
          <p:nvPr/>
        </p:nvCxnSpPr>
        <p:spPr bwMode="auto">
          <a:xfrm rot="5400000">
            <a:off x="714348" y="4214818"/>
            <a:ext cx="428628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0" name="AutoShape 36"/>
          <p:cNvCxnSpPr>
            <a:cxnSpLocks noChangeShapeType="1"/>
          </p:cNvCxnSpPr>
          <p:nvPr/>
        </p:nvCxnSpPr>
        <p:spPr bwMode="auto">
          <a:xfrm rot="5400000">
            <a:off x="1929588" y="4142586"/>
            <a:ext cx="428628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1" name="AutoShape 36"/>
          <p:cNvCxnSpPr>
            <a:cxnSpLocks noChangeShapeType="1"/>
          </p:cNvCxnSpPr>
          <p:nvPr/>
        </p:nvCxnSpPr>
        <p:spPr bwMode="auto">
          <a:xfrm rot="5400000">
            <a:off x="3144034" y="4214024"/>
            <a:ext cx="428628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2" name="AutoShape 36"/>
          <p:cNvCxnSpPr>
            <a:cxnSpLocks noChangeShapeType="1"/>
          </p:cNvCxnSpPr>
          <p:nvPr/>
        </p:nvCxnSpPr>
        <p:spPr bwMode="auto">
          <a:xfrm rot="5400000">
            <a:off x="4144166" y="4142586"/>
            <a:ext cx="571504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3" name="AutoShape 36"/>
          <p:cNvCxnSpPr>
            <a:cxnSpLocks noChangeShapeType="1"/>
            <a:stCxn id="1049" idx="2"/>
          </p:cNvCxnSpPr>
          <p:nvPr/>
        </p:nvCxnSpPr>
        <p:spPr bwMode="auto">
          <a:xfrm rot="5400000">
            <a:off x="5293519" y="4140998"/>
            <a:ext cx="566749" cy="952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4" name="AutoShape 36"/>
          <p:cNvCxnSpPr>
            <a:cxnSpLocks noChangeShapeType="1"/>
            <a:stCxn id="1050" idx="2"/>
          </p:cNvCxnSpPr>
          <p:nvPr/>
        </p:nvCxnSpPr>
        <p:spPr bwMode="auto">
          <a:xfrm rot="5400000">
            <a:off x="6326992" y="4174338"/>
            <a:ext cx="500066" cy="952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61" name="Rectangle 37"/>
          <p:cNvSpPr>
            <a:spLocks noChangeArrowheads="1"/>
          </p:cNvSpPr>
          <p:nvPr/>
        </p:nvSpPr>
        <p:spPr bwMode="auto">
          <a:xfrm>
            <a:off x="571472" y="4929198"/>
            <a:ext cx="6950075" cy="5238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Временные советы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для организации конкретных дел. </a:t>
            </a:r>
            <a:r>
              <a:rPr kumimoji="0" lang="ru-RU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Группа добровольцев, объединенных общими интересами и инициативой, определяют цель и обеспечивают ее реализацию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62" name="AutoShape 38"/>
          <p:cNvCxnSpPr>
            <a:cxnSpLocks noChangeShapeType="1"/>
          </p:cNvCxnSpPr>
          <p:nvPr/>
        </p:nvCxnSpPr>
        <p:spPr bwMode="auto">
          <a:xfrm rot="5400000">
            <a:off x="4207667" y="4864903"/>
            <a:ext cx="15716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63" name="Rectangle 39"/>
          <p:cNvSpPr>
            <a:spLocks noChangeArrowheads="1"/>
          </p:cNvSpPr>
          <p:nvPr/>
        </p:nvSpPr>
        <p:spPr bwMode="auto">
          <a:xfrm>
            <a:off x="571472" y="5643578"/>
            <a:ext cx="6950075" cy="295275"/>
          </a:xfrm>
          <a:prstGeom prst="rect">
            <a:avLst/>
          </a:prstGeom>
          <a:solidFill>
            <a:schemeClr val="accent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Классные ученические собрания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1" name="AutoShape 38"/>
          <p:cNvCxnSpPr>
            <a:cxnSpLocks noChangeShapeType="1"/>
          </p:cNvCxnSpPr>
          <p:nvPr/>
        </p:nvCxnSpPr>
        <p:spPr bwMode="auto">
          <a:xfrm rot="5400000">
            <a:off x="4208461" y="5578489"/>
            <a:ext cx="15716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64" name="Rectangle 40"/>
          <p:cNvSpPr>
            <a:spLocks noChangeArrowheads="1"/>
          </p:cNvSpPr>
          <p:nvPr/>
        </p:nvSpPr>
        <p:spPr bwMode="auto">
          <a:xfrm>
            <a:off x="571472" y="6143644"/>
            <a:ext cx="6950075" cy="285752"/>
          </a:xfrm>
          <a:prstGeom prst="rect">
            <a:avLst/>
          </a:prstGeom>
          <a:solidFill>
            <a:srgbClr val="C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Жители Республики цветов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4" name="AutoShape 38"/>
          <p:cNvCxnSpPr>
            <a:cxnSpLocks noChangeShapeType="1"/>
          </p:cNvCxnSpPr>
          <p:nvPr/>
        </p:nvCxnSpPr>
        <p:spPr bwMode="auto">
          <a:xfrm rot="5400000">
            <a:off x="4208461" y="6007117"/>
            <a:ext cx="15716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3" name="AutoShape 34"/>
          <p:cNvCxnSpPr>
            <a:cxnSpLocks noChangeShapeType="1"/>
          </p:cNvCxnSpPr>
          <p:nvPr/>
        </p:nvCxnSpPr>
        <p:spPr bwMode="auto">
          <a:xfrm rot="5400000">
            <a:off x="5929321" y="2643183"/>
            <a:ext cx="2786084" cy="78581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428604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Segoe Script" pitchFamily="34" charset="0"/>
              </a:rPr>
              <a:t>Деятельность УС в 2014-2015 учебном году…</a:t>
            </a:r>
            <a:endParaRPr lang="ru-RU" sz="2400" b="1" dirty="0">
              <a:latin typeface="Segoe Script" pitchFamily="34" charset="0"/>
            </a:endParaRPr>
          </a:p>
        </p:txBody>
      </p:sp>
      <p:pic>
        <p:nvPicPr>
          <p:cNvPr id="4" name="Рисунок 3" descr="C:\Users\Алла\Desktop\2014-2015\фото\актив\IMG_54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85794"/>
            <a:ext cx="2071670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4" descr="G:\S22200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785794"/>
            <a:ext cx="2240817" cy="1342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5" descr="G:\S22200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785794"/>
            <a:ext cx="2247770" cy="1264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9" descr="G:\IMG_5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2071678"/>
            <a:ext cx="2143140" cy="1397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6" descr="G:\S23200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143116"/>
            <a:ext cx="2143140" cy="1305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0" descr="G:\IMG_569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5984" y="2071678"/>
            <a:ext cx="1868157" cy="125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8" descr="C:\Users\Алла\Desktop\СМС\фото\здоровая пробежка\IMG_534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6248" y="2000240"/>
            <a:ext cx="2071702" cy="1424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Надежда\Desktop\2015-2016\Документы 2014-2015\фото\Агитбригада Зож\P109073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48518" y="785794"/>
            <a:ext cx="2095482" cy="1571612"/>
          </a:xfrm>
          <a:prstGeom prst="rect">
            <a:avLst/>
          </a:prstGeom>
          <a:noFill/>
        </p:spPr>
      </p:pic>
      <p:pic>
        <p:nvPicPr>
          <p:cNvPr id="1027" name="Picture 3" descr="C:\Users\Надежда\Desktop\2015-2016\Документы 2014-2015\фото\День самоуправления\IMG_519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3357562"/>
            <a:ext cx="1071570" cy="1607355"/>
          </a:xfrm>
          <a:prstGeom prst="rect">
            <a:avLst/>
          </a:prstGeom>
          <a:noFill/>
        </p:spPr>
      </p:pic>
      <p:pic>
        <p:nvPicPr>
          <p:cNvPr id="1028" name="Picture 4" descr="C:\Users\Надежда\Desktop\2015-2016\Документы 2014-2015\фото\Неделя 5\P109044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42976" y="3357562"/>
            <a:ext cx="1178709" cy="1571612"/>
          </a:xfrm>
          <a:prstGeom prst="rect">
            <a:avLst/>
          </a:prstGeom>
          <a:noFill/>
        </p:spPr>
      </p:pic>
      <p:pic>
        <p:nvPicPr>
          <p:cNvPr id="1029" name="Picture 5" descr="C:\Users\Надежда\Desktop\2015-2016\Документы 2014-2015\фото\ПДД\IMG_477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428860" y="3357562"/>
            <a:ext cx="2143141" cy="1428760"/>
          </a:xfrm>
          <a:prstGeom prst="rect">
            <a:avLst/>
          </a:prstGeom>
          <a:noFill/>
        </p:spPr>
      </p:pic>
      <p:pic>
        <p:nvPicPr>
          <p:cNvPr id="1030" name="Picture 6" descr="C:\Users\Надежда\Desktop\2015-2016\Документы 2014-2015\фото\ТЛ Живая память\P1090201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43438" y="3286124"/>
            <a:ext cx="2000221" cy="1500166"/>
          </a:xfrm>
          <a:prstGeom prst="rect">
            <a:avLst/>
          </a:prstGeom>
          <a:noFill/>
        </p:spPr>
      </p:pic>
      <p:pic>
        <p:nvPicPr>
          <p:cNvPr id="1031" name="Picture 7" descr="C:\Users\Надежда\Desktop\2015-2016\Документы 2014-2015\фото\ТЛ ЗОЖ\P1100247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15140" y="3286124"/>
            <a:ext cx="2143108" cy="1607331"/>
          </a:xfrm>
          <a:prstGeom prst="rect">
            <a:avLst/>
          </a:prstGeom>
          <a:noFill/>
        </p:spPr>
      </p:pic>
      <p:pic>
        <p:nvPicPr>
          <p:cNvPr id="1032" name="Picture 8" descr="C:\Users\Надежда\Desktop\2015-2016\Документы 2014-2015\фото\4 корабля\P1090551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42844" y="4762509"/>
            <a:ext cx="1571618" cy="2095491"/>
          </a:xfrm>
          <a:prstGeom prst="rect">
            <a:avLst/>
          </a:prstGeom>
          <a:noFill/>
        </p:spPr>
      </p:pic>
      <p:pic>
        <p:nvPicPr>
          <p:cNvPr id="1033" name="Picture 9" descr="C:\Users\Надежда\Desktop\2015-2016\Документы 2014-2015\фото\8 марта\S1600028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785918" y="4714884"/>
            <a:ext cx="2857520" cy="1607355"/>
          </a:xfrm>
          <a:prstGeom prst="rect">
            <a:avLst/>
          </a:prstGeom>
          <a:noFill/>
        </p:spPr>
      </p:pic>
      <p:pic>
        <p:nvPicPr>
          <p:cNvPr id="1034" name="Picture 10" descr="C:\Users\Надежда\Desktop\2015-2016\Документы 2014-2015\фото\Агитбригада Зож\P1090731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43504" y="4857760"/>
            <a:ext cx="1857356" cy="1393017"/>
          </a:xfrm>
          <a:prstGeom prst="rect">
            <a:avLst/>
          </a:prstGeom>
          <a:noFill/>
        </p:spPr>
      </p:pic>
      <p:pic>
        <p:nvPicPr>
          <p:cNvPr id="1035" name="Picture 11" descr="C:\Users\Надежда\Desktop\2015-2016\Документы 2014-2015\Осенний бал\IMG_5876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143768" y="4857760"/>
            <a:ext cx="1333493" cy="2000240"/>
          </a:xfrm>
          <a:prstGeom prst="rect">
            <a:avLst/>
          </a:prstGeom>
          <a:noFill/>
        </p:spPr>
      </p:pic>
      <p:pic>
        <p:nvPicPr>
          <p:cNvPr id="1036" name="Picture 12" descr="C:\Users\Надежда\Desktop\2015-2016\флешка\ПО\Ульяна2\IMG_6093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643306" y="5595950"/>
            <a:ext cx="1893075" cy="1262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Segoe Script" pitchFamily="34" charset="0"/>
              </a:rPr>
              <a:t>Деятельность УС в 2015-2016 учебном году…</a:t>
            </a:r>
            <a:endParaRPr lang="ru-RU" sz="2400" b="1" dirty="0">
              <a:latin typeface="Segoe Script" pitchFamily="34" charset="0"/>
            </a:endParaRPr>
          </a:p>
        </p:txBody>
      </p:sp>
      <p:pic>
        <p:nvPicPr>
          <p:cNvPr id="3074" name="Picture 2" descr="C:\Users\Надежда\Desktop\2015-2016\фото2015-2016\1 сентября\IMG_93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5794"/>
            <a:ext cx="2035983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Надежда\Desktop\2015-2016\фото2015-2016\Алигер\S26701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785794"/>
            <a:ext cx="1904981" cy="1071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Надежда\Desktop\2015-2016\фото2015-2016\бабушкин пирог\S2650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928670"/>
            <a:ext cx="1777981" cy="100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Users\Надежда\Desktop\2015-2016\фото2015-2016\День защиты животных\S2670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785794"/>
            <a:ext cx="1992294" cy="1120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C:\Users\Надежда\Desktop\2015-2016\фото2015-2016\День самоуправления\S26700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1857364"/>
            <a:ext cx="2031982" cy="1142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9" name="Picture 7" descr="C:\Users\Надежда\Desktop\2015-2016\фото2015-2016\День самоуправления\S26700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1928802"/>
            <a:ext cx="1928826" cy="1182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0" name="Picture 8" descr="C:\Users\Надежда\Desktop\2015-2016\фото2015-2016\День учителя, концерт\S26701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57752" y="1643050"/>
            <a:ext cx="2301859" cy="1294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1" name="Picture 9" descr="C:\Users\Надежда\Desktop\2015-2016\фото2015-2016\день ходьбы\266CDPFQ\S266000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72330" y="857232"/>
            <a:ext cx="1714512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2" name="Picture 10" descr="C:\Users\Надежда\Desktop\2015-2016\фото2015-2016\день ходьбы\266CDPFQ\S266002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571744"/>
            <a:ext cx="2031982" cy="1142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3" name="Picture 11" descr="C:\Users\Надежда\Desktop\2015-2016\фото2015-2016\конкурс чтецов о доброте\IMG_954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71670" y="3000372"/>
            <a:ext cx="2143108" cy="1428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4" name="Picture 12" descr="C:\Users\Надежда\Desktop\2015-2016\фото2015-2016\Неделя добра\S261001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71934" y="2857496"/>
            <a:ext cx="2287643" cy="1401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5" name="Picture 13" descr="C:\Users\Надежда\Desktop\2015-2016\фото2015-2016\Неделя добра\S2610026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43768" y="2000240"/>
            <a:ext cx="1849450" cy="1040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6" name="Picture 14" descr="C:\Users\Надежда\Desktop\2015-2016\фото2015-2016\Олимпийская семья\посадка деревьев\IMG_9932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3643314"/>
            <a:ext cx="2071670" cy="1381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7" name="Picture 15" descr="C:\Users\Надежда\Desktop\2015-2016\фото2015-2016\Олимпийская семья\танец\IMG_974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85918" y="4286256"/>
            <a:ext cx="1928826" cy="1285884"/>
          </a:xfrm>
          <a:prstGeom prst="rect">
            <a:avLst/>
          </a:prstGeom>
          <a:noFill/>
        </p:spPr>
      </p:pic>
      <p:pic>
        <p:nvPicPr>
          <p:cNvPr id="3089" name="Picture 17" descr="C:\Users\Надежда\Desktop\2015-2016\фото2015-2016\Поделись улыбкой\S2620008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29058" y="4286256"/>
            <a:ext cx="2032014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0" name="Picture 18" descr="C:\Users\Надежда\Desktop\2015-2016\фото2015-2016\Посвящение в 1 классники\S2690009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929322" y="4143380"/>
            <a:ext cx="2159015" cy="1214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1" name="Picture 19" descr="C:\Users\Надежда\Desktop\2015-2016\фото2015-2016\родари фото\272CDPFQ\S2720003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286511" y="2928934"/>
            <a:ext cx="2159015" cy="1214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2" name="Picture 20" descr="C:\Users\Надежда\Desktop\2015-2016\фото2015-2016\рубальская\IMG_0216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5143512"/>
            <a:ext cx="2000232" cy="1333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3" name="Picture 21" descr="C:\Users\Надежда\Desktop\2015-2016\фото2015-2016\соловейчик\S2650016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071670" y="5429264"/>
            <a:ext cx="2286016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4" name="Picture 22" descr="C:\Users\Надежда\Desktop\2015-2016\фото2015-2016\Фото ЗОЖ\IMG_9575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429124" y="5286364"/>
            <a:ext cx="2357454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96" name="Picture 24" descr="C:\Users\Надежда\Desktop\2015-2016\фото2015-2016\Лидер\IMG_9564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786578" y="5415049"/>
            <a:ext cx="2164427" cy="1442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</TotalTime>
  <Words>194</Words>
  <PresentationFormat>Экран (4:3)</PresentationFormat>
  <Paragraphs>55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</dc:creator>
  <cp:lastModifiedBy>Надежда</cp:lastModifiedBy>
  <cp:revision>17</cp:revision>
  <dcterms:created xsi:type="dcterms:W3CDTF">2015-11-12T18:15:57Z</dcterms:created>
  <dcterms:modified xsi:type="dcterms:W3CDTF">2015-11-12T19:57:03Z</dcterms:modified>
</cp:coreProperties>
</file>