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59" r:id="rId4"/>
    <p:sldId id="261" r:id="rId5"/>
    <p:sldId id="262" r:id="rId6"/>
    <p:sldId id="276" r:id="rId7"/>
    <p:sldId id="267" r:id="rId8"/>
    <p:sldId id="273" r:id="rId9"/>
    <p:sldId id="277"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2274" y="-5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Рисунок 10" descr="a_e2d893b5.jp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42875" y="142875"/>
            <a:ext cx="1428750"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685800" y="2130425"/>
            <a:ext cx="7772400" cy="1470025"/>
          </a:xfrm>
        </p:spPr>
        <p:txBody>
          <a:bodyPr/>
          <a:lstStyle>
            <a:lvl1pPr>
              <a:defRPr>
                <a:solidFill>
                  <a:schemeClr val="accent2">
                    <a:lumMod val="50000"/>
                  </a:schemeClr>
                </a:solidFill>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rgbClr val="0033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5" name="Дата 3"/>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a:xfrm>
            <a:off x="6938963" y="6500813"/>
            <a:ext cx="2133600" cy="365125"/>
          </a:xfrm>
        </p:spPr>
        <p:txBody>
          <a:bodyPr/>
          <a:lstStyle>
            <a:lvl1pPr>
              <a:defRPr>
                <a:solidFill>
                  <a:schemeClr val="tx1">
                    <a:lumMod val="65000"/>
                    <a:lumOff val="35000"/>
                  </a:schemeClr>
                </a:solidFill>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1724132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287698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3344463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1118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479287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165297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2987600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1590984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40849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3465951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77DE69E3-23F9-4A27-822C-6ADDDBEA6EEA}" type="datetimeFigureOut">
              <a:rPr lang="ru-RU" smtClean="0"/>
              <a:t>25.02.2021</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EAE4872-D652-4F1D-8CA5-664B4D564DA2}" type="slidenum">
              <a:rPr lang="ru-RU" smtClean="0"/>
              <a:t>‹#›</a:t>
            </a:fld>
            <a:endParaRPr lang="ru-RU"/>
          </a:p>
        </p:txBody>
      </p:sp>
    </p:spTree>
    <p:extLst>
      <p:ext uri="{BB962C8B-B14F-4D97-AF65-F5344CB8AC3E}">
        <p14:creationId xmlns:p14="http://schemas.microsoft.com/office/powerpoint/2010/main" val="4248495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 name="Скругленный прямоугольник 8"/>
          <p:cNvSpPr/>
          <p:nvPr/>
        </p:nvSpPr>
        <p:spPr>
          <a:xfrm>
            <a:off x="428596" y="285728"/>
            <a:ext cx="8358246" cy="6286544"/>
          </a:xfrm>
          <a:prstGeom prst="roundRect">
            <a:avLst/>
          </a:prstGeom>
          <a:solidFill>
            <a:srgbClr val="C1FFC1"/>
          </a:solidFill>
          <a:ln>
            <a:noFill/>
          </a:ln>
          <a:effectLst>
            <a:glow rad="228600">
              <a:schemeClr val="accent3">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relaxedInse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29"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30"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fld id="{77DE69E3-23F9-4A27-822C-6ADDDBEA6EEA}" type="datetimeFigureOut">
              <a:rPr lang="ru-RU" smtClean="0"/>
              <a:t>25.02.2021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ru-RU"/>
          </a:p>
        </p:txBody>
      </p:sp>
      <p:sp>
        <p:nvSpPr>
          <p:cNvPr id="6" name="Номер слайда 5"/>
          <p:cNvSpPr>
            <a:spLocks noGrp="1"/>
          </p:cNvSpPr>
          <p:nvPr>
            <p:ph type="sldNum" sz="quarter" idx="4"/>
          </p:nvPr>
        </p:nvSpPr>
        <p:spPr>
          <a:xfrm>
            <a:off x="4643438" y="6492875"/>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lumMod val="65000"/>
                    <a:lumOff val="35000"/>
                  </a:schemeClr>
                </a:solidFill>
                <a:latin typeface="+mn-lt"/>
              </a:defRPr>
            </a:lvl1pPr>
          </a:lstStyle>
          <a:p>
            <a:fld id="{FEAE4872-D652-4F1D-8CA5-664B4D564DA2}" type="slidenum">
              <a:rPr lang="ru-RU" smtClean="0"/>
              <a:t>‹#›</a:t>
            </a:fld>
            <a:endParaRPr lang="ru-RU"/>
          </a:p>
        </p:txBody>
      </p:sp>
      <p:pic>
        <p:nvPicPr>
          <p:cNvPr id="1034" name="Рисунок 9" descr="1263974281_6.jpg"/>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08800" y="5357813"/>
            <a:ext cx="15208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hyperlink" Target="https://yadi.sk/i/jELuAW0RPAI_E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2810743"/>
          </a:xfrm>
        </p:spPr>
        <p:txBody>
          <a:bodyPr/>
          <a:lstStyle/>
          <a:p>
            <a:r>
              <a:rPr lang="ru-RU" sz="2400" dirty="0"/>
              <a:t>ОБУЧЕНИЕ ЧТЕНИЮ</a:t>
            </a:r>
            <a:br>
              <a:rPr lang="ru-RU" sz="2400" dirty="0"/>
            </a:br>
            <a:r>
              <a:rPr lang="ru-RU" sz="2400" dirty="0"/>
              <a:t>по методике </a:t>
            </a:r>
            <a:r>
              <a:rPr lang="ru-RU" sz="2400" dirty="0" err="1"/>
              <a:t>Н.А.Зайцева</a:t>
            </a:r>
            <a:r>
              <a:rPr lang="ru-RU" sz="2400" dirty="0"/>
              <a:t/>
            </a:r>
            <a:br>
              <a:rPr lang="ru-RU" sz="2400" dirty="0"/>
            </a:br>
            <a:r>
              <a:rPr lang="ru-RU" sz="7200" dirty="0"/>
              <a:t>К</a:t>
            </a:r>
            <a:r>
              <a:rPr lang="ru-RU" sz="7200" dirty="0" smtClean="0"/>
              <a:t>ружок «</a:t>
            </a:r>
            <a:r>
              <a:rPr lang="ru-RU" sz="7200" dirty="0" err="1" smtClean="0"/>
              <a:t>Букварик</a:t>
            </a:r>
            <a:r>
              <a:rPr lang="ru-RU" sz="7200" dirty="0" smtClean="0"/>
              <a:t>»</a:t>
            </a:r>
            <a:br>
              <a:rPr lang="ru-RU" sz="7200" dirty="0" smtClean="0"/>
            </a:br>
            <a:r>
              <a:rPr lang="ru-RU" sz="7200" dirty="0" smtClean="0"/>
              <a:t/>
            </a:r>
            <a:br>
              <a:rPr lang="ru-RU" sz="7200" dirty="0" smtClean="0"/>
            </a:br>
            <a:r>
              <a:rPr lang="ru-RU" sz="2400" dirty="0" smtClean="0"/>
              <a:t>Преподаватель </a:t>
            </a:r>
            <a:r>
              <a:rPr lang="ru-RU" sz="2400" dirty="0" err="1" smtClean="0"/>
              <a:t>Гайнетдинова</a:t>
            </a:r>
            <a:r>
              <a:rPr lang="ru-RU" sz="2400" dirty="0" smtClean="0"/>
              <a:t> </a:t>
            </a:r>
            <a:r>
              <a:rPr lang="ru-RU" sz="2400" dirty="0" err="1" smtClean="0"/>
              <a:t>Айгуль</a:t>
            </a:r>
            <a:r>
              <a:rPr lang="ru-RU" sz="2400" dirty="0" smtClean="0"/>
              <a:t> Альбертовна  </a:t>
            </a:r>
            <a:endParaRPr lang="ru-RU" sz="2400" dirty="0"/>
          </a:p>
        </p:txBody>
      </p:sp>
    </p:spTree>
    <p:extLst>
      <p:ext uri="{BB962C8B-B14F-4D97-AF65-F5344CB8AC3E}">
        <p14:creationId xmlns:p14="http://schemas.microsoft.com/office/powerpoint/2010/main" val="21486268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marL="0" lvl="0" indent="0">
              <a:buNone/>
            </a:pPr>
            <a:r>
              <a:rPr lang="ru-RU" b="1" dirty="0" smtClean="0"/>
              <a:t>Цель: </a:t>
            </a:r>
            <a:r>
              <a:rPr lang="ru-RU" dirty="0" smtClean="0"/>
              <a:t>обучение </a:t>
            </a:r>
            <a:r>
              <a:rPr lang="ru-RU" dirty="0"/>
              <a:t>детей дошкольного возраста </a:t>
            </a:r>
            <a:r>
              <a:rPr lang="ru-RU" dirty="0" smtClean="0"/>
              <a:t>сознательному</a:t>
            </a:r>
            <a:r>
              <a:rPr lang="ru-RU" dirty="0"/>
              <a:t>, правильному чтению</a:t>
            </a:r>
            <a:r>
              <a:rPr lang="ru-RU" dirty="0" smtClean="0"/>
              <a:t>.</a:t>
            </a:r>
          </a:p>
          <a:p>
            <a:pPr marL="0" lvl="0" indent="0">
              <a:buNone/>
            </a:pPr>
            <a:r>
              <a:rPr lang="ru-RU" b="1" dirty="0" smtClean="0"/>
              <a:t> Задачи:</a:t>
            </a:r>
          </a:p>
          <a:p>
            <a:pPr lvl="0"/>
            <a:r>
              <a:rPr lang="ru-RU" sz="2800" dirty="0"/>
              <a:t>Повысить уровень общего речевого развития путем уточнения, расширения и активизации словаря.</a:t>
            </a:r>
          </a:p>
          <a:p>
            <a:pPr lvl="0"/>
            <a:r>
              <a:rPr lang="ru-RU" sz="2800" dirty="0"/>
              <a:t>Овладевать техникой </a:t>
            </a:r>
            <a:r>
              <a:rPr lang="ru-RU" sz="2800" dirty="0" err="1"/>
              <a:t>складового</a:t>
            </a:r>
            <a:r>
              <a:rPr lang="ru-RU" sz="2800" dirty="0"/>
              <a:t> чтения.</a:t>
            </a:r>
          </a:p>
          <a:p>
            <a:pPr lvl="0"/>
            <a:r>
              <a:rPr lang="ru-RU" sz="2800" dirty="0"/>
              <a:t>Стимулировать познавательный интерес к чтению.</a:t>
            </a:r>
          </a:p>
          <a:p>
            <a:pPr lvl="0"/>
            <a:r>
              <a:rPr lang="ru-RU" sz="2800" dirty="0"/>
              <a:t>Формировать мотивацию к чтению, ориентированную на удовлетворение познавательных интересов.</a:t>
            </a:r>
          </a:p>
          <a:p>
            <a:pPr marL="0" lvl="0" indent="0">
              <a:buNone/>
            </a:pPr>
            <a:endParaRPr lang="ru-RU" dirty="0"/>
          </a:p>
        </p:txBody>
      </p:sp>
    </p:spTree>
    <p:extLst>
      <p:ext uri="{BB962C8B-B14F-4D97-AF65-F5344CB8AC3E}">
        <p14:creationId xmlns:p14="http://schemas.microsoft.com/office/powerpoint/2010/main" val="156867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Как выглядят кубики Зайцева? </a:t>
            </a:r>
            <a:endPar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Объект 2"/>
          <p:cNvSpPr>
            <a:spLocks noGrp="1"/>
          </p:cNvSpPr>
          <p:nvPr>
            <p:ph idx="1"/>
          </p:nvPr>
        </p:nvSpPr>
        <p:spPr>
          <a:xfrm>
            <a:off x="467544" y="1196752"/>
            <a:ext cx="7859216" cy="4925144"/>
          </a:xfrm>
        </p:spPr>
        <p:txBody>
          <a:bodyPr/>
          <a:lstStyle/>
          <a:p>
            <a:pPr marL="0" indent="0">
              <a:buNone/>
            </a:pPr>
            <a:r>
              <a:rPr lang="ru-RU" sz="1800" dirty="0" smtClean="0"/>
              <a:t>	Так, как дети любят игры, автор при создании своей методики взял за основу именно обычные детские кубики. Однако они совсем не похожи на привычные нам. На каждой из их граней изображены склады. Что они представляют собой? </a:t>
            </a:r>
          </a:p>
          <a:p>
            <a:pPr marL="0" indent="0">
              <a:buNone/>
            </a:pPr>
            <a:r>
              <a:rPr lang="ru-RU" sz="1800" dirty="0"/>
              <a:t>	</a:t>
            </a:r>
            <a:r>
              <a:rPr lang="ru-RU" sz="1800" b="1" dirty="0" smtClean="0"/>
              <a:t>Склады могут состоять: </a:t>
            </a:r>
          </a:p>
          <a:p>
            <a:pPr>
              <a:buFont typeface="Wingdings" pitchFamily="2" charset="2"/>
              <a:buChar char="q"/>
            </a:pPr>
            <a:r>
              <a:rPr lang="ru-RU" sz="1800" dirty="0" smtClean="0"/>
              <a:t>Из одной буквы. </a:t>
            </a:r>
          </a:p>
          <a:p>
            <a:pPr>
              <a:buFont typeface="Wingdings" pitchFamily="2" charset="2"/>
              <a:buChar char="q"/>
            </a:pPr>
            <a:r>
              <a:rPr lang="ru-RU" sz="1800" dirty="0" smtClean="0"/>
              <a:t>Из двух букв (согласная - гласная). </a:t>
            </a:r>
          </a:p>
          <a:p>
            <a:pPr>
              <a:buFont typeface="Wingdings" pitchFamily="2" charset="2"/>
              <a:buChar char="q"/>
            </a:pPr>
            <a:r>
              <a:rPr lang="ru-RU" sz="1800" dirty="0" smtClean="0"/>
              <a:t>Из двух букв (согласная - мягкий знак). </a:t>
            </a:r>
          </a:p>
          <a:p>
            <a:pPr>
              <a:buFont typeface="Wingdings" pitchFamily="2" charset="2"/>
              <a:buChar char="q"/>
            </a:pPr>
            <a:r>
              <a:rPr lang="ru-RU" sz="1800" dirty="0" smtClean="0"/>
              <a:t>Из двух букв (согласная – твердый знак). </a:t>
            </a:r>
          </a:p>
          <a:p>
            <a:pPr marL="0" indent="0">
              <a:buNone/>
            </a:pPr>
            <a:r>
              <a:rPr lang="ru-RU" sz="1800" dirty="0"/>
              <a:t>	</a:t>
            </a:r>
            <a:r>
              <a:rPr lang="ru-RU" sz="1800" dirty="0" smtClean="0"/>
              <a:t>Кроме того, все кубики окрашены в разные цвета. Это помогает детям быстрее понять принципы чтения:</a:t>
            </a:r>
          </a:p>
          <a:p>
            <a:pPr>
              <a:buFont typeface="Wingdings" pitchFamily="2" charset="2"/>
              <a:buChar char="q"/>
            </a:pPr>
            <a:r>
              <a:rPr lang="ru-RU" sz="1800" dirty="0" smtClean="0"/>
              <a:t> Кубики золотистого цвета с гласными буквами. В методике Зайцева они имеют название «золотые».</a:t>
            </a:r>
          </a:p>
          <a:p>
            <a:pPr>
              <a:buFont typeface="Wingdings" pitchFamily="2" charset="2"/>
              <a:buChar char="q"/>
            </a:pPr>
            <a:r>
              <a:rPr lang="ru-RU" sz="1800" dirty="0" smtClean="0"/>
              <a:t>Синие кубики – склады со звонким звучанием. Так называемые «железные» кубики. </a:t>
            </a:r>
          </a:p>
          <a:p>
            <a:pPr>
              <a:buFont typeface="Wingdings" pitchFamily="2" charset="2"/>
              <a:buChar char="q"/>
            </a:pPr>
            <a:r>
              <a:rPr lang="ru-RU" sz="1800" dirty="0" smtClean="0"/>
              <a:t>Коричневые кубики – глухой склад, «деревянные» кубики. </a:t>
            </a:r>
          </a:p>
          <a:p>
            <a:pPr>
              <a:buFont typeface="Wingdings" pitchFamily="2" charset="2"/>
              <a:buChar char="q"/>
            </a:pPr>
            <a:r>
              <a:rPr lang="ru-RU" sz="1800" dirty="0" smtClean="0"/>
              <a:t>Кубики белого и зеленого цветов – знаки препинания</a:t>
            </a:r>
            <a:endParaRPr lang="ru-RU" sz="1800" dirty="0"/>
          </a:p>
        </p:txBody>
      </p:sp>
    </p:spTree>
    <p:extLst>
      <p:ext uri="{BB962C8B-B14F-4D97-AF65-F5344CB8AC3E}">
        <p14:creationId xmlns:p14="http://schemas.microsoft.com/office/powerpoint/2010/main" val="2879628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3568" y="980728"/>
            <a:ext cx="8085584" cy="4525963"/>
          </a:xfrm>
        </p:spPr>
        <p:txBody>
          <a:bodyPr/>
          <a:lstStyle/>
          <a:p>
            <a:pPr marL="0" indent="0">
              <a:buNone/>
            </a:pPr>
            <a:r>
              <a:rPr lang="ru-RU" sz="2400" dirty="0" smtClean="0"/>
              <a:t>	</a:t>
            </a:r>
            <a:r>
              <a:rPr lang="ru-RU" sz="1800" dirty="0" smtClean="0"/>
              <a:t>Методика </a:t>
            </a:r>
            <a:r>
              <a:rPr lang="ru-RU" sz="1800" dirty="0"/>
              <a:t>обучения по ним представляет собой не привычную учебную деятельность, а игровую</a:t>
            </a:r>
            <a:r>
              <a:rPr lang="ru-RU" sz="1800" dirty="0" smtClean="0"/>
              <a:t>.</a:t>
            </a:r>
          </a:p>
          <a:p>
            <a:pPr marL="0" indent="0">
              <a:buNone/>
            </a:pPr>
            <a:r>
              <a:rPr lang="ru-RU" sz="1800" dirty="0"/>
              <a:t>	</a:t>
            </a:r>
            <a:r>
              <a:rPr lang="ru-RU" sz="1800" dirty="0" smtClean="0"/>
              <a:t> </a:t>
            </a:r>
            <a:r>
              <a:rPr lang="ru-RU" sz="1800" dirty="0"/>
              <a:t>В процессе игры дети незаметно переходят от просматривания кубиков к самостоятельному чтению</a:t>
            </a:r>
            <a:r>
              <a:rPr lang="ru-RU" sz="1800" dirty="0" smtClean="0"/>
              <a:t>.</a:t>
            </a:r>
          </a:p>
          <a:p>
            <a:pPr marL="0" indent="0">
              <a:buNone/>
            </a:pPr>
            <a:r>
              <a:rPr lang="ru-RU" sz="1800" dirty="0"/>
              <a:t>	</a:t>
            </a:r>
            <a:r>
              <a:rPr lang="ru-RU" sz="1800" dirty="0" smtClean="0"/>
              <a:t> </a:t>
            </a:r>
            <a:r>
              <a:rPr lang="ru-RU" sz="1800" dirty="0"/>
              <a:t>Для ускорения процесса обучения для каждого кубика был разработан собственный размер. </a:t>
            </a:r>
            <a:endParaRPr lang="ru-RU" sz="1800" dirty="0" smtClean="0"/>
          </a:p>
          <a:p>
            <a:pPr>
              <a:buFont typeface="Wingdings" pitchFamily="2" charset="2"/>
              <a:buChar char="q"/>
            </a:pPr>
            <a:r>
              <a:rPr lang="ru-RU" sz="1800" dirty="0" smtClean="0"/>
              <a:t>Сдвоенные </a:t>
            </a:r>
            <a:r>
              <a:rPr lang="ru-RU" sz="1800" dirty="0"/>
              <a:t>кубики имеют большой размер. Они представляют собой твердые склады. </a:t>
            </a:r>
            <a:endParaRPr lang="ru-RU" sz="1800" dirty="0" smtClean="0"/>
          </a:p>
          <a:p>
            <a:pPr>
              <a:buFont typeface="Wingdings" pitchFamily="2" charset="2"/>
              <a:buChar char="q"/>
            </a:pPr>
            <a:r>
              <a:rPr lang="ru-RU" sz="1800" dirty="0" smtClean="0"/>
              <a:t>На </a:t>
            </a:r>
            <a:r>
              <a:rPr lang="ru-RU" sz="1800" dirty="0"/>
              <a:t>кубиках стандартного размера изображены мягкие </a:t>
            </a:r>
            <a:r>
              <a:rPr lang="ru-RU" sz="1800" dirty="0" smtClean="0"/>
              <a:t>склады</a:t>
            </a:r>
            <a:endParaRPr lang="ru-RU" sz="1800" dirty="0"/>
          </a:p>
        </p:txBody>
      </p:sp>
      <p:pic>
        <p:nvPicPr>
          <p:cNvPr id="3074"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9158" l="0" r="100000"/>
                    </a14:imgEffect>
                  </a14:imgLayer>
                </a14:imgProps>
              </a:ext>
              <a:ext uri="{28A0092B-C50C-407E-A947-70E740481C1C}">
                <a14:useLocalDpi xmlns:a14="http://schemas.microsoft.com/office/drawing/2010/main" val="0"/>
              </a:ext>
            </a:extLst>
          </a:blip>
          <a:srcRect/>
          <a:stretch>
            <a:fillRect/>
          </a:stretch>
        </p:blipFill>
        <p:spPr bwMode="auto">
          <a:xfrm>
            <a:off x="2483768" y="3861048"/>
            <a:ext cx="3837806" cy="2604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4411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3568" y="1340768"/>
            <a:ext cx="7931224" cy="4525963"/>
          </a:xfrm>
        </p:spPr>
        <p:txBody>
          <a:bodyPr/>
          <a:lstStyle/>
          <a:p>
            <a:pPr marL="0" indent="0">
              <a:buNone/>
            </a:pPr>
            <a:r>
              <a:rPr lang="ru-RU" sz="2400" dirty="0" smtClean="0"/>
              <a:t>	Весь </a:t>
            </a:r>
            <a:r>
              <a:rPr lang="ru-RU" sz="2400" dirty="0"/>
              <a:t>процесс обучения </a:t>
            </a:r>
            <a:r>
              <a:rPr lang="ru-RU" sz="2400" dirty="0" smtClean="0"/>
              <a:t>построен </a:t>
            </a:r>
            <a:r>
              <a:rPr lang="ru-RU" sz="2400" dirty="0"/>
              <a:t>в форме игры. </a:t>
            </a:r>
            <a:r>
              <a:rPr lang="ru-RU" sz="2400" dirty="0" smtClean="0"/>
              <a:t> </a:t>
            </a:r>
            <a:r>
              <a:rPr lang="ru-RU" sz="2400" dirty="0"/>
              <a:t>Во время занятий дети не сидят за партами, как в школе. </a:t>
            </a:r>
            <a:r>
              <a:rPr lang="ru-RU" sz="2400" dirty="0" smtClean="0"/>
              <a:t>Благодаря </a:t>
            </a:r>
            <a:r>
              <a:rPr lang="ru-RU" sz="2400" dirty="0"/>
              <a:t>свободе действий игра им не надоедает</a:t>
            </a:r>
            <a:r>
              <a:rPr lang="ru-RU" sz="2400" dirty="0" smtClean="0"/>
              <a:t>.</a:t>
            </a:r>
          </a:p>
          <a:p>
            <a:pPr marL="0" indent="0">
              <a:buNone/>
            </a:pPr>
            <a:r>
              <a:rPr lang="ru-RU" sz="2400" dirty="0"/>
              <a:t>	</a:t>
            </a:r>
            <a:r>
              <a:rPr lang="ru-RU" sz="2400" dirty="0" smtClean="0"/>
              <a:t> </a:t>
            </a:r>
            <a:r>
              <a:rPr lang="ru-RU" sz="2400" dirty="0"/>
              <a:t>Для организации процесса обучения используются не только кубики. В состав методического оборудования также входят и таблицы, где отображены все склады. Во время занятий таблицы находятся перед глазами у детей. Это способствует повышению эффективности обучения. </a:t>
            </a:r>
          </a:p>
        </p:txBody>
      </p:sp>
    </p:spTree>
    <p:extLst>
      <p:ext uri="{BB962C8B-B14F-4D97-AF65-F5344CB8AC3E}">
        <p14:creationId xmlns:p14="http://schemas.microsoft.com/office/powerpoint/2010/main" val="20197569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lstStyle/>
          <a:p>
            <a:pPr marL="0" indent="0">
              <a:buNone/>
            </a:pPr>
            <a:r>
              <a:rPr lang="ru-RU" sz="1800" dirty="0"/>
              <a:t>	</a:t>
            </a:r>
            <a:r>
              <a:rPr lang="ru-RU" sz="2400" dirty="0" smtClean="0"/>
              <a:t>В </a:t>
            </a:r>
            <a:r>
              <a:rPr lang="ru-RU" sz="2400" dirty="0" smtClean="0"/>
              <a:t>начале каждого занятия </a:t>
            </a:r>
            <a:r>
              <a:rPr lang="ru-RU" sz="2400" dirty="0" err="1" smtClean="0"/>
              <a:t>пропеваем</a:t>
            </a:r>
            <a:r>
              <a:rPr lang="ru-RU" sz="2400" dirty="0" smtClean="0"/>
              <a:t>  с детьми таблицу со складами. Указкой прописываем слова по карточкам, и составляем это же слова на кубиках</a:t>
            </a:r>
            <a:r>
              <a:rPr lang="ru-RU" sz="2400" dirty="0" smtClean="0"/>
              <a:t>.</a:t>
            </a:r>
          </a:p>
          <a:p>
            <a:pPr marL="0" indent="0">
              <a:buNone/>
            </a:pPr>
            <a:r>
              <a:rPr lang="ru-RU" sz="2400" dirty="0" smtClean="0"/>
              <a:t>	С первых занятий нацеливаемся на то, что будем писать сотни, тысячи слов. Кубиками, указкой по таблице. </a:t>
            </a:r>
            <a:r>
              <a:rPr lang="ru-RU" sz="2400" dirty="0" smtClean="0"/>
              <a:t>  </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2564904"/>
            <a:ext cx="6256555" cy="3528392"/>
          </a:xfrm>
          <a:prstGeom prst="rect">
            <a:avLst/>
          </a:prstGeom>
        </p:spPr>
      </p:pic>
    </p:spTree>
    <p:extLst>
      <p:ext uri="{BB962C8B-B14F-4D97-AF65-F5344CB8AC3E}">
        <p14:creationId xmlns:p14="http://schemas.microsoft.com/office/powerpoint/2010/main" val="3021529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539552" y="980729"/>
            <a:ext cx="8229600" cy="1296143"/>
          </a:xfrm>
        </p:spPr>
        <p:txBody>
          <a:bodyPr/>
          <a:lstStyle/>
          <a:p>
            <a:pPr marL="0" indent="0" algn="ctr">
              <a:buNone/>
            </a:pPr>
            <a:r>
              <a:rPr lang="ru-RU" sz="2000" b="1" dirty="0"/>
              <a:t>Упражнение «Письмо слов по таблице</a:t>
            </a:r>
            <a:r>
              <a:rPr lang="ru-RU" sz="2000" b="1" dirty="0" smtClean="0"/>
              <a:t>»</a:t>
            </a:r>
          </a:p>
          <a:p>
            <a:pPr marL="0" indent="0">
              <a:buNone/>
            </a:pPr>
            <a:r>
              <a:rPr lang="ru-RU" sz="2000" b="1" dirty="0"/>
              <a:t>	</a:t>
            </a:r>
            <a:r>
              <a:rPr lang="ru-RU" sz="1800" dirty="0" smtClean="0"/>
              <a:t>Ребенок  </a:t>
            </a:r>
            <a:r>
              <a:rPr lang="ru-RU" sz="1800" dirty="0" smtClean="0"/>
              <a:t>стоит перед таблицей</a:t>
            </a:r>
            <a:r>
              <a:rPr lang="ru-RU" sz="1800" dirty="0" smtClean="0"/>
              <a:t>, учимся писать слова на таблице. После </a:t>
            </a:r>
            <a:r>
              <a:rPr lang="ru-RU" sz="1800" dirty="0"/>
              <a:t>первого написания слова обязательно </a:t>
            </a:r>
            <a:r>
              <a:rPr lang="ru-RU" sz="1800" dirty="0" smtClean="0"/>
              <a:t>пишем его </a:t>
            </a:r>
            <a:r>
              <a:rPr lang="ru-RU" sz="1800" dirty="0"/>
              <a:t>второй раз, уже в более быстром темпе.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2636912"/>
            <a:ext cx="2304256" cy="309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52537" y="3322656"/>
            <a:ext cx="3960442" cy="2232248"/>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375756" y="3191498"/>
            <a:ext cx="3888430" cy="2376263"/>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249548" y="3151820"/>
            <a:ext cx="3957785" cy="2576577"/>
          </a:xfrm>
          <a:prstGeom prst="rect">
            <a:avLst/>
          </a:prstGeom>
        </p:spPr>
      </p:pic>
    </p:spTree>
    <p:extLst>
      <p:ext uri="{BB962C8B-B14F-4D97-AF65-F5344CB8AC3E}">
        <p14:creationId xmlns:p14="http://schemas.microsoft.com/office/powerpoint/2010/main" val="2999677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764704"/>
            <a:ext cx="8229600" cy="5472608"/>
          </a:xfrm>
        </p:spPr>
        <p:txBody>
          <a:bodyPr/>
          <a:lstStyle/>
          <a:p>
            <a:pPr marL="0" indent="0" algn="ctr">
              <a:buNone/>
            </a:pPr>
            <a:r>
              <a:rPr lang="ru-RU" sz="2000" b="1" dirty="0" smtClean="0"/>
              <a:t>Работа </a:t>
            </a:r>
            <a:r>
              <a:rPr lang="ru-RU" sz="2000" b="1" dirty="0"/>
              <a:t>со </a:t>
            </a:r>
            <a:r>
              <a:rPr lang="ru-RU" sz="2000" b="1" dirty="0" err="1"/>
              <a:t>складовыми</a:t>
            </a:r>
            <a:r>
              <a:rPr lang="ru-RU" sz="2000" b="1" dirty="0"/>
              <a:t> </a:t>
            </a:r>
            <a:r>
              <a:rPr lang="ru-RU" sz="2000" b="1" dirty="0" smtClean="0"/>
              <a:t>картинками </a:t>
            </a:r>
          </a:p>
          <a:p>
            <a:pPr marL="0" indent="0">
              <a:buNone/>
            </a:pPr>
            <a:r>
              <a:rPr lang="ru-RU" sz="2000" dirty="0" smtClean="0"/>
              <a:t>	Это </a:t>
            </a:r>
            <a:r>
              <a:rPr lang="ru-RU" sz="2000" dirty="0"/>
              <a:t>написание слов из кубиков по образцу, которым служит </a:t>
            </a:r>
            <a:r>
              <a:rPr lang="ru-RU" sz="2000" dirty="0" err="1"/>
              <a:t>складовая</a:t>
            </a:r>
            <a:r>
              <a:rPr lang="ru-RU" sz="2000" dirty="0"/>
              <a:t> картинка. Ребенок смотрит на слова на картинке и пишет такое же из кубиков. Это упражнение очень хорошо развивает зрительное восприятие, а шестилеток готовит к работе по переписыванию заданий.</a:t>
            </a:r>
          </a:p>
          <a:p>
            <a:pPr marL="0" indent="0">
              <a:buNone/>
            </a:pPr>
            <a:endParaRPr lang="ru-RU" sz="2000"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588326">
            <a:off x="5812917" y="3275575"/>
            <a:ext cx="3496027" cy="2622020"/>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20687" y="3437104"/>
            <a:ext cx="3065283" cy="2298962"/>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344" y="3181609"/>
            <a:ext cx="3297596" cy="2473197"/>
          </a:xfrm>
          <a:prstGeom prst="rect">
            <a:avLst/>
          </a:prstGeom>
        </p:spPr>
      </p:pic>
    </p:spTree>
    <p:extLst>
      <p:ext uri="{BB962C8B-B14F-4D97-AF65-F5344CB8AC3E}">
        <p14:creationId xmlns:p14="http://schemas.microsoft.com/office/powerpoint/2010/main" val="158327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
        <p:nvSpPr>
          <p:cNvPr id="3" name="Объект 2"/>
          <p:cNvSpPr>
            <a:spLocks noGrp="1"/>
          </p:cNvSpPr>
          <p:nvPr>
            <p:ph idx="1"/>
          </p:nvPr>
        </p:nvSpPr>
        <p:spPr/>
        <p:txBody>
          <a:bodyPr/>
          <a:lstStyle/>
          <a:p>
            <a:r>
              <a:rPr lang="en-US" dirty="0">
                <a:hlinkClick r:id="rId2"/>
              </a:rPr>
              <a:t>https</a:t>
            </a:r>
            <a:r>
              <a:rPr lang="en-US">
                <a:hlinkClick r:id="rId2"/>
              </a:rPr>
              <a:t>://</a:t>
            </a:r>
            <a:r>
              <a:rPr lang="en-US" smtClean="0">
                <a:hlinkClick r:id="rId2"/>
              </a:rPr>
              <a:t>yadi.sk/i/jELuAW0RPAI_EA</a:t>
            </a:r>
            <a:endParaRPr lang="ru-RU" dirty="0" smtClean="0"/>
          </a:p>
        </p:txBody>
      </p:sp>
    </p:spTree>
    <p:extLst>
      <p:ext uri="{BB962C8B-B14F-4D97-AF65-F5344CB8AC3E}">
        <p14:creationId xmlns:p14="http://schemas.microsoft.com/office/powerpoint/2010/main" val="3592981364"/>
      </p:ext>
    </p:extLst>
  </p:cSld>
  <p:clrMapOvr>
    <a:masterClrMapping/>
  </p:clrMapOvr>
</p:sld>
</file>

<file path=ppt/theme/theme1.xml><?xml version="1.0" encoding="utf-8"?>
<a:theme xmlns:a="http://schemas.openxmlformats.org/drawingml/2006/main" name="шаблон читайка">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шаблон читайка</Template>
  <TotalTime>214</TotalTime>
  <Words>73</Words>
  <Application>Microsoft Office PowerPoint</Application>
  <PresentationFormat>Экран (4:3)</PresentationFormat>
  <Paragraphs>34</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шаблон читайка</vt:lpstr>
      <vt:lpstr>ОБУЧЕНИЕ ЧТЕНИЮ по методике Н.А.Зайцева Кружок «Букварик»  Преподаватель Гайнетдинова Айгуль Альбертовна  </vt:lpstr>
      <vt:lpstr>Презентация PowerPoint</vt:lpstr>
      <vt:lpstr>Как выглядят кубики Зайцева? </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Кубики Зайцева</dc:title>
  <dc:creator>превет</dc:creator>
  <cp:lastModifiedBy>Раиль</cp:lastModifiedBy>
  <cp:revision>28</cp:revision>
  <dcterms:created xsi:type="dcterms:W3CDTF">2016-03-01T12:30:51Z</dcterms:created>
  <dcterms:modified xsi:type="dcterms:W3CDTF">2021-02-25T17:53:46Z</dcterms:modified>
</cp:coreProperties>
</file>