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Playfair Display"/>
      <p:regular r:id="rId11"/>
      <p:bold r:id="rId12"/>
      <p:italic r:id="rId13"/>
      <p:boldItalic r:id="rId14"/>
    </p:embeddedFont>
    <p:embeddedFont>
      <p:font typeface="Montserrat"/>
      <p:regular r:id="rId15"/>
      <p:bold r:id="rId16"/>
      <p:italic r:id="rId17"/>
      <p:boldItalic r:id="rId18"/>
    </p:embeddedFont>
    <p:embeddedFont>
      <p:font typeface="Oswald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bold.fntdata"/><Relationship Id="rId11" Type="http://schemas.openxmlformats.org/officeDocument/2006/relationships/font" Target="fonts/PlayfairDisplay-regular.fntdata"/><Relationship Id="rId10" Type="http://schemas.openxmlformats.org/officeDocument/2006/relationships/slide" Target="slides/slide5.xml"/><Relationship Id="rId13" Type="http://schemas.openxmlformats.org/officeDocument/2006/relationships/font" Target="fonts/PlayfairDisplay-italic.fntdata"/><Relationship Id="rId12" Type="http://schemas.openxmlformats.org/officeDocument/2006/relationships/font" Target="fonts/PlayfairDispl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regular.fntdata"/><Relationship Id="rId14" Type="http://schemas.openxmlformats.org/officeDocument/2006/relationships/font" Target="fonts/PlayfairDisplay-boldItalic.fntdata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regular.fntdata"/><Relationship Id="rId6" Type="http://schemas.openxmlformats.org/officeDocument/2006/relationships/slide" Target="slides/slide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0b36ae5b8ce7ce2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0b36ae5b8ce7ce2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0b36ae5b8ce7ce2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0b36ae5b8ce7ce2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b36ae5b8ce7ce2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50b36ae5b8ce7ce2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59115d6c170e98de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59115d6c170e98de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Вокальная студия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“Волшебные звуки” 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819700" y="3550650"/>
            <a:ext cx="8832300" cy="154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Ру</a:t>
            </a:r>
            <a:r>
              <a:rPr lang="ru"/>
              <a:t>ководитель</a:t>
            </a:r>
            <a:r>
              <a:rPr lang="ru"/>
              <a:t> кружка по вокалу: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Леванова Лилия Айдаровна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16421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Занятия</a:t>
            </a:r>
            <a:r>
              <a:rPr lang="ru"/>
              <a:t> вокалом приносят для детского организма следующую пользу: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125" y="960625"/>
            <a:ext cx="9144000" cy="46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</a:t>
            </a:r>
            <a:r>
              <a:rPr b="1" lang="ru" sz="1700"/>
              <a:t>развивают слух и чувство ритма, прививают музыкальный вкус</a:t>
            </a:r>
            <a:endParaRPr b="1"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700"/>
              <a:t>-улучшают память (поскольку ребенку нужно запоминать мелодию, текст, паузы, ритм и пр.)</a:t>
            </a:r>
            <a:endParaRPr b="1"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700"/>
              <a:t>-стимулируют речевую активность (в процессе пения ребенок не просто четко проговаривает слова, а пропевает их)</a:t>
            </a:r>
            <a:endParaRPr b="1"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700"/>
              <a:t>-нормализуют, развивают и улучшают дыхательную функцию (уроки пения очень эффективны при астме)</a:t>
            </a:r>
            <a:endParaRPr b="1"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700"/>
              <a:t>-эффективно устраняют речевые нарушения (например, во время пения ребенок перестает заикаться)</a:t>
            </a:r>
            <a:endParaRPr b="1"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700"/>
              <a:t>-развивают коммутативные способности, внимательность, дружелюбность, умение работать в коллективе, раскрепощают, устраняют комплексы, страхи</a:t>
            </a:r>
            <a:endParaRPr b="1"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1163564" y="374938"/>
            <a:ext cx="2587200" cy="98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ru" sz="2100">
                <a:latin typeface="Times New Roman"/>
                <a:ea typeface="Times New Roman"/>
                <a:cs typeface="Times New Roman"/>
                <a:sym typeface="Times New Roman"/>
              </a:rPr>
              <a:t>Цель программы</a:t>
            </a:r>
            <a:endParaRPr sz="2100"/>
          </a:p>
        </p:txBody>
      </p:sp>
      <p:sp>
        <p:nvSpPr>
          <p:cNvPr id="71" name="Google Shape;71;p15"/>
          <p:cNvSpPr txBox="1"/>
          <p:nvPr>
            <p:ph idx="1" type="subTitle"/>
          </p:nvPr>
        </p:nvSpPr>
        <p:spPr>
          <a:xfrm>
            <a:off x="265500" y="1358950"/>
            <a:ext cx="3837000" cy="34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Создание условий для развития творческих способностей и нравственного становления детей младшего школьного возраста посредством вовлечения их в певческую деятельность.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" name="Google Shape;72;p1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9499" y="917074"/>
            <a:ext cx="3837005" cy="330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265500" y="0"/>
            <a:ext cx="4045200" cy="109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500"/>
              <a:t>Задачи</a:t>
            </a:r>
            <a:r>
              <a:rPr lang="ru"/>
              <a:t>:</a:t>
            </a:r>
            <a:endParaRPr/>
          </a:p>
        </p:txBody>
      </p:sp>
      <p:sp>
        <p:nvSpPr>
          <p:cNvPr id="79" name="Google Shape;79;p16"/>
          <p:cNvSpPr txBox="1"/>
          <p:nvPr>
            <p:ph idx="1" type="subTitle"/>
          </p:nvPr>
        </p:nvSpPr>
        <p:spPr>
          <a:xfrm>
            <a:off x="265500" y="905175"/>
            <a:ext cx="4306500" cy="410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-</a:t>
            </a:r>
            <a:r>
              <a:rPr b="1" lang="ru" sz="2000"/>
              <a:t>обучить основам музыкальной культуры, совершенствовать вокальное мастерство;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/>
              <a:t>-сформировать основы сценической культуры;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/>
              <a:t>-развивать навыки сольного и ансамблевого исполнения;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/>
              <a:t>-развивать творческую активность детей;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/>
              <a:t>-воспитывать эстетический вкус и исполнительскую культуру.</a:t>
            </a:r>
            <a:endParaRPr b="1"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>
            <p:ph idx="2" type="body"/>
          </p:nvPr>
        </p:nvSpPr>
        <p:spPr>
          <a:xfrm>
            <a:off x="4948737" y="1093654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9925" y="629976"/>
            <a:ext cx="4572000" cy="410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Каждое занятие строится по схеме: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012465" y="1228126"/>
            <a:ext cx="8520600" cy="36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-</a:t>
            </a:r>
            <a:r>
              <a:rPr b="1" lang="ru"/>
              <a:t>настройка певческих голосов: комплекс упражнений для работы над певческим дыханием по Картушина М. Ю. 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-дыхательная гимнастика по А. Стрельниковой, 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-речевые упражнения;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распевание;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работа над произведением;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/>
              <a:t>анализ занятия.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/>
              <a:t>Вокальные игры.Работа над сценодвижением. 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