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E8991-051E-4A49-86AC-A49DB019B57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91729-1A9A-45F6-96B8-E4C0C96BF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Детский сад № 85</a:t>
            </a:r>
            <a:br>
              <a:rPr lang="ru-RU" dirty="0" smtClean="0"/>
            </a:br>
            <a:r>
              <a:rPr lang="ru-RU" dirty="0" smtClean="0"/>
              <a:t>Платный кружок «Индивидуальные занятия с логопедом»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учитель-логопед Дмитриева А.Х.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b="1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b="1" dirty="0">
                <a:solidFill>
                  <a:srgbClr val="000000"/>
                </a:solidFill>
                <a:latin typeface="Times New Roman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Цель :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коррекция нарушений звукопроизношения и недостатков в формировании фонематической стороны речи.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40968"/>
            <a:ext cx="547260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8890" marR="21590" indent="0" algn="just"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    Задачи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программы: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571500"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Развитие артикуляционной и мелкой моторики, просодических компонентов.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571500"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Развитие речевого дыхания.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571500"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Постановка звуков и ввод их в речь.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571500"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Развитие и совершенствование фонематических процессов: анализа, синтеза, восприятия и представлений</a:t>
            </a:r>
            <a:r>
              <a:rPr lang="ru-RU" dirty="0">
                <a:solidFill>
                  <a:srgbClr val="00000A"/>
                </a:solidFill>
                <a:latin typeface="Times New Roman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571500" algn="just">
              <a:buFont typeface="Arial"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Развитие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лексико-грамматического строя, совершенствование связного высказывания в процессе работы над фонетико-фонематической стороной речи.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571500"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Профилактика нарушений письменной речи.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571500" algn="just"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Развитие психических функций: слухового внимания, зрительного   внимания,   слуховой  памяти, зрительной памяти, логического мышления, пространственной ориентировки в системе коррекционной работы, направленной на устранение фонетико-фонематического недоразвития у детей старшего дошкольного возраста.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 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s://sch2001.ru/userImages/vremy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581128"/>
            <a:ext cx="410445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u="sng" dirty="0" smtClean="0">
                <a:solidFill>
                  <a:srgbClr val="00000A"/>
                </a:solidFill>
                <a:latin typeface="Times New Roman"/>
              </a:rPr>
              <a:t>Виды коррекционной работы :</a:t>
            </a:r>
            <a:endParaRPr lang="ru-RU" sz="2400" dirty="0" smtClean="0">
              <a:solidFill>
                <a:srgbClr val="00000A"/>
              </a:solidFill>
            </a:endParaRPr>
          </a:p>
          <a:p>
            <a:pPr algn="just"/>
            <a:r>
              <a:rPr lang="ru-RU" dirty="0" smtClean="0">
                <a:solidFill>
                  <a:srgbClr val="00000A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A"/>
                </a:solidFill>
                <a:latin typeface="Times New Roman"/>
              </a:rPr>
              <a:t>Подготовительные упражнения (артикуляционная гимнастика):</a:t>
            </a:r>
            <a:endParaRPr lang="ru-RU" sz="2400" dirty="0">
              <a:solidFill>
                <a:srgbClr val="00000A"/>
              </a:solidFill>
            </a:endParaRPr>
          </a:p>
          <a:p>
            <a:pPr algn="just"/>
            <a:r>
              <a:rPr lang="ru-RU" dirty="0">
                <a:solidFill>
                  <a:srgbClr val="00000A"/>
                </a:solidFill>
                <a:latin typeface="Times New Roman"/>
              </a:rPr>
              <a:t>Для свистящих: «Чистим зубки», «Качели», «Лопатка», «Накажем язычок», «Заборчик» , «Окно», «Мост», «Холодный ветер».</a:t>
            </a:r>
            <a:endParaRPr lang="ru-RU" sz="2400" dirty="0">
              <a:solidFill>
                <a:srgbClr val="00000A"/>
              </a:solidFill>
            </a:endParaRPr>
          </a:p>
          <a:p>
            <a:pPr algn="just"/>
            <a:r>
              <a:rPr lang="ru-RU" dirty="0">
                <a:solidFill>
                  <a:srgbClr val="00000A"/>
                </a:solidFill>
                <a:latin typeface="Times New Roman"/>
              </a:rPr>
              <a:t>Для шипящих: «Трубочка», «Чашечка», «Лопатка копает», «Вкусное варенье», «Грибок», «Парус», «Фокус», «Теплый ветер».</a:t>
            </a:r>
            <a:endParaRPr lang="ru-RU" sz="2400" dirty="0">
              <a:solidFill>
                <a:srgbClr val="00000A"/>
              </a:solidFill>
            </a:endParaRPr>
          </a:p>
          <a:p>
            <a:pPr algn="just"/>
            <a:r>
              <a:rPr lang="ru-RU" dirty="0">
                <a:solidFill>
                  <a:srgbClr val="00000A"/>
                </a:solidFill>
                <a:latin typeface="Times New Roman"/>
              </a:rPr>
              <a:t>Для сонорных:  «Маляр», «Индюк», «Лошадка», «Грибок», «Гармошка», «Молоток», «Пулемет», «Пароход», «Пароход гудит».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861048"/>
            <a:ext cx="424847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rgbClr val="00000A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A"/>
                </a:solidFill>
                <a:latin typeface="Times New Roman"/>
              </a:rPr>
              <a:t>Автоматизация каждого исправленного звука в </a:t>
            </a:r>
            <a:r>
              <a:rPr lang="ru-RU" dirty="0" smtClean="0">
                <a:solidFill>
                  <a:srgbClr val="00000A"/>
                </a:solidFill>
                <a:latin typeface="Times New Roman"/>
              </a:rPr>
              <a:t>слогах</a:t>
            </a:r>
            <a:endParaRPr lang="ru-RU" sz="2400" dirty="0">
              <a:solidFill>
                <a:srgbClr val="00000A"/>
              </a:solidFill>
            </a:endParaRPr>
          </a:p>
          <a:p>
            <a:pPr algn="just"/>
            <a:r>
              <a:rPr lang="ru-RU" dirty="0" smtClean="0">
                <a:solidFill>
                  <a:srgbClr val="00000A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A"/>
                </a:solidFill>
                <a:latin typeface="Times New Roman"/>
              </a:rPr>
              <a:t>Автоматизация исправленного звука в словах </a:t>
            </a:r>
            <a:endParaRPr lang="ru-RU" dirty="0" smtClean="0">
              <a:solidFill>
                <a:srgbClr val="00000A"/>
              </a:solidFill>
              <a:latin typeface="Times New Roman"/>
            </a:endParaRPr>
          </a:p>
          <a:p>
            <a:pPr algn="just"/>
            <a:r>
              <a:rPr lang="ru-RU" dirty="0" smtClean="0">
                <a:solidFill>
                  <a:srgbClr val="00000A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A"/>
                </a:solidFill>
                <a:latin typeface="Times New Roman"/>
              </a:rPr>
              <a:t>Автоматизация звуков в предложениях. </a:t>
            </a:r>
            <a:endParaRPr lang="ru-RU" dirty="0" smtClean="0">
              <a:solidFill>
                <a:srgbClr val="00000A"/>
              </a:solidFill>
              <a:latin typeface="Times New Roman"/>
            </a:endParaRPr>
          </a:p>
          <a:p>
            <a:pPr algn="just"/>
            <a:r>
              <a:rPr lang="ru-RU" dirty="0" smtClean="0">
                <a:solidFill>
                  <a:srgbClr val="00000A"/>
                </a:solidFill>
                <a:latin typeface="Times New Roman"/>
              </a:rPr>
              <a:t> Дифференциация звуков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https://aktiviti-haus.ucoz.org/knopki/psiholog/yn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84984"/>
            <a:ext cx="4680520" cy="334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>
                <a:solidFill>
                  <a:srgbClr val="00000A"/>
                </a:solidFill>
                <a:latin typeface="Times New Roman"/>
              </a:rPr>
              <a:t>Планируемые результаты логопедической работы:</a:t>
            </a:r>
            <a:endParaRPr lang="ru-RU" sz="2400" dirty="0">
              <a:solidFill>
                <a:srgbClr val="00000A"/>
              </a:solidFill>
            </a:endParaRPr>
          </a:p>
          <a:p>
            <a:pPr indent="228600" algn="just"/>
            <a:r>
              <a:rPr lang="ru-RU" dirty="0">
                <a:solidFill>
                  <a:srgbClr val="00000A"/>
                </a:solidFill>
                <a:latin typeface="Times New Roman"/>
              </a:rPr>
              <a:t>- правильно артикулировать все звуки речи в различных позициях;</a:t>
            </a:r>
            <a:endParaRPr lang="ru-RU" sz="2400" dirty="0">
              <a:solidFill>
                <a:srgbClr val="00000A"/>
              </a:solidFill>
            </a:endParaRPr>
          </a:p>
          <a:p>
            <a:pPr indent="228600" algn="just"/>
            <a:r>
              <a:rPr lang="ru-RU" dirty="0">
                <a:solidFill>
                  <a:srgbClr val="00000A"/>
                </a:solidFill>
                <a:latin typeface="Times New Roman"/>
              </a:rPr>
              <a:t>- чётко дифференцировать все изученные звуки;</a:t>
            </a:r>
            <a:endParaRPr lang="ru-RU" sz="2400" dirty="0">
              <a:solidFill>
                <a:srgbClr val="00000A"/>
              </a:solidFill>
            </a:endParaRPr>
          </a:p>
          <a:p>
            <a:pPr indent="228600" algn="just"/>
            <a:r>
              <a:rPr lang="ru-RU" dirty="0">
                <a:solidFill>
                  <a:srgbClr val="00000A"/>
                </a:solidFill>
                <a:latin typeface="Times New Roman"/>
              </a:rPr>
              <a:t>- называть последовательность слов в предложении, слогов и звуков в словах;</a:t>
            </a:r>
            <a:endParaRPr lang="ru-RU" sz="2400" dirty="0">
              <a:solidFill>
                <a:srgbClr val="00000A"/>
              </a:solidFill>
            </a:endParaRPr>
          </a:p>
          <a:p>
            <a:pPr indent="228600" algn="just"/>
            <a:r>
              <a:rPr lang="ru-RU" dirty="0">
                <a:solidFill>
                  <a:srgbClr val="00000A"/>
                </a:solidFill>
                <a:latin typeface="Times New Roman"/>
              </a:rPr>
              <a:t>- находить в предложении слова с заданным звуком, определять место звука в слове;</a:t>
            </a:r>
            <a:endParaRPr lang="ru-RU" sz="2400" dirty="0">
              <a:solidFill>
                <a:srgbClr val="00000A"/>
              </a:solidFill>
            </a:endParaRPr>
          </a:p>
          <a:p>
            <a:pPr indent="228600" algn="just"/>
            <a:r>
              <a:rPr lang="ru-RU" dirty="0">
                <a:solidFill>
                  <a:srgbClr val="00000A"/>
                </a:solidFill>
                <a:latin typeface="Times New Roman"/>
              </a:rPr>
              <a:t>- различать понятия “звук”, “твёрдый звук”, “мягкий звук”, “глухой звук”, “звонкий звук”, “слог”, “предложение” на практическом уровне;</a:t>
            </a:r>
            <a:endParaRPr lang="ru-RU" sz="2400" dirty="0">
              <a:solidFill>
                <a:srgbClr val="00000A"/>
              </a:solidFill>
            </a:endParaRPr>
          </a:p>
          <a:p>
            <a:pPr indent="228600" algn="just"/>
            <a:r>
              <a:rPr lang="ru-RU" dirty="0">
                <a:solidFill>
                  <a:srgbClr val="00000A"/>
                </a:solidFill>
                <a:latin typeface="Times New Roman"/>
              </a:rPr>
              <a:t>- называть последовательность слов в предложении, слогов и звуков в словах;</a:t>
            </a:r>
            <a:endParaRPr lang="ru-RU" sz="2400" dirty="0">
              <a:solidFill>
                <a:srgbClr val="00000A"/>
              </a:solidFill>
            </a:endParaRPr>
          </a:p>
          <a:p>
            <a:pPr indent="228600" algn="just"/>
            <a:r>
              <a:rPr lang="ru-RU" dirty="0">
                <a:solidFill>
                  <a:srgbClr val="00000A"/>
                </a:solidFill>
                <a:latin typeface="Times New Roman"/>
              </a:rPr>
              <a:t>- производить элементарный звуковой анализ и синтез;</a:t>
            </a:r>
            <a:endParaRPr lang="ru-RU" sz="2400" dirty="0">
              <a:solidFill>
                <a:srgbClr val="00000A"/>
              </a:solidFill>
            </a:endParaRPr>
          </a:p>
          <a:p>
            <a:pPr indent="228600" algn="just"/>
            <a:r>
              <a:rPr lang="ru-RU" dirty="0">
                <a:solidFill>
                  <a:srgbClr val="00000A"/>
                </a:solidFill>
                <a:latin typeface="Times New Roman"/>
              </a:rPr>
              <a:t>- овладеть интонационными средствами выразительности речи в пересказе, чтении стихов.</a:t>
            </a:r>
            <a:endParaRPr lang="ru-RU" sz="2400" dirty="0">
              <a:solidFill>
                <a:srgbClr val="00000A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http://i97.fastpic.ru/big/2017/1123/da/53f37c745687627e41dfd0399dc5b7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221088"/>
            <a:ext cx="324036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256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Детский сад № 85 Платный кружок «Индивидуальные занятия с логопедом» учитель-логопед Дмитриева А.Х.</vt:lpstr>
      <vt:lpstr>   Цель : коррекция нарушений звукопроизношения и недостатков в формировании фонематической стороны речи.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сад № 85 Красичкова Камелия А. Шибаев « В день солнечный июльский» учитель-логопед Дмитриева А.Х.</dc:title>
  <dc:creator>Лейсан Долгова</dc:creator>
  <cp:lastModifiedBy>Лейсан Долгова</cp:lastModifiedBy>
  <cp:revision>12</cp:revision>
  <dcterms:created xsi:type="dcterms:W3CDTF">2018-02-15T11:28:48Z</dcterms:created>
  <dcterms:modified xsi:type="dcterms:W3CDTF">2021-02-25T12:13:30Z</dcterms:modified>
</cp:coreProperties>
</file>