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sldIdLst>
    <p:sldId id="256" r:id="rId2"/>
    <p:sldId id="271" r:id="rId3"/>
    <p:sldId id="272" r:id="rId4"/>
    <p:sldId id="258" r:id="rId5"/>
    <p:sldId id="257" r:id="rId6"/>
    <p:sldId id="259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3174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charset="0"/>
              </a:endParaRPr>
            </a:p>
          </p:txBody>
        </p:sp>
        <p:grpSp>
          <p:nvGrpSpPr>
            <p:cNvPr id="31748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31749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charset="0"/>
                </a:endParaRPr>
              </a:p>
            </p:txBody>
          </p:sp>
          <p:sp>
            <p:nvSpPr>
              <p:cNvPr id="31750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charset="0"/>
                </a:endParaRPr>
              </a:p>
            </p:txBody>
          </p:sp>
          <p:sp>
            <p:nvSpPr>
              <p:cNvPr id="31751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1752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31753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charset="0"/>
                </a:endParaRPr>
              </a:p>
            </p:txBody>
          </p:sp>
          <p:sp>
            <p:nvSpPr>
              <p:cNvPr id="31754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31755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1756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1757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1758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1759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03853E5-E69E-4CF1-8860-20DF7832568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092C0F-53E4-40EA-A3F1-280CAFBA605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3D6CD0-7373-444A-87F2-5EDE073175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919ECB-ECE8-4967-BC43-419A26C39FA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68EB2C-A257-46F9-BC73-8CE838B218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A27E6C-3559-4BDD-ACD5-318AF50E11E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E56B44-6EE6-445E-85D4-3490A5EB464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5B5DF3-0E23-4D1D-A888-5593C43F2F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81293C-EB2D-4D29-B35E-099A17DF257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83249-9447-4492-9C87-393D78424C0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316D7A-9E00-4A4B-894E-C252BBCD1F2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307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charset="0"/>
              </a:endParaRPr>
            </a:p>
          </p:txBody>
        </p:sp>
        <p:grpSp>
          <p:nvGrpSpPr>
            <p:cNvPr id="3072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30725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charset="0"/>
                </a:endParaRPr>
              </a:p>
            </p:txBody>
          </p:sp>
          <p:sp>
            <p:nvSpPr>
              <p:cNvPr id="30726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307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0729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ru-RU"/>
          </a:p>
        </p:txBody>
      </p:sp>
      <p:sp>
        <p:nvSpPr>
          <p:cNvPr id="30730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ru-RU"/>
          </a:p>
        </p:txBody>
      </p:sp>
      <p:sp>
        <p:nvSpPr>
          <p:cNvPr id="3073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C7E14C97-282A-4111-B28C-A20E997978D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30732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/>
              <a:t>Официально-деловой стиль речи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2400"/>
              <a:t>Это стиль документов, международных договоров, государственных актов, юридических законов, инструкций, служебной переписки, деловых бумаг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800"/>
              <a:t>Синтаксические</a:t>
            </a:r>
            <a:br>
              <a:rPr lang="ru-RU" sz="3800"/>
            </a:br>
            <a:endParaRPr lang="ru-RU" sz="380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/>
              <a:t>Большое количество осложнённых и сложных предложений</a:t>
            </a:r>
          </a:p>
          <a:p>
            <a:pPr>
              <a:lnSpc>
                <a:spcPct val="90000"/>
              </a:lnSpc>
            </a:pPr>
            <a:r>
              <a:rPr lang="ru-RU"/>
              <a:t>Широкое распространение рубрикации частей сложной конструкции</a:t>
            </a:r>
          </a:p>
          <a:p>
            <a:pPr>
              <a:lnSpc>
                <a:spcPct val="90000"/>
              </a:lnSpc>
            </a:pPr>
            <a:r>
              <a:rPr lang="ru-RU"/>
              <a:t>Типичность пассивных конструкций со сказуемыми, выраженными возвратными глаголами и страдательными причастиями</a:t>
            </a:r>
          </a:p>
          <a:p>
            <a:pPr>
              <a:lnSpc>
                <a:spcPct val="90000"/>
              </a:lnSpc>
            </a:pPr>
            <a:r>
              <a:rPr lang="ru-RU"/>
              <a:t>Доминирование повествовательных предложений, отсутствие восклицательных предложений и т.д.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800"/>
              <a:t>Реквизиты-постоянные элементы содержания документа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При составлении какого-либо документа необходимо знать его реквизиты, их взаимосвязь и последовательность расположения, т.е. </a:t>
            </a:r>
            <a:r>
              <a:rPr lang="ru-RU" b="1"/>
              <a:t>форму документа</a:t>
            </a:r>
          </a:p>
          <a:p>
            <a:r>
              <a:rPr lang="ru-RU"/>
              <a:t>Форма многих документов определённа и постоянна, поэтому основные компоненты текста часто представлены на специальных бланках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Деловые бумаги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400"/>
              <a:t>Расписку, доверенность, заявление, автобиографию, счёт, почтовый перевод, справку, удостоверение, протокол, докладную записку, резолюцию, письменный отчёт о работе и т.д. следует писать коротко и ясно.</a:t>
            </a:r>
          </a:p>
          <a:p>
            <a:pPr>
              <a:lnSpc>
                <a:spcPct val="80000"/>
              </a:lnSpc>
            </a:pPr>
            <a:r>
              <a:rPr lang="ru-RU" sz="2400"/>
              <a:t>Пользоваться короткими бессоюзными предложениями.</a:t>
            </a:r>
          </a:p>
          <a:p>
            <a:pPr>
              <a:lnSpc>
                <a:spcPct val="80000"/>
              </a:lnSpc>
            </a:pPr>
            <a:r>
              <a:rPr lang="ru-RU" sz="2400"/>
              <a:t>Союзы и союзные слова, которые обладают оттенком предположительности, условия, должны быть заменены словами, звучащими определённо, конкретно.</a:t>
            </a:r>
          </a:p>
          <a:p>
            <a:pPr>
              <a:lnSpc>
                <a:spcPct val="80000"/>
              </a:lnSpc>
            </a:pPr>
            <a:r>
              <a:rPr lang="ru-RU" sz="2400"/>
              <a:t>Необходимо устранить все названия действий или явлений, дублирующих друг друга.</a:t>
            </a:r>
          </a:p>
          <a:p>
            <a:pPr>
              <a:lnSpc>
                <a:spcPct val="80000"/>
              </a:lnSpc>
            </a:pPr>
            <a:endParaRPr lang="ru-RU" sz="24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800"/>
              <a:t>Схема составления деловых бумаг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Деловые бумаги составляют по схеме (определённой).</a:t>
            </a:r>
          </a:p>
          <a:p>
            <a:r>
              <a:rPr lang="ru-RU"/>
              <a:t>Каждую новую мысль следует начинать с абзаца.</a:t>
            </a:r>
          </a:p>
          <a:p>
            <a:r>
              <a:rPr lang="ru-RU"/>
              <a:t>Все слова пишутся полностью, за исключением принятых сокращений.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Вывод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Официально-деловой (деловой) стиль письменной речи- один из важных стилей русского литературного языка, который играет большую роль в жизни общества.</a:t>
            </a:r>
          </a:p>
          <a:p>
            <a:r>
              <a:rPr lang="ru-RU"/>
              <a:t>Он официален, строг, по-своему выразителен.</a:t>
            </a:r>
          </a:p>
          <a:p>
            <a:r>
              <a:rPr lang="ru-RU"/>
              <a:t>Подлинная официально-деловая речь не имеет и не должна иметь ничего общего с канцеляризмами.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Необходимые термины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1800"/>
              <a:t>Клише- выражение, механически воспроизводимое в типичных речевых контекстах; шаблонная фраза, выражение (во исполнение решения).</a:t>
            </a:r>
          </a:p>
          <a:p>
            <a:pPr>
              <a:lnSpc>
                <a:spcPct val="80000"/>
              </a:lnSpc>
            </a:pPr>
            <a:r>
              <a:rPr lang="ru-RU" sz="1800"/>
              <a:t>Номенклатурные наименования- наименования, принятые в определённой области науки (география).</a:t>
            </a:r>
          </a:p>
          <a:p>
            <a:pPr>
              <a:lnSpc>
                <a:spcPct val="80000"/>
              </a:lnSpc>
            </a:pPr>
            <a:r>
              <a:rPr lang="ru-RU" sz="1800"/>
              <a:t>Канцелярская лексика (канцеляризмы)- слова и выражения, употребление которых в литературном языке закреплено за одним стилем (ниже подписавшийся).</a:t>
            </a:r>
          </a:p>
          <a:p>
            <a:pPr>
              <a:lnSpc>
                <a:spcPct val="80000"/>
              </a:lnSpc>
            </a:pPr>
            <a:r>
              <a:rPr lang="ru-RU" sz="1800"/>
              <a:t>Аббревиатура- слова, образованные слиянием элементов, входящих в сложное слово.</a:t>
            </a:r>
          </a:p>
          <a:p>
            <a:pPr>
              <a:lnSpc>
                <a:spcPct val="80000"/>
              </a:lnSpc>
            </a:pPr>
            <a:r>
              <a:rPr lang="ru-RU" sz="1800"/>
              <a:t>Отглагольные существительные- существительные, образованные от глаголов (перечислить- перечисление).</a:t>
            </a:r>
          </a:p>
          <a:p>
            <a:pPr>
              <a:lnSpc>
                <a:spcPct val="80000"/>
              </a:lnSpc>
            </a:pPr>
            <a:r>
              <a:rPr lang="ru-RU" sz="1800"/>
              <a:t>Отымённые предлоги- образованные от имени существительного (на основании).</a:t>
            </a:r>
          </a:p>
          <a:p>
            <a:pPr>
              <a:lnSpc>
                <a:spcPct val="80000"/>
              </a:lnSpc>
            </a:pPr>
            <a:r>
              <a:rPr lang="ru-RU" sz="1800"/>
              <a:t>Сложные союзы- союзы, содержащие более чем один компонент в своей структуре.</a:t>
            </a:r>
          </a:p>
          <a:p>
            <a:pPr>
              <a:lnSpc>
                <a:spcPct val="80000"/>
              </a:lnSpc>
            </a:pPr>
            <a:r>
              <a:rPr lang="ru-RU" sz="1800"/>
              <a:t>Устойчивые сочетания- сочетания слов, которые существуют в сознании в готовом виде.</a:t>
            </a:r>
          </a:p>
          <a:p>
            <a:pPr>
              <a:lnSpc>
                <a:spcPct val="80000"/>
              </a:lnSpc>
            </a:pPr>
            <a:endParaRPr lang="ru-RU" sz="1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800"/>
              <a:t>Функционирование официально-делового стиля речи на современном этапе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060575"/>
            <a:ext cx="8229600" cy="4525963"/>
          </a:xfrm>
        </p:spPr>
        <p:txBody>
          <a:bodyPr/>
          <a:lstStyle/>
          <a:p>
            <a:r>
              <a:rPr lang="ru-RU"/>
              <a:t>Современный официально-деловой стиль относится к числу книжных стилей и функционирует в форме письменной речи.</a:t>
            </a:r>
          </a:p>
          <a:p>
            <a:r>
              <a:rPr lang="ru-RU"/>
              <a:t>Устная форма официально-деловой речи- выступления на торжественных собраниях, заседаниях, приёмах, доклады государственных и общественных деятелей и т.д.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800"/>
              <a:t>Особенности официально-делового стиля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Официально-деловой стиль характеризуется определённым более или менее ограниченным кругом тем.</a:t>
            </a:r>
          </a:p>
          <a:p>
            <a:r>
              <a:rPr lang="ru-RU"/>
              <a:t>Эти особенности способствовали закреплению в нём традиционных устоявшихся средств языкового выражения и выработке определённых форм и приёмов построения речи.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Сфера использования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Сфера официально-деловых отношений: </a:t>
            </a:r>
          </a:p>
          <a:p>
            <a:r>
              <a:rPr lang="ru-RU"/>
              <a:t>Отношения между государственной властью и населением;</a:t>
            </a:r>
          </a:p>
          <a:p>
            <a:r>
              <a:rPr lang="ru-RU"/>
              <a:t>Между странами;</a:t>
            </a:r>
          </a:p>
          <a:p>
            <a:r>
              <a:rPr lang="ru-RU"/>
              <a:t>Между предприятиями, учреждениями, организациями;</a:t>
            </a:r>
          </a:p>
          <a:p>
            <a:r>
              <a:rPr lang="ru-RU"/>
              <a:t>Между личностью и обществом.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2 подстиля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Официально-документальный (язык дипломатических актов; язык законодательных документов, связан с деятельностью государственных органов)</a:t>
            </a:r>
          </a:p>
          <a:p>
            <a:r>
              <a:rPr lang="ru-RU"/>
              <a:t>Обиходно-деловой (служебная переписка между учреждениями и организациями; частные деловые бумаги)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/>
              <a:t>Основные задачи высказывания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Констатация чего-либо</a:t>
            </a:r>
          </a:p>
          <a:p>
            <a:r>
              <a:rPr lang="ru-RU"/>
              <a:t>Утверждение </a:t>
            </a:r>
          </a:p>
          <a:p>
            <a:r>
              <a:rPr lang="ru-RU"/>
              <a:t>Предписание</a:t>
            </a:r>
          </a:p>
          <a:p>
            <a:r>
              <a:rPr lang="ru-RU"/>
              <a:t>Извещение</a:t>
            </a:r>
          </a:p>
          <a:p>
            <a:r>
              <a:rPr lang="ru-RU"/>
              <a:t>И т.д.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800"/>
              <a:t>Отличительные стилевые черты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Императивность</a:t>
            </a:r>
          </a:p>
          <a:p>
            <a:r>
              <a:rPr lang="ru-RU"/>
              <a:t>Намеренно сдержанная, строгая (официальная) тональность</a:t>
            </a:r>
          </a:p>
          <a:p>
            <a:r>
              <a:rPr lang="ru-RU"/>
              <a:t>Предельная конкретность содержания</a:t>
            </a:r>
          </a:p>
          <a:p>
            <a:r>
              <a:rPr lang="ru-RU"/>
              <a:t>Использование стандартных форм документов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800"/>
              <a:t>Отличительные языковые черты официально-делового стиля речи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916113"/>
            <a:ext cx="8229600" cy="45259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/>
              <a:t>Лексические:</a:t>
            </a:r>
          </a:p>
          <a:p>
            <a:pPr>
              <a:lnSpc>
                <a:spcPct val="90000"/>
              </a:lnSpc>
            </a:pPr>
            <a:r>
              <a:rPr lang="ru-RU" sz="2000"/>
              <a:t>-широкое употребление слов и сочетаний, имеющих окраску официально-делового стиля </a:t>
            </a:r>
            <a:r>
              <a:rPr lang="ru-RU" sz="2000" i="1"/>
              <a:t>(указ, приказ, служебная записка, справка, работник, наниматель, налогоплательщик, вышеуказанный</a:t>
            </a:r>
            <a:r>
              <a:rPr lang="ru-RU" sz="2000"/>
              <a:t>);</a:t>
            </a:r>
          </a:p>
          <a:p>
            <a:pPr>
              <a:lnSpc>
                <a:spcPct val="90000"/>
              </a:lnSpc>
            </a:pPr>
            <a:r>
              <a:rPr lang="ru-RU" sz="2000"/>
              <a:t>Наличие стандартных оборотов речи, соотносящихся с часто повторяющимися ситуациями или распространёнными понятиями и облегчающими их обозначение </a:t>
            </a:r>
            <a:r>
              <a:rPr lang="ru-RU" sz="2000" i="1"/>
              <a:t>(за истекший период, довести до сведения, вступить в силу, выдана для предъявления, договаривающиеся стороны, в целях обеспечения);</a:t>
            </a:r>
          </a:p>
          <a:p>
            <a:pPr>
              <a:lnSpc>
                <a:spcPct val="90000"/>
              </a:lnSpc>
            </a:pPr>
            <a:r>
              <a:rPr lang="ru-RU" sz="2000"/>
              <a:t>Употребление специальной лексики;</a:t>
            </a:r>
          </a:p>
          <a:p>
            <a:pPr>
              <a:lnSpc>
                <a:spcPct val="90000"/>
              </a:lnSpc>
            </a:pPr>
            <a:r>
              <a:rPr lang="ru-RU" sz="2000"/>
              <a:t>Отсутствие диалектных, жаргонных, просторечных и эмоционально окрашенных слов и .д.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800"/>
              <a:t>Морфологические</a:t>
            </a:r>
            <a:br>
              <a:rPr lang="ru-RU" sz="3800"/>
            </a:br>
            <a:endParaRPr lang="ru-RU" sz="380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/>
              <a:t>Высокий процент имён существительных, в том числе отглагольных</a:t>
            </a:r>
          </a:p>
          <a:p>
            <a:r>
              <a:rPr lang="ru-RU" sz="2400"/>
              <a:t>Доминирование относительных прилагательных</a:t>
            </a:r>
          </a:p>
          <a:p>
            <a:r>
              <a:rPr lang="ru-RU" sz="2400"/>
              <a:t>Доминирование глаголов в форме настоящего времени (со значением долженствования, предписания)</a:t>
            </a:r>
          </a:p>
          <a:p>
            <a:r>
              <a:rPr lang="ru-RU" sz="2400"/>
              <a:t>Частое употребление глаголов в форме инфинитива</a:t>
            </a:r>
          </a:p>
          <a:p>
            <a:r>
              <a:rPr lang="ru-RU" sz="2400"/>
              <a:t>Частое употребление производных отымённых предлогов</a:t>
            </a:r>
          </a:p>
          <a:p>
            <a:r>
              <a:rPr lang="ru-RU" sz="2400"/>
              <a:t>Минимальное количество наречий и т.д.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Layers</Template>
  <TotalTime>117</TotalTime>
  <Words>670</Words>
  <Application>Microsoft Office PowerPoint</Application>
  <PresentationFormat>Экран (4:3)</PresentationFormat>
  <Paragraphs>71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Слои</vt:lpstr>
      <vt:lpstr>Официально-деловой стиль речи</vt:lpstr>
      <vt:lpstr>Функционирование официально-делового стиля речи на современном этапе</vt:lpstr>
      <vt:lpstr>Особенности официально-делового стиля</vt:lpstr>
      <vt:lpstr>Сфера использования</vt:lpstr>
      <vt:lpstr>2 подстиля</vt:lpstr>
      <vt:lpstr>Основные задачи высказывания</vt:lpstr>
      <vt:lpstr>Отличительные стилевые черты</vt:lpstr>
      <vt:lpstr>Отличительные языковые черты официально-делового стиля речи</vt:lpstr>
      <vt:lpstr>Морфологические </vt:lpstr>
      <vt:lpstr>Синтаксические </vt:lpstr>
      <vt:lpstr>Реквизиты-постоянные элементы содержания документа</vt:lpstr>
      <vt:lpstr>Деловые бумаги</vt:lpstr>
      <vt:lpstr>Схема составления деловых бумаг</vt:lpstr>
      <vt:lpstr>Вывод</vt:lpstr>
      <vt:lpstr>Необходимые термины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Официально-деловой стиль речи</dc:title>
  <dc:creator>Юля</dc:creator>
  <cp:lastModifiedBy>kogin</cp:lastModifiedBy>
  <cp:revision>4</cp:revision>
  <dcterms:created xsi:type="dcterms:W3CDTF">2012-12-01T19:43:55Z</dcterms:created>
  <dcterms:modified xsi:type="dcterms:W3CDTF">2019-06-12T10:02:27Z</dcterms:modified>
</cp:coreProperties>
</file>