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434" autoAdjust="0"/>
  </p:normalViewPr>
  <p:slideViewPr>
    <p:cSldViewPr snapToGrid="0">
      <p:cViewPr varScale="1">
        <p:scale>
          <a:sx n="86" d="100"/>
          <a:sy n="86" d="100"/>
        </p:scale>
        <p:origin x="330"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39C649-D8FF-4966-9F24-0AD8845812BC}" type="datetimeFigureOut">
              <a:rPr lang="ru-RU" smtClean="0"/>
              <a:t>22.03.2019</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163D98-077E-4EC3-91DE-F42A8A3CABC0}" type="slidenum">
              <a:rPr lang="ru-RU" smtClean="0"/>
              <a:t>‹#›</a:t>
            </a:fld>
            <a:endParaRPr lang="ru-RU"/>
          </a:p>
        </p:txBody>
      </p:sp>
    </p:spTree>
    <p:extLst>
      <p:ext uri="{BB962C8B-B14F-4D97-AF65-F5344CB8AC3E}">
        <p14:creationId xmlns:p14="http://schemas.microsoft.com/office/powerpoint/2010/main" val="3479451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F163D98-077E-4EC3-91DE-F42A8A3CABC0}" type="slidenum">
              <a:rPr lang="ru-RU" smtClean="0"/>
              <a:t>1</a:t>
            </a:fld>
            <a:endParaRPr lang="ru-RU"/>
          </a:p>
        </p:txBody>
      </p:sp>
    </p:spTree>
    <p:extLst>
      <p:ext uri="{BB962C8B-B14F-4D97-AF65-F5344CB8AC3E}">
        <p14:creationId xmlns:p14="http://schemas.microsoft.com/office/powerpoint/2010/main" val="1235821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1528116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1773642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1162223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ru-RU" smtClean="0"/>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smtClean="0"/>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26BEB2-D253-472E-8DD7-4971451209B5}" type="slidenum">
              <a:rPr lang="ru-RU" smtClean="0"/>
              <a:pPr/>
              <a:t>‹#›</a:t>
            </a:fld>
            <a:endParaRPr lang="ru-RU"/>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59573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4571854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20142173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17133568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33751317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909171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5467289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1486753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3176100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1548006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5" name="Footer Placeholder 3"/>
          <p:cNvSpPr>
            <a:spLocks noGrp="1"/>
          </p:cNvSpPr>
          <p:nvPr>
            <p:ph type="ftr" sz="quarter" idx="11"/>
          </p:nvPr>
        </p:nvSpPr>
        <p:spPr/>
        <p:txBody>
          <a:bodyPr/>
          <a:lstStyle/>
          <a:p>
            <a:endParaRPr lang="ru-RU"/>
          </a:p>
        </p:txBody>
      </p:sp>
      <p:sp>
        <p:nvSpPr>
          <p:cNvPr id="6" name="Slide Number Placeholder 4"/>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3547432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5" name="Footer Placeholder 2"/>
          <p:cNvSpPr>
            <a:spLocks noGrp="1"/>
          </p:cNvSpPr>
          <p:nvPr>
            <p:ph type="ftr" sz="quarter" idx="11"/>
          </p:nvPr>
        </p:nvSpPr>
        <p:spPr/>
        <p:txBody>
          <a:bodyPr/>
          <a:lstStyle/>
          <a:p>
            <a:endParaRPr lang="ru-RU"/>
          </a:p>
        </p:txBody>
      </p:sp>
      <p:sp>
        <p:nvSpPr>
          <p:cNvPr id="6" name="Slide Number Placeholder 3"/>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2901834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5" name="Footer Placeholder 5"/>
          <p:cNvSpPr>
            <a:spLocks noGrp="1"/>
          </p:cNvSpPr>
          <p:nvPr>
            <p:ph type="ftr" sz="quarter" idx="11"/>
          </p:nvPr>
        </p:nvSpPr>
        <p:spPr/>
        <p:txBody>
          <a:bodyPr/>
          <a:lstStyle/>
          <a:p>
            <a:endParaRPr lang="ru-RU"/>
          </a:p>
        </p:txBody>
      </p:sp>
      <p:sp>
        <p:nvSpPr>
          <p:cNvPr id="6" name="Slide Number Placeholder 6"/>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1501549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6614BBD-62E3-4CB6-9517-9EC0A39A36AE}" type="datetimeFigureOut">
              <a:rPr lang="ru-RU" smtClean="0"/>
              <a:pPr/>
              <a:t>22.03.2019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26BEB2-D253-472E-8DD7-4971451209B5}" type="slidenum">
              <a:rPr lang="ru-RU" smtClean="0"/>
              <a:pPr/>
              <a:t>‹#›</a:t>
            </a:fld>
            <a:endParaRPr lang="ru-RU"/>
          </a:p>
        </p:txBody>
      </p:sp>
    </p:spTree>
    <p:extLst>
      <p:ext uri="{BB962C8B-B14F-4D97-AF65-F5344CB8AC3E}">
        <p14:creationId xmlns:p14="http://schemas.microsoft.com/office/powerpoint/2010/main" val="2514359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6614BBD-62E3-4CB6-9517-9EC0A39A36AE}" type="datetimeFigureOut">
              <a:rPr lang="ru-RU" smtClean="0"/>
              <a:pPr/>
              <a:t>22.03.2019</a:t>
            </a:fld>
            <a:endParaRPr lang="ru-RU"/>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ru-RU"/>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5A26BEB2-D253-472E-8DD7-4971451209B5}" type="slidenum">
              <a:rPr lang="ru-RU" smtClean="0"/>
              <a:pPr/>
              <a:t>‹#›</a:t>
            </a:fld>
            <a:endParaRPr lang="ru-RU"/>
          </a:p>
        </p:txBody>
      </p:sp>
    </p:spTree>
    <p:extLst>
      <p:ext uri="{BB962C8B-B14F-4D97-AF65-F5344CB8AC3E}">
        <p14:creationId xmlns:p14="http://schemas.microsoft.com/office/powerpoint/2010/main" val="232997960"/>
      </p:ext>
    </p:extLst>
  </p:cSld>
  <p:clrMap bg1="dk1" tx1="lt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0762" y="1171979"/>
            <a:ext cx="7315200" cy="1578132"/>
          </a:xfrm>
        </p:spPr>
        <p:txBody>
          <a:bodyPr>
            <a:noAutofit/>
          </a:bodyPr>
          <a:lstStyle/>
          <a:p>
            <a:r>
              <a:rPr lang="ru-RU" sz="4800" b="1" dirty="0"/>
              <a:t>РАЗИЛЬ ИСМАГИЛОВИЧ ВАЛЕЕВ</a:t>
            </a:r>
            <a:endParaRPr lang="ru-RU" sz="4800" dirty="0"/>
          </a:p>
        </p:txBody>
      </p:sp>
      <p:sp>
        <p:nvSpPr>
          <p:cNvPr id="3" name="Подзаголовок 2"/>
          <p:cNvSpPr>
            <a:spLocks noGrp="1"/>
          </p:cNvSpPr>
          <p:nvPr>
            <p:ph type="subTitle" idx="1"/>
          </p:nvPr>
        </p:nvSpPr>
        <p:spPr>
          <a:xfrm>
            <a:off x="450762" y="3065172"/>
            <a:ext cx="7315200" cy="2112135"/>
          </a:xfrm>
        </p:spPr>
        <p:txBody>
          <a:bodyPr>
            <a:normAutofit fontScale="25000" lnSpcReduction="20000"/>
          </a:bodyPr>
          <a:lstStyle/>
          <a:p>
            <a:pPr algn="r"/>
            <a:r>
              <a:rPr lang="ru-RU" sz="9600" dirty="0">
                <a:solidFill>
                  <a:schemeClr val="tx1"/>
                </a:solidFill>
                <a:latin typeface="Times New Roman" pitchFamily="18" charset="0"/>
                <a:cs typeface="Times New Roman" pitchFamily="18" charset="0"/>
              </a:rPr>
              <a:t>Писатель, </a:t>
            </a:r>
            <a:r>
              <a:rPr lang="ru-RU" sz="9600" dirty="0" smtClean="0">
                <a:solidFill>
                  <a:schemeClr val="tx1"/>
                </a:solidFill>
                <a:latin typeface="Times New Roman" pitchFamily="18" charset="0"/>
                <a:cs typeface="Times New Roman" pitchFamily="18" charset="0"/>
              </a:rPr>
              <a:t/>
            </a:r>
            <a:br>
              <a:rPr lang="ru-RU" sz="9600" dirty="0" smtClean="0">
                <a:solidFill>
                  <a:schemeClr val="tx1"/>
                </a:solidFill>
                <a:latin typeface="Times New Roman" pitchFamily="18" charset="0"/>
                <a:cs typeface="Times New Roman" pitchFamily="18" charset="0"/>
              </a:rPr>
            </a:br>
            <a:r>
              <a:rPr lang="ru-RU" sz="9600" dirty="0">
                <a:solidFill>
                  <a:schemeClr val="tx1"/>
                </a:solidFill>
                <a:latin typeface="Times New Roman" pitchFamily="18" charset="0"/>
                <a:cs typeface="Times New Roman" pitchFamily="18" charset="0"/>
              </a:rPr>
              <a:t>общественный и государственный деятель, </a:t>
            </a:r>
            <a:r>
              <a:rPr lang="ru-RU" sz="9600" dirty="0" smtClean="0">
                <a:solidFill>
                  <a:schemeClr val="tx1"/>
                </a:solidFill>
                <a:latin typeface="Times New Roman" pitchFamily="18" charset="0"/>
                <a:cs typeface="Times New Roman" pitchFamily="18" charset="0"/>
              </a:rPr>
              <a:t/>
            </a:r>
            <a:br>
              <a:rPr lang="ru-RU" sz="9600" dirty="0" smtClean="0">
                <a:solidFill>
                  <a:schemeClr val="tx1"/>
                </a:solidFill>
                <a:latin typeface="Times New Roman" pitchFamily="18" charset="0"/>
                <a:cs typeface="Times New Roman" pitchFamily="18" charset="0"/>
              </a:rPr>
            </a:br>
            <a:r>
              <a:rPr lang="ru-RU" sz="9600" dirty="0">
                <a:solidFill>
                  <a:schemeClr val="tx1"/>
                </a:solidFill>
                <a:latin typeface="Times New Roman" pitchFamily="18" charset="0"/>
                <a:cs typeface="Times New Roman" pitchFamily="18" charset="0"/>
              </a:rPr>
              <a:t>лауреат Государственной премии Республики Татарстан им. </a:t>
            </a:r>
            <a:r>
              <a:rPr lang="ru-RU" sz="9600" dirty="0" err="1">
                <a:solidFill>
                  <a:schemeClr val="tx1"/>
                </a:solidFill>
                <a:latin typeface="Times New Roman" pitchFamily="18" charset="0"/>
                <a:cs typeface="Times New Roman" pitchFamily="18" charset="0"/>
              </a:rPr>
              <a:t>Г.Тукая</a:t>
            </a:r>
            <a:r>
              <a:rPr lang="ru-RU" sz="9600" dirty="0">
                <a:solidFill>
                  <a:schemeClr val="tx1"/>
                </a:solidFill>
                <a:latin typeface="Times New Roman" pitchFamily="18" charset="0"/>
                <a:cs typeface="Times New Roman" pitchFamily="18" charset="0"/>
              </a:rPr>
              <a:t>, </a:t>
            </a:r>
            <a:r>
              <a:rPr lang="ru-RU" sz="9600" dirty="0" smtClean="0">
                <a:solidFill>
                  <a:schemeClr val="tx1"/>
                </a:solidFill>
                <a:latin typeface="Times New Roman" pitchFamily="18" charset="0"/>
                <a:cs typeface="Times New Roman" pitchFamily="18" charset="0"/>
              </a:rPr>
              <a:t/>
            </a:r>
            <a:br>
              <a:rPr lang="ru-RU" sz="9600" dirty="0" smtClean="0">
                <a:solidFill>
                  <a:schemeClr val="tx1"/>
                </a:solidFill>
                <a:latin typeface="Times New Roman" pitchFamily="18" charset="0"/>
                <a:cs typeface="Times New Roman" pitchFamily="18" charset="0"/>
              </a:rPr>
            </a:br>
            <a:r>
              <a:rPr lang="ru-RU" sz="9600" dirty="0">
                <a:solidFill>
                  <a:schemeClr val="tx1"/>
                </a:solidFill>
                <a:latin typeface="Times New Roman" pitchFamily="18" charset="0"/>
                <a:cs typeface="Times New Roman" pitchFamily="18" charset="0"/>
              </a:rPr>
              <a:t>лауреат премии имени </a:t>
            </a:r>
            <a:r>
              <a:rPr lang="ru-RU" sz="9600" dirty="0" err="1">
                <a:solidFill>
                  <a:schemeClr val="tx1"/>
                </a:solidFill>
                <a:latin typeface="Times New Roman" pitchFamily="18" charset="0"/>
                <a:cs typeface="Times New Roman" pitchFamily="18" charset="0"/>
              </a:rPr>
              <a:t>М.Джалиля</a:t>
            </a:r>
            <a:r>
              <a:rPr lang="ru-RU" sz="9600" dirty="0">
                <a:solidFill>
                  <a:schemeClr val="tx1"/>
                </a:solidFill>
                <a:latin typeface="Times New Roman" pitchFamily="18" charset="0"/>
                <a:cs typeface="Times New Roman" pitchFamily="18" charset="0"/>
              </a:rPr>
              <a:t> Республики Татарстан, </a:t>
            </a:r>
            <a:r>
              <a:rPr lang="ru-RU" sz="9600" dirty="0" smtClean="0">
                <a:solidFill>
                  <a:schemeClr val="tx1"/>
                </a:solidFill>
                <a:latin typeface="Times New Roman" pitchFamily="18" charset="0"/>
                <a:cs typeface="Times New Roman" pitchFamily="18" charset="0"/>
              </a:rPr>
              <a:t/>
            </a:r>
            <a:br>
              <a:rPr lang="ru-RU" sz="9600" dirty="0" smtClean="0">
                <a:solidFill>
                  <a:schemeClr val="tx1"/>
                </a:solidFill>
                <a:latin typeface="Times New Roman" pitchFamily="18" charset="0"/>
                <a:cs typeface="Times New Roman" pitchFamily="18" charset="0"/>
              </a:rPr>
            </a:br>
            <a:r>
              <a:rPr lang="ru-RU" sz="9600" dirty="0">
                <a:solidFill>
                  <a:schemeClr val="tx1"/>
                </a:solidFill>
                <a:latin typeface="Times New Roman" pitchFamily="18" charset="0"/>
                <a:cs typeface="Times New Roman" pitchFamily="18" charset="0"/>
              </a:rPr>
              <a:t>заслуженный работник культуры Российской Федерации, </a:t>
            </a:r>
            <a:r>
              <a:rPr lang="ru-RU" sz="9600" dirty="0" smtClean="0">
                <a:solidFill>
                  <a:schemeClr val="tx1"/>
                </a:solidFill>
                <a:latin typeface="Times New Roman" pitchFamily="18" charset="0"/>
                <a:cs typeface="Times New Roman" pitchFamily="18" charset="0"/>
              </a:rPr>
              <a:t/>
            </a:r>
            <a:br>
              <a:rPr lang="ru-RU" sz="9600" dirty="0" smtClean="0">
                <a:solidFill>
                  <a:schemeClr val="tx1"/>
                </a:solidFill>
                <a:latin typeface="Times New Roman" pitchFamily="18" charset="0"/>
                <a:cs typeface="Times New Roman" pitchFamily="18" charset="0"/>
              </a:rPr>
            </a:br>
            <a:r>
              <a:rPr lang="ru-RU" sz="9600" dirty="0">
                <a:solidFill>
                  <a:schemeClr val="tx1"/>
                </a:solidFill>
                <a:latin typeface="Times New Roman" pitchFamily="18" charset="0"/>
                <a:cs typeface="Times New Roman" pitchFamily="18" charset="0"/>
              </a:rPr>
              <a:t>заслуженный работник культуры Республики Татарстан</a:t>
            </a:r>
            <a:r>
              <a:rPr lang="ru-RU" dirty="0"/>
              <a:t>.</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1870" y="456162"/>
            <a:ext cx="3920813" cy="5851960"/>
          </a:xfrm>
          <a:prstGeom prst="rect">
            <a:avLst/>
          </a:prstGeom>
        </p:spPr>
      </p:pic>
      <p:sp>
        <p:nvSpPr>
          <p:cNvPr id="5" name="TextBox 4"/>
          <p:cNvSpPr txBox="1"/>
          <p:nvPr/>
        </p:nvSpPr>
        <p:spPr>
          <a:xfrm>
            <a:off x="3721994" y="3065172"/>
            <a:ext cx="184731" cy="369332"/>
          </a:xfrm>
          <a:prstGeom prst="rect">
            <a:avLst/>
          </a:prstGeom>
          <a:noFill/>
        </p:spPr>
        <p:txBody>
          <a:bodyPr wrap="none" rtlCol="0">
            <a:spAutoFit/>
          </a:bodyPr>
          <a:lstStyle/>
          <a:p>
            <a:endParaRPr lang="ru-RU" dirty="0"/>
          </a:p>
        </p:txBody>
      </p:sp>
    </p:spTree>
    <p:extLst>
      <p:ext uri="{BB962C8B-B14F-4D97-AF65-F5344CB8AC3E}">
        <p14:creationId xmlns:p14="http://schemas.microsoft.com/office/powerpoint/2010/main" val="11487091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1521" y="4506103"/>
            <a:ext cx="10626939" cy="1400530"/>
          </a:xfrm>
        </p:spPr>
        <p:txBody>
          <a:bodyPr/>
          <a:lstStyle/>
          <a:p>
            <a:r>
              <a:rPr lang="ru-RU" sz="2000" dirty="0"/>
              <a:t>Однако, как известно, не имя красит человека… Автор более трех десятков книг, пьес, доброй сотни песен, видный общественный деятель и деятель культуры </a:t>
            </a:r>
            <a:r>
              <a:rPr lang="ru-RU" sz="2000" dirty="0" err="1"/>
              <a:t>Разиль</a:t>
            </a:r>
            <a:r>
              <a:rPr lang="ru-RU" sz="2000" dirty="0"/>
              <a:t> Валеев и сегодня весь в заботах, труде, творчестве. Он активно работает в Государственном Совете Республики Татарстан, в издательствах готовятся к выходу в свет его книги, на письменном столе – рукописи новых произведений, проекты новых дел, планы и письма, письма, письма… как к писателю, депутату и просто как к человеку.</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4237" y="499847"/>
            <a:ext cx="5141505" cy="3856129"/>
          </a:xfrm>
          <a:prstGeom prst="rect">
            <a:avLst/>
          </a:prstGeom>
        </p:spPr>
      </p:pic>
    </p:spTree>
    <p:extLst>
      <p:ext uri="{BB962C8B-B14F-4D97-AF65-F5344CB8AC3E}">
        <p14:creationId xmlns:p14="http://schemas.microsoft.com/office/powerpoint/2010/main" val="3080706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1270" y="207058"/>
            <a:ext cx="8456946" cy="1400530"/>
          </a:xfrm>
        </p:spPr>
        <p:txBody>
          <a:bodyPr/>
          <a:lstStyle/>
          <a:p>
            <a:r>
              <a:rPr lang="ru-RU" sz="1200" dirty="0"/>
              <a:t>• Родился 4 января 1947 года. </a:t>
            </a:r>
            <a:br>
              <a:rPr lang="ru-RU" sz="1200" dirty="0"/>
            </a:br>
            <a:r>
              <a:rPr lang="ru-RU" sz="1200" dirty="0"/>
              <a:t>• Образование – высшее, окончил Московский Литературный институт им. М. Горького по специальности "Литературная работа". </a:t>
            </a:r>
            <a:br>
              <a:rPr lang="ru-RU" sz="1200" dirty="0"/>
            </a:br>
            <a:r>
              <a:rPr lang="ru-RU" sz="1200" dirty="0"/>
              <a:t>• Кандидат исторических наук, академик Академии гуманитарных наук России, действительный член (академик) Международной Гуманитарной Академии "Европа-Азия", член-корреспондент Международной Академии общественных наук, член президиума Академии наук Республики Татарстан. </a:t>
            </a:r>
            <a:br>
              <a:rPr lang="ru-RU" sz="1200" dirty="0"/>
            </a:br>
            <a:r>
              <a:rPr lang="ru-RU" sz="1200" dirty="0"/>
              <a:t>• Заслуженный работник культуры Республики Татарстан, Заслуженный работник культуры Российской Федерации. </a:t>
            </a:r>
            <a:br>
              <a:rPr lang="ru-RU" sz="1200" dirty="0"/>
            </a:br>
            <a:r>
              <a:rPr lang="ru-RU" sz="1200" dirty="0"/>
              <a:t>• Награжден медалью "В память 1000-летия Казани", медалью "За заслуги в проведении Всероссийской переписи населения 2010 года". </a:t>
            </a:r>
            <a:br>
              <a:rPr lang="ru-RU" sz="1200" dirty="0"/>
            </a:br>
            <a:r>
              <a:rPr lang="ru-RU" sz="1200" dirty="0"/>
              <a:t>• Удостоен Республиканской премии Татарстана </a:t>
            </a:r>
            <a:r>
              <a:rPr lang="ru-RU" sz="1200" dirty="0" err="1"/>
              <a:t>им.М.Джалиля</a:t>
            </a:r>
            <a:r>
              <a:rPr lang="ru-RU" sz="1200" dirty="0"/>
              <a:t> и Государственной премии Республики Татарстан им. </a:t>
            </a:r>
            <a:r>
              <a:rPr lang="ru-RU" sz="1200" dirty="0" err="1"/>
              <a:t>Г.Тукая</a:t>
            </a:r>
            <a:r>
              <a:rPr lang="ru-RU" sz="1200" dirty="0"/>
              <a:t>. </a:t>
            </a:r>
            <a:br>
              <a:rPr lang="ru-RU" sz="1200" dirty="0"/>
            </a:br>
            <a:r>
              <a:rPr lang="ru-RU" sz="1200" dirty="0"/>
              <a:t>• Избирался депутатом Верховного Совета Татарской АССР (1990-1995), депутатом Государственного Совета Республики Татарстан первого (1995-1999), второго (1999-2004), третьего (2004-2009), четвертого (2009-2014) созывов. </a:t>
            </a:r>
            <a:br>
              <a:rPr lang="ru-RU" sz="1200" dirty="0"/>
            </a:br>
            <a:r>
              <a:rPr lang="ru-RU" sz="1200" dirty="0"/>
              <a:t>• Депутат Государственного Совета Республики Татарстан, работающий на профессиональной постоянной основе. </a:t>
            </a:r>
            <a:br>
              <a:rPr lang="ru-RU" sz="1200" dirty="0"/>
            </a:br>
            <a:r>
              <a:rPr lang="ru-RU" sz="1200" dirty="0"/>
              <a:t>• Президент Татарского "ПЕН-центра" Международной писательской организации "</a:t>
            </a:r>
            <a:r>
              <a:rPr lang="ru-RU" sz="1200" dirty="0" err="1"/>
              <a:t>ПЕН-клуб</a:t>
            </a:r>
            <a:r>
              <a:rPr lang="ru-RU" sz="1200" dirty="0"/>
              <a:t>", член бюро исполкома Всемирного конгресса татар, член комиссии по присуждению государственных премий Республики Татарстан им. Г. Тукая, Председатель Попечительского совета Национальной библиотеки Республики Татарстан, член Правления союза писателей Татарстана. </a:t>
            </a:r>
            <a:br>
              <a:rPr lang="ru-RU" sz="1200" dirty="0"/>
            </a:br>
            <a:r>
              <a:rPr lang="ru-RU" sz="1200" dirty="0"/>
              <a:t>• Член политического совета республиканского общественного движения "Татарстан - Новый Век - Татарстан - </a:t>
            </a:r>
            <a:r>
              <a:rPr lang="ru-RU" sz="1200" dirty="0" err="1"/>
              <a:t>Яңа</a:t>
            </a:r>
            <a:r>
              <a:rPr lang="ru-RU" sz="1200" dirty="0"/>
              <a:t> </a:t>
            </a:r>
            <a:r>
              <a:rPr lang="ru-RU" sz="1200" dirty="0" err="1"/>
              <a:t>Гасыр</a:t>
            </a:r>
            <a:r>
              <a:rPr lang="ru-RU" sz="1200" dirty="0"/>
              <a:t>", Председатель правления Фонда "</a:t>
            </a:r>
            <a:r>
              <a:rPr lang="ru-RU" sz="1200" dirty="0" err="1"/>
              <a:t>Җыен</a:t>
            </a:r>
            <a:r>
              <a:rPr lang="ru-RU" sz="1200" dirty="0"/>
              <a:t>" - общественного объединения по сохранению и развитию татарского языка и культуры. </a:t>
            </a:r>
            <a:br>
              <a:rPr lang="ru-RU" sz="1200" dirty="0"/>
            </a:br>
            <a:r>
              <a:rPr lang="ru-RU" sz="1200" dirty="0"/>
              <a:t>• Член Геральдического совета при Президенте Республики Татарстан. </a:t>
            </a:r>
            <a:br>
              <a:rPr lang="ru-RU" sz="1200" dirty="0"/>
            </a:br>
            <a:r>
              <a:rPr lang="ru-RU" sz="1200" dirty="0"/>
              <a:t>• Член Совета директоров Республиканского агентства по печати и массовым коммуникациям "</a:t>
            </a:r>
            <a:r>
              <a:rPr lang="ru-RU" sz="1200" dirty="0" err="1"/>
              <a:t>Татмедиа</a:t>
            </a:r>
            <a:r>
              <a:rPr lang="ru-RU" sz="1200" dirty="0"/>
              <a:t>". </a:t>
            </a:r>
            <a:br>
              <a:rPr lang="ru-RU" sz="1200" dirty="0"/>
            </a:br>
            <a:r>
              <a:rPr lang="ru-RU" sz="1200" dirty="0"/>
              <a:t>• Входит в состав Координационного совета по делам соотечественников при Президенте Республики Татарстан.</a:t>
            </a:r>
            <a:br>
              <a:rPr lang="ru-RU" sz="1200" dirty="0"/>
            </a:br>
            <a:r>
              <a:rPr lang="ru-RU" sz="1200" dirty="0"/>
              <a:t>• Член коллегии Министерства культуры Республики Татарстан. </a:t>
            </a:r>
            <a:br>
              <a:rPr lang="ru-RU" sz="1200" dirty="0"/>
            </a:br>
            <a:r>
              <a:rPr lang="ru-RU" sz="1200" dirty="0"/>
              <a:t>• Член Комиссии Государственного Совета Республики Татарстан по соблюдению Правил этики депутата Государственного Совета Республики Татарстан.</a:t>
            </a:r>
            <a:br>
              <a:rPr lang="ru-RU" sz="1200" dirty="0"/>
            </a:br>
            <a:r>
              <a:rPr lang="ru-RU" sz="1200" dirty="0"/>
              <a:t>• Почетный гражданин г. Нижнекамска.</a:t>
            </a:r>
            <a:br>
              <a:rPr lang="ru-RU" sz="1200" dirty="0"/>
            </a:br>
            <a:r>
              <a:rPr lang="ru-RU" sz="1200" dirty="0"/>
              <a:t>• Заслуженный деятель искусств Республики Ингушетия.</a:t>
            </a:r>
            <a:br>
              <a:rPr lang="ru-RU" sz="1200" dirty="0"/>
            </a:br>
            <a:r>
              <a:rPr lang="ru-RU" sz="1200" dirty="0"/>
              <a:t>• Награжден Благодарностью Президента Республики Татарстан (2014 г).</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8216" y="207057"/>
            <a:ext cx="3186183" cy="6427919"/>
          </a:xfrm>
          <a:prstGeom prst="rect">
            <a:avLst/>
          </a:prstGeom>
        </p:spPr>
      </p:pic>
    </p:spTree>
    <p:extLst>
      <p:ext uri="{BB962C8B-B14F-4D97-AF65-F5344CB8AC3E}">
        <p14:creationId xmlns:p14="http://schemas.microsoft.com/office/powerpoint/2010/main" val="35535851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2956" y="4804011"/>
            <a:ext cx="11277378" cy="1553514"/>
          </a:xfrm>
        </p:spPr>
        <p:txBody>
          <a:bodyPr/>
          <a:lstStyle/>
          <a:p>
            <a:r>
              <a:rPr lang="ru-RU" sz="2400" dirty="0" err="1"/>
              <a:t>Разиль</a:t>
            </a:r>
            <a:r>
              <a:rPr lang="ru-RU" sz="2400" dirty="0"/>
              <a:t> </a:t>
            </a:r>
            <a:r>
              <a:rPr lang="ru-RU" sz="2400" dirty="0" err="1"/>
              <a:t>Исмагилович</a:t>
            </a:r>
            <a:r>
              <a:rPr lang="ru-RU" sz="2400" dirty="0"/>
              <a:t> Валеев родился 4 января 1947 года в деревне </a:t>
            </a:r>
            <a:r>
              <a:rPr lang="ru-RU" sz="2400" dirty="0" err="1"/>
              <a:t>Ташлык</a:t>
            </a:r>
            <a:r>
              <a:rPr lang="ru-RU" sz="2400" dirty="0"/>
              <a:t> Нижнекамского района Татарстана. Начальное образование получает в родной деревне, затем учится в восьмилетней школе соседней деревни </a:t>
            </a:r>
            <a:r>
              <a:rPr lang="ru-RU" sz="2400" dirty="0" err="1"/>
              <a:t>Шингальчи</a:t>
            </a:r>
            <a:r>
              <a:rPr lang="ru-RU" sz="2400" dirty="0"/>
              <a:t> и в средней школе Нижнекамска.</a:t>
            </a:r>
            <a:br>
              <a:rPr lang="ru-RU" sz="2400" dirty="0"/>
            </a:br>
            <a:r>
              <a:rPr lang="ru-RU" sz="2400" dirty="0"/>
              <a:t/>
            </a:r>
            <a:br>
              <a:rPr lang="ru-RU" sz="2400" dirty="0"/>
            </a:br>
            <a:endParaRPr lang="ru-RU" sz="2400"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3015" y="177421"/>
            <a:ext cx="8802805" cy="4626590"/>
          </a:xfrm>
          <a:prstGeom prst="rect">
            <a:avLst/>
          </a:prstGeom>
        </p:spPr>
      </p:pic>
    </p:spTree>
    <p:extLst>
      <p:ext uri="{BB962C8B-B14F-4D97-AF65-F5344CB8AC3E}">
        <p14:creationId xmlns:p14="http://schemas.microsoft.com/office/powerpoint/2010/main" val="1482820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3206" y="4616605"/>
            <a:ext cx="11000095" cy="1849586"/>
          </a:xfrm>
        </p:spPr>
        <p:txBody>
          <a:bodyPr/>
          <a:lstStyle/>
          <a:p>
            <a:pPr algn="just"/>
            <a:r>
              <a:rPr lang="ru-RU" sz="2400" b="1" dirty="0" smtClean="0">
                <a:solidFill>
                  <a:schemeClr val="tx1"/>
                </a:solidFill>
                <a:latin typeface="Times New Roman" pitchFamily="18" charset="0"/>
                <a:cs typeface="Times New Roman" pitchFamily="18" charset="0"/>
              </a:rPr>
              <a:t>        В </a:t>
            </a:r>
            <a:r>
              <a:rPr lang="ru-RU" sz="2400" b="1" dirty="0">
                <a:solidFill>
                  <a:schemeClr val="tx1"/>
                </a:solidFill>
                <a:latin typeface="Times New Roman" pitchFamily="18" charset="0"/>
                <a:cs typeface="Times New Roman" pitchFamily="18" charset="0"/>
              </a:rPr>
              <a:t>семье Валеевых было восемь детей. Как на старшего сына, на него была возложена вся мужская работа по дому. От деда научился умело держать топор, молоть хлеб на мельнице, обдирать крупу, во время летних каникул работал помощником комбайнера и шофера, косил наравне </a:t>
            </a:r>
            <a:r>
              <a:rPr lang="ru-RU" sz="2400" b="1" dirty="0" smtClean="0">
                <a:solidFill>
                  <a:schemeClr val="tx1"/>
                </a:solidFill>
                <a:latin typeface="Times New Roman" pitchFamily="18" charset="0"/>
                <a:cs typeface="Times New Roman" pitchFamily="18" charset="0"/>
              </a:rPr>
              <a:t>со взрослыми </a:t>
            </a:r>
            <a:r>
              <a:rPr lang="ru-RU" sz="2400" b="1" dirty="0">
                <a:solidFill>
                  <a:schemeClr val="tx1"/>
                </a:solidFill>
                <a:latin typeface="Times New Roman" pitchFamily="18" charset="0"/>
                <a:cs typeface="Times New Roman" pitchFamily="18" charset="0"/>
              </a:rPr>
              <a:t>сено.</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0896" y="157478"/>
            <a:ext cx="7433481" cy="3555878"/>
          </a:xfrm>
          <a:prstGeom prst="rect">
            <a:avLst/>
          </a:prstGeom>
        </p:spPr>
      </p:pic>
    </p:spTree>
    <p:extLst>
      <p:ext uri="{BB962C8B-B14F-4D97-AF65-F5344CB8AC3E}">
        <p14:creationId xmlns:p14="http://schemas.microsoft.com/office/powerpoint/2010/main" val="14970668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5168" y="4847297"/>
            <a:ext cx="11090963" cy="1400530"/>
          </a:xfrm>
        </p:spPr>
        <p:txBody>
          <a:bodyPr/>
          <a:lstStyle/>
          <a:p>
            <a:r>
              <a:rPr lang="ru-RU" sz="2000" dirty="0" err="1"/>
              <a:t>Разиль</a:t>
            </a:r>
            <a:r>
              <a:rPr lang="ru-RU" sz="2000" dirty="0"/>
              <a:t> Валеев является одним из самых ярких и самобытных писателей нашей республики. Еще в начальной школе он увлекается художественной литературой, пишет стихи и рассказы, его первые стихи публикует районная газета. Своей первой творческой школой поэт считает литературный кружок при </a:t>
            </a:r>
            <a:r>
              <a:rPr lang="ru-RU" sz="2000" dirty="0" err="1"/>
              <a:t>челнинской</a:t>
            </a:r>
            <a:r>
              <a:rPr lang="ru-RU" sz="2000" dirty="0"/>
              <a:t> районной газете</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5905" y="273565"/>
            <a:ext cx="6332560" cy="4359156"/>
          </a:xfrm>
          <a:prstGeom prst="rect">
            <a:avLst/>
          </a:prstGeom>
        </p:spPr>
      </p:pic>
    </p:spTree>
    <p:extLst>
      <p:ext uri="{BB962C8B-B14F-4D97-AF65-F5344CB8AC3E}">
        <p14:creationId xmlns:p14="http://schemas.microsoft.com/office/powerpoint/2010/main" val="1413148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1520" y="4997423"/>
            <a:ext cx="10981782" cy="1400530"/>
          </a:xfrm>
        </p:spPr>
        <p:txBody>
          <a:bodyPr/>
          <a:lstStyle/>
          <a:p>
            <a:r>
              <a:rPr lang="ru-RU" sz="2000" dirty="0"/>
              <a:t>В 1965 году он поступает на отделение журналистики Казанского университета</a:t>
            </a:r>
            <a:r>
              <a:rPr lang="ru-RU" sz="2000" dirty="0" smtClean="0"/>
              <a:t>.</a:t>
            </a:r>
            <a:br>
              <a:rPr lang="ru-RU" sz="2000" dirty="0" smtClean="0"/>
            </a:br>
            <a:r>
              <a:rPr lang="ru-RU" sz="2000" dirty="0" smtClean="0"/>
              <a:t>В </a:t>
            </a:r>
            <a:r>
              <a:rPr lang="ru-RU" sz="2000" dirty="0"/>
              <a:t>Казани молодой поэт тесно общается с поэтами-шестидесятниками </a:t>
            </a:r>
            <a:r>
              <a:rPr lang="ru-RU" sz="2000" dirty="0" err="1"/>
              <a:t>Р.Файзуллиным</a:t>
            </a:r>
            <a:r>
              <a:rPr lang="ru-RU" sz="2000" dirty="0"/>
              <a:t>, </a:t>
            </a:r>
            <a:r>
              <a:rPr lang="ru-RU" sz="2000" dirty="0" err="1"/>
              <a:t>Р.Гатауллиным</a:t>
            </a:r>
            <a:r>
              <a:rPr lang="ru-RU" sz="2000" dirty="0"/>
              <a:t>, </a:t>
            </a:r>
            <a:r>
              <a:rPr lang="ru-RU" sz="2000" dirty="0" err="1"/>
              <a:t>Р.Мингалимом</a:t>
            </a:r>
            <a:r>
              <a:rPr lang="ru-RU" sz="2000" dirty="0"/>
              <a:t>, </a:t>
            </a:r>
            <a:r>
              <a:rPr lang="ru-RU" sz="2000" dirty="0" err="1"/>
              <a:t>Г.Рахимом</a:t>
            </a:r>
            <a:r>
              <a:rPr lang="ru-RU" sz="2000" dirty="0"/>
              <a:t>, соревнуется в поэтическом мастерстве со своими ровесниками </a:t>
            </a:r>
            <a:r>
              <a:rPr lang="ru-RU" sz="2000" dirty="0" err="1"/>
              <a:t>Зульфатом</a:t>
            </a:r>
            <a:r>
              <a:rPr lang="ru-RU" sz="2000" dirty="0"/>
              <a:t>, </a:t>
            </a:r>
            <a:r>
              <a:rPr lang="ru-RU" sz="2000" dirty="0" err="1"/>
              <a:t>Мударрисом</a:t>
            </a:r>
            <a:r>
              <a:rPr lang="ru-RU" sz="2000" dirty="0"/>
              <a:t> </a:t>
            </a:r>
            <a:r>
              <a:rPr lang="ru-RU" sz="2000" dirty="0" err="1"/>
              <a:t>Аглямовым</a:t>
            </a:r>
            <a:r>
              <a:rPr lang="ru-RU" sz="2000" dirty="0"/>
              <a:t>.</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9456" y="177773"/>
            <a:ext cx="7620000" cy="4819650"/>
          </a:xfrm>
          <a:prstGeom prst="rect">
            <a:avLst/>
          </a:prstGeom>
        </p:spPr>
      </p:pic>
    </p:spTree>
    <p:extLst>
      <p:ext uri="{BB962C8B-B14F-4D97-AF65-F5344CB8AC3E}">
        <p14:creationId xmlns:p14="http://schemas.microsoft.com/office/powerpoint/2010/main" val="27040474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9072" y="423747"/>
            <a:ext cx="10590331" cy="1538868"/>
          </a:xfrm>
        </p:spPr>
        <p:txBody>
          <a:bodyPr/>
          <a:lstStyle/>
          <a:p>
            <a:r>
              <a:rPr lang="ru-RU" sz="2800" dirty="0"/>
              <a:t>В студенческие годы его стихи широко публикуются в коллективных сборниках, он участвует в поэтических вечерах и диспутах</a:t>
            </a:r>
            <a:r>
              <a:rPr lang="ru-RU" sz="2800" dirty="0" smtClean="0"/>
              <a:t>.</a:t>
            </a:r>
            <a:br>
              <a:rPr lang="ru-RU" sz="2800" dirty="0" smtClean="0"/>
            </a:br>
            <a:r>
              <a:rPr lang="ru-RU" sz="2000" dirty="0"/>
              <a:t/>
            </a:r>
            <a:br>
              <a:rPr lang="ru-RU" sz="2000" dirty="0"/>
            </a:br>
            <a:r>
              <a:rPr lang="ru-RU" sz="2400" dirty="0" err="1"/>
              <a:t>Разиль</a:t>
            </a:r>
            <a:r>
              <a:rPr lang="ru-RU" sz="2400" dirty="0"/>
              <a:t> Валеев начинает писать песни. А уже завязав творческую дружбу с выдающимся певцом </a:t>
            </a:r>
            <a:r>
              <a:rPr lang="ru-RU" sz="2400" dirty="0" err="1"/>
              <a:t>Ильгамом</a:t>
            </a:r>
            <a:r>
              <a:rPr lang="ru-RU" sz="2400" dirty="0"/>
              <a:t> Шакировым и написав по его советам песни «</a:t>
            </a:r>
            <a:r>
              <a:rPr lang="ru-RU" sz="2400" dirty="0" err="1"/>
              <a:t>Дулкын</a:t>
            </a:r>
            <a:r>
              <a:rPr lang="ru-RU" sz="2400" dirty="0"/>
              <a:t>» («Волна»), «</a:t>
            </a:r>
            <a:r>
              <a:rPr lang="ru-RU" sz="2400" dirty="0" err="1"/>
              <a:t>Таң</a:t>
            </a:r>
            <a:r>
              <a:rPr lang="ru-RU" sz="2400" dirty="0"/>
              <a:t> </a:t>
            </a:r>
            <a:r>
              <a:rPr lang="ru-RU" sz="2400" dirty="0" err="1"/>
              <a:t>җыры</a:t>
            </a:r>
            <a:r>
              <a:rPr lang="ru-RU" sz="2400" dirty="0"/>
              <a:t>» («Утренняя песня»), «</a:t>
            </a:r>
            <a:r>
              <a:rPr lang="ru-RU" sz="2400" dirty="0" err="1"/>
              <a:t>Бер</a:t>
            </a:r>
            <a:r>
              <a:rPr lang="ru-RU" sz="2400" dirty="0"/>
              <a:t> </a:t>
            </a:r>
            <a:r>
              <a:rPr lang="ru-RU" sz="2400" dirty="0" err="1"/>
              <a:t>алманы</a:t>
            </a:r>
            <a:r>
              <a:rPr lang="ru-RU" sz="2400" dirty="0"/>
              <a:t> </a:t>
            </a:r>
            <a:r>
              <a:rPr lang="ru-RU" sz="2400" dirty="0" err="1"/>
              <a:t>бишкә</a:t>
            </a:r>
            <a:r>
              <a:rPr lang="ru-RU" sz="2400" dirty="0"/>
              <a:t> </a:t>
            </a:r>
            <a:r>
              <a:rPr lang="ru-RU" sz="2400" dirty="0" err="1"/>
              <a:t>бүләек</a:t>
            </a:r>
            <a:r>
              <a:rPr lang="ru-RU" sz="2400" dirty="0"/>
              <a:t>» («Разделим яблоко на пятерых»), поэт окунается в песенное творчество с головой. О популярности песен </a:t>
            </a:r>
            <a:r>
              <a:rPr lang="ru-RU" sz="2400" dirty="0" err="1"/>
              <a:t>Р.Валеева</a:t>
            </a:r>
            <a:r>
              <a:rPr lang="ru-RU" sz="2400" dirty="0"/>
              <a:t> свидетельствует и то, что за исполнение их берутся такие популярные певцы, как </a:t>
            </a:r>
            <a:r>
              <a:rPr lang="ru-RU" sz="2400" dirty="0" err="1"/>
              <a:t>И.Шакиров</a:t>
            </a:r>
            <a:r>
              <a:rPr lang="ru-RU" sz="2400" dirty="0"/>
              <a:t>, </a:t>
            </a:r>
            <a:r>
              <a:rPr lang="ru-RU" sz="2400" dirty="0" err="1"/>
              <a:t>А.Афзалова</a:t>
            </a:r>
            <a:r>
              <a:rPr lang="ru-RU" sz="2400" dirty="0"/>
              <a:t>, </a:t>
            </a:r>
            <a:r>
              <a:rPr lang="ru-RU" sz="2400" dirty="0" err="1"/>
              <a:t>Х.Бигичев</a:t>
            </a:r>
            <a:r>
              <a:rPr lang="ru-RU" sz="2400" dirty="0"/>
              <a:t>, </a:t>
            </a:r>
            <a:r>
              <a:rPr lang="ru-RU" sz="2400" dirty="0" err="1"/>
              <a:t>З.Сунгатуллина</a:t>
            </a:r>
            <a:r>
              <a:rPr lang="ru-RU" sz="2400" dirty="0"/>
              <a:t>, </a:t>
            </a:r>
            <a:r>
              <a:rPr lang="ru-RU" sz="2400" dirty="0" err="1"/>
              <a:t>В.Ганиева</a:t>
            </a:r>
            <a:r>
              <a:rPr lang="ru-RU" sz="2400" dirty="0"/>
              <a:t>, </a:t>
            </a:r>
            <a:r>
              <a:rPr lang="ru-RU" sz="2400" dirty="0" err="1"/>
              <a:t>Р.Ибрагимов</a:t>
            </a:r>
            <a:r>
              <a:rPr lang="ru-RU" sz="2400" dirty="0"/>
              <a:t>, </a:t>
            </a:r>
            <a:r>
              <a:rPr lang="ru-RU" sz="2400" dirty="0" err="1"/>
              <a:t>Р.Сахабиев</a:t>
            </a:r>
            <a:r>
              <a:rPr lang="ru-RU" sz="2400" dirty="0"/>
              <a:t>, </a:t>
            </a:r>
            <a:r>
              <a:rPr lang="ru-RU" sz="2400" dirty="0" err="1"/>
              <a:t>Р.Ибрагимова</a:t>
            </a:r>
            <a:r>
              <a:rPr lang="ru-RU" sz="2400" dirty="0"/>
              <a:t>, </a:t>
            </a:r>
            <a:r>
              <a:rPr lang="ru-RU" sz="2400" dirty="0" err="1"/>
              <a:t>А.Валеев</a:t>
            </a:r>
            <a:r>
              <a:rPr lang="ru-RU" sz="2400" dirty="0"/>
              <a:t>, </a:t>
            </a:r>
            <a:r>
              <a:rPr lang="ru-RU" sz="2400" dirty="0" err="1"/>
              <a:t>А.Файзрахманов</a:t>
            </a:r>
            <a:r>
              <a:rPr lang="ru-RU" sz="2400" dirty="0"/>
              <a:t>. С поэтом сотрудничают известные композиторы </a:t>
            </a:r>
            <a:r>
              <a:rPr lang="ru-RU" sz="2400" dirty="0" err="1"/>
              <a:t>Р.Яхин</a:t>
            </a:r>
            <a:r>
              <a:rPr lang="ru-RU" sz="2400" dirty="0"/>
              <a:t>, </a:t>
            </a:r>
            <a:r>
              <a:rPr lang="ru-RU" sz="2400" dirty="0" err="1"/>
              <a:t>А.Бакиров</a:t>
            </a:r>
            <a:r>
              <a:rPr lang="ru-RU" sz="2400" dirty="0"/>
              <a:t>, </a:t>
            </a:r>
            <a:r>
              <a:rPr lang="ru-RU" sz="2400" dirty="0" err="1"/>
              <a:t>И.Шамсутдинов</a:t>
            </a:r>
            <a:r>
              <a:rPr lang="ru-RU" sz="2400" dirty="0"/>
              <a:t>, </a:t>
            </a:r>
            <a:r>
              <a:rPr lang="ru-RU" sz="2400" dirty="0" err="1"/>
              <a:t>М.Яруллин</a:t>
            </a:r>
            <a:r>
              <a:rPr lang="ru-RU" sz="2400" dirty="0"/>
              <a:t>, </a:t>
            </a:r>
            <a:r>
              <a:rPr lang="ru-RU" sz="2400" dirty="0" err="1"/>
              <a:t>Ф.Ахметов</a:t>
            </a:r>
            <a:r>
              <a:rPr lang="ru-RU" sz="2400" dirty="0"/>
              <a:t>, </a:t>
            </a:r>
            <a:r>
              <a:rPr lang="ru-RU" sz="2400" dirty="0" err="1"/>
              <a:t>Р.Калимуллин</a:t>
            </a:r>
            <a:r>
              <a:rPr lang="ru-RU" sz="2400" dirty="0"/>
              <a:t>, </a:t>
            </a:r>
            <a:r>
              <a:rPr lang="ru-RU" sz="2400" dirty="0" err="1"/>
              <a:t>Л.Батыр-Болгари</a:t>
            </a:r>
            <a:r>
              <a:rPr lang="ru-RU" sz="2400" dirty="0"/>
              <a:t>, </a:t>
            </a:r>
            <a:r>
              <a:rPr lang="ru-RU" sz="2400" dirty="0" err="1"/>
              <a:t>Р.Ахиярова</a:t>
            </a:r>
            <a:r>
              <a:rPr lang="ru-RU" sz="2400" dirty="0"/>
              <a:t>, </a:t>
            </a:r>
            <a:r>
              <a:rPr lang="ru-RU" sz="2400" dirty="0" err="1"/>
              <a:t>М.Шамсутдинова</a:t>
            </a:r>
            <a:r>
              <a:rPr lang="ru-RU" sz="2400" dirty="0"/>
              <a:t>, </a:t>
            </a:r>
            <a:r>
              <a:rPr lang="ru-RU" sz="2400" dirty="0" err="1"/>
              <a:t>Р.Абдуллин</a:t>
            </a:r>
            <a:r>
              <a:rPr lang="ru-RU" sz="2400" dirty="0"/>
              <a:t>, </a:t>
            </a:r>
            <a:r>
              <a:rPr lang="ru-RU" sz="2400" dirty="0" err="1"/>
              <a:t>Ш.Тимербулатов</a:t>
            </a:r>
            <a:r>
              <a:rPr lang="ru-RU" sz="2400" dirty="0"/>
              <a:t>, </a:t>
            </a:r>
            <a:r>
              <a:rPr lang="ru-RU" sz="2400" dirty="0" err="1"/>
              <a:t>Л.Хайрутдинова</a:t>
            </a:r>
            <a:r>
              <a:rPr lang="ru-RU" sz="2400" dirty="0"/>
              <a:t> и </a:t>
            </a:r>
            <a:r>
              <a:rPr lang="ru-RU" sz="2400" dirty="0" smtClean="0"/>
              <a:t>другие.</a:t>
            </a:r>
            <a:r>
              <a:rPr lang="ru-RU" sz="2400" dirty="0"/>
              <a:t/>
            </a:r>
            <a:br>
              <a:rPr lang="ru-RU" sz="2400" dirty="0"/>
            </a:br>
            <a:r>
              <a:rPr lang="ru-RU" sz="2400" dirty="0"/>
              <a:t/>
            </a:r>
            <a:br>
              <a:rPr lang="ru-RU" sz="2400" dirty="0"/>
            </a:br>
            <a:endParaRPr lang="ru-RU" sz="2400" dirty="0"/>
          </a:p>
        </p:txBody>
      </p:sp>
    </p:spTree>
    <p:extLst>
      <p:ext uri="{BB962C8B-B14F-4D97-AF65-F5344CB8AC3E}">
        <p14:creationId xmlns:p14="http://schemas.microsoft.com/office/powerpoint/2010/main" val="38542253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2011" y="4424216"/>
            <a:ext cx="11436823" cy="1400530"/>
          </a:xfrm>
        </p:spPr>
        <p:txBody>
          <a:bodyPr/>
          <a:lstStyle/>
          <a:p>
            <a:r>
              <a:rPr lang="ru-RU" sz="1800" dirty="0"/>
              <a:t>Говорят, хотите познать душу народа, послушайте его песни. Верные слова. Но песни сами по себе не рождаются, их сочиняют люди, авторы, талантливые и душевные. И чем талантливей автор, чем шире его душа, тем ярче получается песня, тем она любимей в народе и долговечней. Таковыми являются песни </a:t>
            </a:r>
            <a:r>
              <a:rPr lang="ru-RU" sz="1800" dirty="0" err="1"/>
              <a:t>Разиля</a:t>
            </a:r>
            <a:r>
              <a:rPr lang="ru-RU" sz="1800" dirty="0"/>
              <a:t> Валеева – «</a:t>
            </a:r>
            <a:r>
              <a:rPr lang="ru-RU" sz="1800" dirty="0" err="1"/>
              <a:t>Ватаным</a:t>
            </a:r>
            <a:r>
              <a:rPr lang="ru-RU" sz="1800" dirty="0"/>
              <a:t>», «Татарстан», «</a:t>
            </a:r>
            <a:r>
              <a:rPr lang="ru-RU" sz="1800" dirty="0" err="1"/>
              <a:t>Сагынам</a:t>
            </a:r>
            <a:r>
              <a:rPr lang="ru-RU" sz="1800" dirty="0"/>
              <a:t>» («Скучаю»), «</a:t>
            </a:r>
            <a:r>
              <a:rPr lang="ru-RU" sz="1800" dirty="0" err="1"/>
              <a:t>Нигә</a:t>
            </a:r>
            <a:r>
              <a:rPr lang="ru-RU" sz="1800" dirty="0"/>
              <a:t>, </a:t>
            </a:r>
            <a:r>
              <a:rPr lang="ru-RU" sz="1800" dirty="0" err="1"/>
              <a:t>әни</a:t>
            </a:r>
            <a:r>
              <a:rPr lang="ru-RU" sz="1800" dirty="0"/>
              <a:t>, </a:t>
            </a:r>
            <a:r>
              <a:rPr lang="ru-RU" sz="1800" dirty="0" err="1"/>
              <a:t>нигә</a:t>
            </a:r>
            <a:r>
              <a:rPr lang="ru-RU" sz="1800" dirty="0"/>
              <a:t> </a:t>
            </a:r>
            <a:r>
              <a:rPr lang="ru-RU" sz="1800" dirty="0" err="1"/>
              <a:t>картаясың</a:t>
            </a:r>
            <a:r>
              <a:rPr lang="ru-RU" sz="1800" dirty="0"/>
              <a:t>?» («Зачем, мама, зачем стареешь?»), «</a:t>
            </a:r>
            <a:r>
              <a:rPr lang="ru-RU" sz="1800" dirty="0" err="1"/>
              <a:t>Иң</a:t>
            </a:r>
            <a:r>
              <a:rPr lang="ru-RU" sz="1800" dirty="0"/>
              <a:t> </a:t>
            </a:r>
            <a:r>
              <a:rPr lang="ru-RU" sz="1800" dirty="0" err="1"/>
              <a:t>якты</a:t>
            </a:r>
            <a:r>
              <a:rPr lang="ru-RU" sz="1800" dirty="0"/>
              <a:t> </a:t>
            </a:r>
            <a:r>
              <a:rPr lang="ru-RU" sz="1800" dirty="0" err="1"/>
              <a:t>йолдыз</a:t>
            </a:r>
            <a:r>
              <a:rPr lang="ru-RU" sz="1800" dirty="0"/>
              <a:t>» («Самая светлая звезда») и многие другие, которые выражают душу татарского народа, характеризуют нашу Родину, культуру, обычаи, нравы народа. Эти песни позволяют сказать: душа поэта стала подлинной частицей души </a:t>
            </a:r>
            <a:r>
              <a:rPr lang="ru-RU" sz="1800" dirty="0" err="1"/>
              <a:t>народой</a:t>
            </a:r>
            <a:r>
              <a:rPr lang="ru-RU" sz="1800" dirty="0"/>
              <a:t>.</a:t>
            </a:r>
            <a:r>
              <a:rPr lang="ru-RU" sz="2000" dirty="0"/>
              <a:t/>
            </a:r>
            <a:br>
              <a:rPr lang="ru-RU" sz="2000" dirty="0"/>
            </a:br>
            <a:r>
              <a:rPr lang="ru-RU" sz="2000" dirty="0"/>
              <a:t/>
            </a:r>
            <a:br>
              <a:rPr lang="ru-RU" sz="2000" dirty="0"/>
            </a:br>
            <a:endParaRPr lang="ru-RU" sz="2000"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2389" y="325840"/>
            <a:ext cx="5819349" cy="3879566"/>
          </a:xfrm>
          <a:prstGeom prst="rect">
            <a:avLst/>
          </a:prstGeom>
        </p:spPr>
      </p:pic>
    </p:spTree>
    <p:extLst>
      <p:ext uri="{BB962C8B-B14F-4D97-AF65-F5344CB8AC3E}">
        <p14:creationId xmlns:p14="http://schemas.microsoft.com/office/powerpoint/2010/main" val="22549847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5860" y="3864658"/>
            <a:ext cx="11227441" cy="1400530"/>
          </a:xfrm>
        </p:spPr>
        <p:txBody>
          <a:bodyPr/>
          <a:lstStyle/>
          <a:p>
            <a:r>
              <a:rPr lang="ru-RU" sz="2000" dirty="0"/>
              <a:t>В 1986-2000 гг. </a:t>
            </a:r>
            <a:r>
              <a:rPr lang="ru-RU" sz="2000" dirty="0" err="1"/>
              <a:t>Р.Валеев</a:t>
            </a:r>
            <a:r>
              <a:rPr lang="ru-RU" sz="2000" dirty="0"/>
              <a:t> работает директором Национальной библиотеки Республики Татарстан, одновременно в 1990-95 гг. – председатель Постоянной комиссии Государственного Совета Республики Татарстан по культуре и национальным вопросам. В настоящее время </a:t>
            </a:r>
            <a:r>
              <a:rPr lang="ru-RU" sz="2000" dirty="0" err="1"/>
              <a:t>Р.Валеев</a:t>
            </a:r>
            <a:r>
              <a:rPr lang="ru-RU" sz="2000" dirty="0"/>
              <a:t> является членом Президиума Государственного Совета Республики Татарстан и председателем комитета по культуре, науке, образованию и национальным вопросам, председателем Попечительского Совета Национальной библиотеки Республики Татарстан, вице-президентом татарского ПЭН-центра Всемирной ассоциации писателей.</a:t>
            </a:r>
            <a:br>
              <a:rPr lang="ru-RU" sz="2000" dirty="0"/>
            </a:br>
            <a:endParaRPr lang="ru-RU" sz="2000"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8242" y="330812"/>
            <a:ext cx="6462676" cy="3533846"/>
          </a:xfrm>
          <a:prstGeom prst="rect">
            <a:avLst/>
          </a:prstGeom>
        </p:spPr>
      </p:pic>
    </p:spTree>
    <p:extLst>
      <p:ext uri="{BB962C8B-B14F-4D97-AF65-F5344CB8AC3E}">
        <p14:creationId xmlns:p14="http://schemas.microsoft.com/office/powerpoint/2010/main" val="320145371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Ион">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Ион">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140</TotalTime>
  <Words>472</Words>
  <Application>Microsoft Office PowerPoint</Application>
  <PresentationFormat>Широкоэкранный</PresentationFormat>
  <Paragraphs>12</Paragraphs>
  <Slides>10</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Arial</vt:lpstr>
      <vt:lpstr>Calibri</vt:lpstr>
      <vt:lpstr>Century Gothic</vt:lpstr>
      <vt:lpstr>Times New Roman</vt:lpstr>
      <vt:lpstr>Wingdings 3</vt:lpstr>
      <vt:lpstr>Ион</vt:lpstr>
      <vt:lpstr>РАЗИЛЬ ИСМАГИЛОВИЧ ВАЛЕЕВ</vt:lpstr>
      <vt:lpstr>• Родился 4 января 1947 года.  • Образование – высшее, окончил Московский Литературный институт им. М. Горького по специальности "Литературная работа".  • Кандидат исторических наук, академик Академии гуманитарных наук России, действительный член (академик) Международной Гуманитарной Академии "Европа-Азия", член-корреспондент Международной Академии общественных наук, член президиума Академии наук Республики Татарстан.  • Заслуженный работник культуры Республики Татарстан, Заслуженный работник культуры Российской Федерации.  • Награжден медалью "В память 1000-летия Казани", медалью "За заслуги в проведении Всероссийской переписи населения 2010 года".  • Удостоен Республиканской премии Татарстана им.М.Джалиля и Государственной премии Республики Татарстан им. Г.Тукая.  • Избирался депутатом Верховного Совета Татарской АССР (1990-1995), депутатом Государственного Совета Республики Татарстан первого (1995-1999), второго (1999-2004), третьего (2004-2009), четвертого (2009-2014) созывов.  • Депутат Государственного Совета Республики Татарстан, работающий на профессиональной постоянной основе.  • Президент Татарского "ПЕН-центра" Международной писательской организации "ПЕН-клуб", член бюро исполкома Всемирного конгресса татар, член комиссии по присуждению государственных премий Республики Татарстан им. Г. Тукая, Председатель Попечительского совета Национальной библиотеки Республики Татарстан, член Правления союза писателей Татарстана.  • Член политического совета республиканского общественного движения "Татарстан - Новый Век - Татарстан - Яңа Гасыр", Председатель правления Фонда "Җыен" - общественного объединения по сохранению и развитию татарского языка и культуры.  • Член Геральдического совета при Президенте Республики Татарстан.  • Член Совета директоров Республиканского агентства по печати и массовым коммуникациям "Татмедиа".  • Входит в состав Координационного совета по делам соотечественников при Президенте Республики Татарстан. • Член коллегии Министерства культуры Республики Татарстан.  • Член Комиссии Государственного Совета Республики Татарстан по соблюдению Правил этики депутата Государственного Совета Республики Татарстан. • Почетный гражданин г. Нижнекамска. • Заслуженный деятель искусств Республики Ингушетия. • Награжден Благодарностью Президента Республики Татарстан (2014 г).</vt:lpstr>
      <vt:lpstr>Разиль Исмагилович Валеев родился 4 января 1947 года в деревне Ташлык Нижнекамского района Татарстана. Начальное образование получает в родной деревне, затем учится в восьмилетней школе соседней деревни Шингальчи и в средней школе Нижнекамска.  </vt:lpstr>
      <vt:lpstr>        В семье Валеевых было восемь детей. Как на старшего сына, на него была возложена вся мужская работа по дому. От деда научился умело держать топор, молоть хлеб на мельнице, обдирать крупу, во время летних каникул работал помощником комбайнера и шофера, косил наравне со взрослыми сено.</vt:lpstr>
      <vt:lpstr>Разиль Валеев является одним из самых ярких и самобытных писателей нашей республики. Еще в начальной школе он увлекается художественной литературой, пишет стихи и рассказы, его первые стихи публикует районная газета. Своей первой творческой школой поэт считает литературный кружок при челнинской районной газете</vt:lpstr>
      <vt:lpstr>В 1965 году он поступает на отделение журналистики Казанского университета. В Казани молодой поэт тесно общается с поэтами-шестидесятниками Р.Файзуллиным, Р.Гатауллиным, Р.Мингалимом, Г.Рахимом, соревнуется в поэтическом мастерстве со своими ровесниками Зульфатом, Мударрисом Аглямовым.</vt:lpstr>
      <vt:lpstr>В студенческие годы его стихи широко публикуются в коллективных сборниках, он участвует в поэтических вечерах и диспутах.  Разиль Валеев начинает писать песни. А уже завязав творческую дружбу с выдающимся певцом Ильгамом Шакировым и написав по его советам песни «Дулкын» («Волна»), «Таң җыры» («Утренняя песня»), «Бер алманы бишкә бүләек» («Разделим яблоко на пятерых»), поэт окунается в песенное творчество с головой. О популярности песен Р.Валеева свидетельствует и то, что за исполнение их берутся такие популярные певцы, как И.Шакиров, А.Афзалова, Х.Бигичев, З.Сунгатуллина, В.Ганиева, Р.Ибрагимов, Р.Сахабиев, Р.Ибрагимова, А.Валеев, А.Файзрахманов. С поэтом сотрудничают известные композиторы Р.Яхин, А.Бакиров, И.Шамсутдинов, М.Яруллин, Ф.Ахметов, Р.Калимуллин, Л.Батыр-Болгари, Р.Ахиярова, М.Шамсутдинова, Р.Абдуллин, Ш.Тимербулатов, Л.Хайрутдинова и другие.  </vt:lpstr>
      <vt:lpstr>Говорят, хотите познать душу народа, послушайте его песни. Верные слова. Но песни сами по себе не рождаются, их сочиняют люди, авторы, талантливые и душевные. И чем талантливей автор, чем шире его душа, тем ярче получается песня, тем она любимей в народе и долговечней. Таковыми являются песни Разиля Валеева – «Ватаным», «Татарстан», «Сагынам» («Скучаю»), «Нигә, әни, нигә картаясың?» («Зачем, мама, зачем стареешь?»), «Иң якты йолдыз» («Самая светлая звезда») и многие другие, которые выражают душу татарского народа, характеризуют нашу Родину, культуру, обычаи, нравы народа. Эти песни позволяют сказать: душа поэта стала подлинной частицей души народой.  </vt:lpstr>
      <vt:lpstr>В 1986-2000 гг. Р.Валеев работает директором Национальной библиотеки Республики Татарстан, одновременно в 1990-95 гг. – председатель Постоянной комиссии Государственного Совета Республики Татарстан по культуре и национальным вопросам. В настоящее время Р.Валеев является членом Президиума Государственного Совета Республики Татарстан и председателем комитета по культуре, науке, образованию и национальным вопросам, председателем Попечительского Совета Национальной библиотеки Республики Татарстан, вице-президентом татарского ПЭН-центра Всемирной ассоциации писателей. </vt:lpstr>
      <vt:lpstr>Однако, как известно, не имя красит человека… Автор более трех десятков книг, пьес, доброй сотни песен, видный общественный деятель и деятель культуры Разиль Валеев и сегодня весь в заботах, труде, творчестве. Он активно работает в Государственном Совете Республики Татарстан, в издательствах готовятся к выходу в свет его книги, на письменном столе – рукописи новых произведений, проекты новых дел, планы и письма, письма, письма… как к писателю, депутату и просто как к человеку.</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РАЗИЛЬ ИСМАГИЛОВИЧ ВАЛЕЕВ</dc:title>
  <dc:creator>Кадрия</dc:creator>
  <cp:lastModifiedBy>Хасанова МА</cp:lastModifiedBy>
  <cp:revision>13</cp:revision>
  <dcterms:created xsi:type="dcterms:W3CDTF">2015-08-31T17:05:53Z</dcterms:created>
  <dcterms:modified xsi:type="dcterms:W3CDTF">2019-03-22T07:33:11Z</dcterms:modified>
</cp:coreProperties>
</file>