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3" r:id="rId12"/>
    <p:sldId id="269" r:id="rId13"/>
    <p:sldId id="271" r:id="rId14"/>
    <p:sldId id="268" r:id="rId15"/>
    <p:sldId id="276" r:id="rId16"/>
    <p:sldId id="274" r:id="rId17"/>
    <p:sldId id="272" r:id="rId18"/>
    <p:sldId id="278" r:id="rId19"/>
    <p:sldId id="279" r:id="rId20"/>
    <p:sldId id="281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872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ED0B2-3085-40FE-A6CA-21D34F36215B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5A8CE-D1BC-4679-BE43-CB4159A23C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1315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2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gif"/><Relationship Id="rId7" Type="http://schemas.openxmlformats.org/officeDocument/2006/relationships/image" Target="../media/image2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8.png"/><Relationship Id="rId4" Type="http://schemas.openxmlformats.org/officeDocument/2006/relationships/image" Target="../media/image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8.png"/><Relationship Id="rId4" Type="http://schemas.openxmlformats.org/officeDocument/2006/relationships/image" Target="../media/image8.gi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145" y="764704"/>
            <a:ext cx="9304659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Порядок оформления, </a:t>
            </a:r>
            <a:endParaRPr lang="ru-RU" sz="4800" b="1" dirty="0" smtClean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обработки 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</a:t>
            </a:r>
            <a:r>
              <a:rPr lang="ru-RU" sz="4800" b="1" dirty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направления </a:t>
            </a:r>
            <a:endParaRPr lang="ru-RU" sz="4800" b="1" dirty="0" smtClean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досылаемых </a:t>
            </a:r>
            <a:r>
              <a:rPr lang="ru-RU" sz="4800" b="1" dirty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</a:t>
            </a:r>
            <a:endParaRPr lang="ru-RU" sz="4800" b="1" dirty="0" smtClean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возвращаемых 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внутренних 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почтовых отправлений.</a:t>
            </a:r>
            <a:endParaRPr lang="ru-RU" sz="4800" b="1" cap="none" spc="0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849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Общие положения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904" y="1107758"/>
            <a:ext cx="41243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4047" y="1107758"/>
            <a:ext cx="36880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  Операции по досылке, засылке и возврату РПО проводить с использованием ППП «</a:t>
            </a:r>
            <a:r>
              <a:rPr lang="en-US" dirty="0" smtClean="0">
                <a:solidFill>
                  <a:srgbClr val="002060"/>
                </a:solidFill>
              </a:rPr>
              <a:t>WinPost</a:t>
            </a:r>
            <a:r>
              <a:rPr lang="ru-RU" dirty="0" smtClean="0">
                <a:solidFill>
                  <a:srgbClr val="002060"/>
                </a:solidFill>
              </a:rPr>
              <a:t>», ИС «ОПС </a:t>
            </a:r>
            <a:r>
              <a:rPr lang="ru-RU" dirty="0">
                <a:solidFill>
                  <a:srgbClr val="002060"/>
                </a:solidFill>
              </a:rPr>
              <a:t>–</a:t>
            </a:r>
            <a:r>
              <a:rPr lang="ru-RU" dirty="0" smtClean="0">
                <a:solidFill>
                  <a:srgbClr val="002060"/>
                </a:solidFill>
              </a:rPr>
              <a:t> Почтовые отправления».</a:t>
            </a:r>
          </a:p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    ОПС, не оснащенные </a:t>
            </a:r>
            <a:r>
              <a:rPr lang="ru-RU" dirty="0">
                <a:solidFill>
                  <a:srgbClr val="002060"/>
                </a:solidFill>
              </a:rPr>
              <a:t>ППП «</a:t>
            </a:r>
            <a:r>
              <a:rPr lang="en-US" dirty="0">
                <a:solidFill>
                  <a:srgbClr val="002060"/>
                </a:solidFill>
              </a:rPr>
              <a:t>WinPost</a:t>
            </a:r>
            <a:r>
              <a:rPr lang="ru-RU" dirty="0" smtClean="0">
                <a:solidFill>
                  <a:srgbClr val="002060"/>
                </a:solidFill>
              </a:rPr>
              <a:t>» и  </a:t>
            </a:r>
            <a:r>
              <a:rPr lang="ru-RU" dirty="0">
                <a:solidFill>
                  <a:srgbClr val="002060"/>
                </a:solidFill>
              </a:rPr>
              <a:t>ИС «ОПС – </a:t>
            </a:r>
            <a:r>
              <a:rPr lang="ru-RU" dirty="0" smtClean="0">
                <a:solidFill>
                  <a:srgbClr val="002060"/>
                </a:solidFill>
              </a:rPr>
              <a:t>Почтовые </a:t>
            </a:r>
            <a:r>
              <a:rPr lang="ru-RU" dirty="0">
                <a:solidFill>
                  <a:srgbClr val="002060"/>
                </a:solidFill>
              </a:rPr>
              <a:t>отправления</a:t>
            </a:r>
            <a:r>
              <a:rPr lang="ru-RU" dirty="0" smtClean="0">
                <a:solidFill>
                  <a:srgbClr val="002060"/>
                </a:solidFill>
              </a:rPr>
              <a:t>» передают информацию об операциях над РПО в почтамт, для ввода данных через </a:t>
            </a:r>
            <a:r>
              <a:rPr lang="en-US" dirty="0" smtClean="0">
                <a:solidFill>
                  <a:srgbClr val="002060"/>
                </a:solidFill>
              </a:rPr>
              <a:t>Web</a:t>
            </a:r>
            <a:r>
              <a:rPr lang="ru-RU" dirty="0">
                <a:solidFill>
                  <a:srgbClr val="002060"/>
                </a:solidFill>
              </a:rPr>
              <a:t> – </a:t>
            </a:r>
            <a:r>
              <a:rPr lang="ru-RU" dirty="0" smtClean="0">
                <a:solidFill>
                  <a:srgbClr val="002060"/>
                </a:solidFill>
              </a:rPr>
              <a:t>интерфейс или ИС «Почтамт – Почтовые отправления».</a:t>
            </a:r>
          </a:p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    Формирование емкостей производить в соответствии с временным порядком обработки исходящих и транзитных почтовых отправлений и почтовых емкостей.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02097"/>
            <a:ext cx="4124325" cy="54253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947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88640"/>
            <a:ext cx="8496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Общие положения по досылке, возврату почтовых отправлений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3768" y="1772816"/>
            <a:ext cx="4176464" cy="6840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2060"/>
                </a:solidFill>
              </a:rPr>
              <a:t>Досыл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92080" y="3356992"/>
            <a:ext cx="3096344" cy="23042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При засылке почтового отправления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8234" y="3356992"/>
            <a:ext cx="3312368" cy="23042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По заявлению пользователя</a:t>
            </a:r>
            <a:endParaRPr lang="ru-RU" sz="2800" dirty="0">
              <a:solidFill>
                <a:srgbClr val="002060"/>
              </a:solidFill>
            </a:endParaRPr>
          </a:p>
        </p:txBody>
      </p:sp>
      <p:cxnSp>
        <p:nvCxnSpPr>
          <p:cNvPr id="11" name="Прямая со стрелкой 10"/>
          <p:cNvCxnSpPr>
            <a:stCxn id="7" idx="2"/>
            <a:endCxn id="9" idx="0"/>
          </p:cNvCxnSpPr>
          <p:nvPr/>
        </p:nvCxnSpPr>
        <p:spPr>
          <a:xfrm flipH="1">
            <a:off x="2274418" y="2456892"/>
            <a:ext cx="2297582" cy="9001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7" idx="2"/>
            <a:endCxn id="8" idx="0"/>
          </p:cNvCxnSpPr>
          <p:nvPr/>
        </p:nvCxnSpPr>
        <p:spPr>
          <a:xfrm>
            <a:off x="4572000" y="2456892"/>
            <a:ext cx="2268252" cy="9001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72666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0" y="2083443"/>
            <a:ext cx="2376264" cy="307374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002060"/>
                </a:solidFill>
              </a:rPr>
              <a:t>Возврат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47864" y="188640"/>
            <a:ext cx="5688631" cy="6840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По истечении срока хранения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57026" y="1124744"/>
            <a:ext cx="5710024" cy="6840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По заявлению отправителя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47864" y="2083443"/>
            <a:ext cx="5710713" cy="86409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При отказе адресата </a:t>
            </a:r>
            <a:r>
              <a:rPr lang="ru-RU" sz="1600" dirty="0" smtClean="0">
                <a:solidFill>
                  <a:srgbClr val="002060"/>
                </a:solidFill>
              </a:rPr>
              <a:t>(его законного представителя) </a:t>
            </a:r>
            <a:r>
              <a:rPr lang="ru-RU" sz="2400" dirty="0" smtClean="0">
                <a:solidFill>
                  <a:srgbClr val="002060"/>
                </a:solidFill>
              </a:rPr>
              <a:t>от его получения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57025" y="3212977"/>
            <a:ext cx="5679469" cy="115212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При отсутствии адресата по указанному адресу </a:t>
            </a:r>
            <a:r>
              <a:rPr lang="ru-RU" sz="1600" dirty="0" smtClean="0">
                <a:solidFill>
                  <a:srgbClr val="002060"/>
                </a:solidFill>
              </a:rPr>
              <a:t>(возврат ПО осуществляется только по истечении установленного срока хранения)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57026" y="5573326"/>
            <a:ext cx="5648914" cy="95201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При иных обстоятельствах                         </a:t>
            </a:r>
            <a:r>
              <a:rPr lang="ru-RU" sz="1600" dirty="0" smtClean="0">
                <a:solidFill>
                  <a:srgbClr val="002060"/>
                </a:solidFill>
              </a:rPr>
              <a:t>(адресат, абонирующий ячейку, не указан или указан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неправильно и др.)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33797" y="4599130"/>
            <a:ext cx="5738845" cy="6840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При невозможности прочтения адреса адресата</a:t>
            </a:r>
            <a:endParaRPr lang="ru-RU" sz="2400" dirty="0">
              <a:solidFill>
                <a:srgbClr val="002060"/>
              </a:solidFill>
            </a:endParaRPr>
          </a:p>
        </p:txBody>
      </p:sp>
      <p:cxnSp>
        <p:nvCxnSpPr>
          <p:cNvPr id="12" name="Прямая со стрелкой 11"/>
          <p:cNvCxnSpPr>
            <a:stCxn id="3" idx="3"/>
            <a:endCxn id="6" idx="1"/>
          </p:cNvCxnSpPr>
          <p:nvPr/>
        </p:nvCxnSpPr>
        <p:spPr>
          <a:xfrm flipV="1">
            <a:off x="2376264" y="530678"/>
            <a:ext cx="971600" cy="3089639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3" idx="3"/>
            <a:endCxn id="7" idx="1"/>
          </p:cNvCxnSpPr>
          <p:nvPr/>
        </p:nvCxnSpPr>
        <p:spPr>
          <a:xfrm flipV="1">
            <a:off x="2376264" y="1466782"/>
            <a:ext cx="980762" cy="215353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3"/>
            <a:endCxn id="10" idx="1"/>
          </p:cNvCxnSpPr>
          <p:nvPr/>
        </p:nvCxnSpPr>
        <p:spPr>
          <a:xfrm>
            <a:off x="2376264" y="3620317"/>
            <a:ext cx="980762" cy="242901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3" idx="3"/>
            <a:endCxn id="8" idx="1"/>
          </p:cNvCxnSpPr>
          <p:nvPr/>
        </p:nvCxnSpPr>
        <p:spPr>
          <a:xfrm flipV="1">
            <a:off x="2376264" y="2515491"/>
            <a:ext cx="971600" cy="110482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3" idx="3"/>
            <a:endCxn id="9" idx="1"/>
          </p:cNvCxnSpPr>
          <p:nvPr/>
        </p:nvCxnSpPr>
        <p:spPr>
          <a:xfrm>
            <a:off x="2376264" y="3620317"/>
            <a:ext cx="980761" cy="16872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" idx="3"/>
            <a:endCxn id="11" idx="1"/>
          </p:cNvCxnSpPr>
          <p:nvPr/>
        </p:nvCxnSpPr>
        <p:spPr>
          <a:xfrm>
            <a:off x="2376264" y="3620317"/>
            <a:ext cx="957533" cy="1320851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8597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48680"/>
            <a:ext cx="84969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</a:t>
            </a:r>
            <a:r>
              <a:rPr lang="ru-RU" sz="2800" dirty="0" smtClean="0">
                <a:solidFill>
                  <a:srgbClr val="002060"/>
                </a:solidFill>
              </a:rPr>
              <a:t>На каждое досылаемое или возвращаемое почтовое отправление оформляется ярлык ф.20. При возврате почтового отправления зачеркивается слово «ДОСЫЛКА» в левой части ярлыка ф.20. При досылке почтового отправления зачеркивают слово «ВОЗВРАТ» в левой части ярлыка ф. 20. Оформленный ярлык ф.20 прикрепляется к почтовому отправлению.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889" y="4437112"/>
            <a:ext cx="8496944" cy="1694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0878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"/>
            <a:ext cx="45720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196752"/>
            <a:ext cx="4572000" cy="10081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95528" y="1466200"/>
            <a:ext cx="38884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    </a:t>
            </a:r>
            <a:r>
              <a:rPr lang="ru-RU" sz="2800" dirty="0" smtClean="0">
                <a:solidFill>
                  <a:srgbClr val="002060"/>
                </a:solidFill>
              </a:rPr>
              <a:t>При досыле или возврате посылок обе части ярлыка ф.20 клеятся на адресную сторону оболочки. При досыле </a:t>
            </a:r>
            <a:r>
              <a:rPr lang="ru-RU" sz="2800" dirty="0">
                <a:solidFill>
                  <a:srgbClr val="002060"/>
                </a:solidFill>
              </a:rPr>
              <a:t>новый подробный адрес пишется на оборотной стороне бланка сопроводительного адреса к посылке ф.116.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359368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295" y="155269"/>
            <a:ext cx="6048672" cy="4349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2200" y="368429"/>
            <a:ext cx="2440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 На  каждое возвращаемое или досылаемое РПО выписывается извещение ф.22, в верхнем правом углу которого делается отметка, «ВОЗВРАТ», «ЗАСЫЛ» ИЛИ «ДОСЫЛ»  соответственно на лицевой стороне извещения указываются: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вид почтового отправления;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39952" y="235072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ВОЗВРАТ 420139</a:t>
            </a:r>
            <a:endParaRPr lang="ru-RU" sz="16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871" y="2755667"/>
            <a:ext cx="688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  <a:latin typeface="Monotype Corsiva" pitchFamily="66" charset="0"/>
              </a:rPr>
              <a:t>38,47</a:t>
            </a:r>
            <a:endParaRPr lang="ru-RU" sz="1600" b="1" dirty="0">
              <a:solidFill>
                <a:srgbClr val="00B0F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6815" y="4869160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категория почтового отправления;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разряд </a:t>
            </a:r>
            <a:r>
              <a:rPr lang="ru-RU" dirty="0">
                <a:solidFill>
                  <a:srgbClr val="002060"/>
                </a:solidFill>
              </a:rPr>
              <a:t>почтового отправления;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ШПИ </a:t>
            </a:r>
            <a:r>
              <a:rPr lang="ru-RU" dirty="0" smtClean="0">
                <a:solidFill>
                  <a:srgbClr val="002060"/>
                </a:solidFill>
              </a:rPr>
              <a:t>или ШИ </a:t>
            </a:r>
            <a:r>
              <a:rPr lang="ru-RU" dirty="0">
                <a:solidFill>
                  <a:srgbClr val="002060"/>
                </a:solidFill>
              </a:rPr>
              <a:t>регистрируемого почтового отправления;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индекс ОПС, куда досылается (возвращается) РПО;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вес РПО (</a:t>
            </a:r>
            <a:r>
              <a:rPr lang="ru-RU" b="1" dirty="0" smtClean="0">
                <a:solidFill>
                  <a:srgbClr val="002060"/>
                </a:solidFill>
              </a:rPr>
              <a:t>кроме заказных почтовых отправлений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702532" y="1576187"/>
            <a:ext cx="1933363" cy="1800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51520" y="1916832"/>
            <a:ext cx="100811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076056" y="307585"/>
            <a:ext cx="936104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972503" y="305151"/>
            <a:ext cx="2304256" cy="5770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888850" y="642297"/>
            <a:ext cx="1352874" cy="3397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647516" y="1299188"/>
            <a:ext cx="353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alibri" pitchFamily="34" charset="0"/>
                <a:cs typeface="Arial" pitchFamily="34" charset="0"/>
              </a:rPr>
              <a:t>у</a:t>
            </a:r>
            <a:r>
              <a:rPr lang="ru-RU" sz="1200" b="1" dirty="0" smtClean="0">
                <a:latin typeface="Calibri" pitchFamily="34" charset="0"/>
                <a:cs typeface="Arial" pitchFamily="34" charset="0"/>
              </a:rPr>
              <a:t>л. Чистопольская, д. 4 кв. 1</a:t>
            </a:r>
            <a:endParaRPr lang="ru-RU" sz="1200" b="1" dirty="0"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588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24413"/>
            <a:ext cx="8784976" cy="63509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5682834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Истек срок хранения</a:t>
            </a: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8672" y="5901820"/>
            <a:ext cx="1143160" cy="3715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11832" y="5918581"/>
            <a:ext cx="54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ОН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8384" y="5974040"/>
            <a:ext cx="753369" cy="2993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39824" y="6206054"/>
            <a:ext cx="162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25.06.2014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5445224"/>
            <a:ext cx="8784976" cy="113016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2391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142" y="260648"/>
            <a:ext cx="8489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</a:t>
            </a:r>
            <a:r>
              <a:rPr lang="ru-RU" dirty="0" smtClean="0">
                <a:solidFill>
                  <a:srgbClr val="002060"/>
                </a:solidFill>
              </a:rPr>
              <a:t>Извещения ф.22, оформленные на досылаемые или возвращаемые РПО в немеханизированных ОПС, пересылаются в почтамт для ввода информации в ОАСУ РПО.</a:t>
            </a:r>
          </a:p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    При проведении операции «Досыл» или «Возврат» с использованием Информационной системы в строке «Индекс места назначения» вводить индекс объекта почтовой связи, куда досылается или возвращается РПО.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363" y="2013054"/>
            <a:ext cx="7992888" cy="478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3347864" y="4149080"/>
            <a:ext cx="2160240" cy="36003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9190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832713" cy="36196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74" y="3460247"/>
            <a:ext cx="6680111" cy="32576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416356" y="2610623"/>
            <a:ext cx="568416" cy="45719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843" y="2215061"/>
            <a:ext cx="2503647" cy="11709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4497" y="299657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Mistral" pitchFamily="66" charset="0"/>
                <a:cs typeface="Arabic Typesetting" pitchFamily="66" charset="-78"/>
              </a:rPr>
              <a:t>За досыл  38 руб.47коп.</a:t>
            </a:r>
            <a:endParaRPr lang="ru-RU" i="1" dirty="0">
              <a:solidFill>
                <a:srgbClr val="002060"/>
              </a:solidFill>
              <a:latin typeface="Mistral" pitchFamily="66" charset="0"/>
              <a:cs typeface="Arabic Typesetting" pitchFamily="66" charset="-78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00" y="3569761"/>
            <a:ext cx="2740638" cy="114996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6740" y="4439128"/>
            <a:ext cx="339757" cy="1812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08613" y="4365684"/>
            <a:ext cx="124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Mistral" pitchFamily="66" charset="0"/>
                <a:cs typeface="Arabic Typesetting" pitchFamily="66" charset="-78"/>
              </a:rPr>
              <a:t>Руденко М.А.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82822" y="580530"/>
            <a:ext cx="246388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В ОПС на каждое возвращенное РПО, кроме отправления </a:t>
            </a:r>
            <a:r>
              <a:rPr lang="en-US" dirty="0" smtClean="0">
                <a:solidFill>
                  <a:srgbClr val="002060"/>
                </a:solidFill>
              </a:rPr>
              <a:t>EMS,</a:t>
            </a:r>
            <a:r>
              <a:rPr lang="ru-RU" dirty="0" smtClean="0">
                <a:solidFill>
                  <a:srgbClr val="002060"/>
                </a:solidFill>
              </a:rPr>
              <a:t> или РПО отправленное по новому адресу (по заявлению пользователя), </a:t>
            </a:r>
            <a:r>
              <a:rPr lang="ru-RU" i="1" dirty="0" smtClean="0">
                <a:solidFill>
                  <a:srgbClr val="002060"/>
                </a:solidFill>
              </a:rPr>
              <a:t>начисляется тариф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 за пересылку без учета суммы платы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 за объявленную ценность</a:t>
            </a:r>
            <a:r>
              <a:rPr lang="ru-RU" dirty="0" smtClean="0">
                <a:solidFill>
                  <a:srgbClr val="002060"/>
                </a:solidFill>
              </a:rPr>
              <a:t>. Тариф указывается на лицевой стороне почтового отправления, например: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Monotype Corsiva" pitchFamily="66" charset="0"/>
              </a:rPr>
              <a:t>«За возврат 144 руб. 00 коп.»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Monotype Corsiva" pitchFamily="66" charset="0"/>
              </a:rPr>
              <a:t>«За досыл   38 руб. 47 коп.»</a:t>
            </a:r>
            <a:endParaRPr lang="ru-RU" sz="16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1218892">
            <a:off x="3642259" y="1820123"/>
            <a:ext cx="1616687" cy="45719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067944" y="2215061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Mistral" pitchFamily="66" charset="0"/>
                <a:cs typeface="Arabic Typesetting" pitchFamily="66" charset="-78"/>
              </a:rPr>
              <a:t>Ул. Заречная, д. 8,  кв. 45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48214" y="4393409"/>
            <a:ext cx="50390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30366" y="4220675"/>
            <a:ext cx="77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Якутск 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36327" y="4150515"/>
            <a:ext cx="515793" cy="70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112964" y="4058636"/>
            <a:ext cx="8882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677000</a:t>
            </a:r>
            <a:endParaRPr lang="ru-RU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91902" y="5828120"/>
            <a:ext cx="668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    </a:t>
            </a:r>
            <a:r>
              <a:rPr lang="ru-RU" b="1" dirty="0" smtClean="0">
                <a:solidFill>
                  <a:srgbClr val="002060"/>
                </a:solidFill>
              </a:rPr>
              <a:t>Штриховой почтовый идентификатор, нанесенный на почтовое отправление, заклеивать запрещается.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789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32656"/>
            <a:ext cx="6193427" cy="40324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0193" y="332656"/>
            <a:ext cx="26642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</a:t>
            </a:r>
            <a:r>
              <a:rPr lang="ru-RU" dirty="0" smtClean="0">
                <a:solidFill>
                  <a:srgbClr val="002060"/>
                </a:solidFill>
              </a:rPr>
              <a:t>При недостаточности адресных данных для осуществления сортировки почтовых отправлений в транзитных объектах почтовой связи: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отсутствие почтового индекса;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наименование региона;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наименование района;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населенного пункта  -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4221088"/>
            <a:ext cx="84969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с</a:t>
            </a:r>
            <a:r>
              <a:rPr lang="ru-RU" dirty="0" smtClean="0">
                <a:solidFill>
                  <a:srgbClr val="002060"/>
                </a:solidFill>
              </a:rPr>
              <a:t>оставляется извещение ф. 30, а РПО возвращается по обратному адресу. В случае отсутствия обратного адреса, РПО передается в нерозданные. Временное хранение, вскрытие и уничтожение таких отправлений осуществляется в соответствии с требованиями Правил оказания услуг почтовой связи. 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    </a:t>
            </a:r>
            <a:r>
              <a:rPr lang="ru-RU" sz="2800" b="1" dirty="0" smtClean="0">
                <a:solidFill>
                  <a:srgbClr val="002060"/>
                </a:solidFill>
              </a:rPr>
              <a:t>Правильность досыла и возврата проверяет контролирующее лицо.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1412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69941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Возврат почтовых отправлений.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106" y="1988840"/>
            <a:ext cx="8496944" cy="4248472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4788024" y="3717032"/>
            <a:ext cx="1800200" cy="122413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283968" y="5371342"/>
            <a:ext cx="172819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106" y="4477848"/>
            <a:ext cx="3142857" cy="17142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1600" y="5520903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Mistral" pitchFamily="66" charset="0"/>
              </a:rPr>
              <a:t>За возврат 38 руб. 47 коп.</a:t>
            </a:r>
            <a:endParaRPr lang="ru-RU" sz="2800" dirty="0">
              <a:solidFill>
                <a:srgbClr val="002060"/>
              </a:solidFill>
              <a:latin typeface="Mistral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139381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Способ наклеивания ярлыка ф. 20 на лицевую сторону </a:t>
            </a:r>
            <a:r>
              <a:rPr lang="ru-RU" dirty="0">
                <a:solidFill>
                  <a:srgbClr val="002060"/>
                </a:solidFill>
              </a:rPr>
              <a:t>к</a:t>
            </a:r>
            <a:r>
              <a:rPr lang="ru-RU" dirty="0" smtClean="0">
                <a:solidFill>
                  <a:srgbClr val="002060"/>
                </a:solidFill>
              </a:rPr>
              <a:t>онверта в случае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возврата почтового отправления 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550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186" y="1916832"/>
            <a:ext cx="8450812" cy="41764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8286" y="485047"/>
            <a:ext cx="75297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132856"/>
            <a:ext cx="15734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Segoe Script" pitchFamily="34" charset="0"/>
              </a:rPr>
              <a:t>№ 6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Segoe Script" pitchFamily="34" charset="0"/>
              </a:rPr>
              <a:t>Изв</a:t>
            </a:r>
            <a:r>
              <a:rPr lang="ru-RU" sz="1400" dirty="0">
                <a:solidFill>
                  <a:srgbClr val="002060"/>
                </a:solidFill>
                <a:latin typeface="Segoe Script" pitchFamily="34" charset="0"/>
              </a:rPr>
              <a:t>. оп. в </a:t>
            </a:r>
            <a:r>
              <a:rPr lang="ru-RU" sz="1400" dirty="0" smtClean="0">
                <a:solidFill>
                  <a:srgbClr val="002060"/>
                </a:solidFill>
                <a:latin typeface="Segoe Script" pitchFamily="34" charset="0"/>
              </a:rPr>
              <a:t>а/я 11/05 12=30</a:t>
            </a:r>
            <a:endParaRPr lang="ru-RU" sz="1400" dirty="0">
              <a:solidFill>
                <a:srgbClr val="002060"/>
              </a:solidFill>
              <a:latin typeface="Segoe Script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3026" y="2502188"/>
            <a:ext cx="527249" cy="2811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4246" y="2028663"/>
            <a:ext cx="3857143" cy="16857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2817" y="3356205"/>
            <a:ext cx="355457" cy="1895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605058" y="3212976"/>
            <a:ext cx="648072" cy="218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602296" y="2925257"/>
            <a:ext cx="539550" cy="81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490157" y="2816704"/>
            <a:ext cx="8778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606480</a:t>
            </a:r>
            <a:endParaRPr lang="ru-RU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7453285" y="3177539"/>
            <a:ext cx="951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О</a:t>
            </a:r>
            <a:r>
              <a:rPr lang="ru-RU" sz="1050" dirty="0" smtClean="0"/>
              <a:t>ктябрьский</a:t>
            </a:r>
            <a:endParaRPr lang="ru-RU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306849" y="727829"/>
            <a:ext cx="8577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Способ наклеивания ярлыка ф. 20 на </a:t>
            </a:r>
            <a:r>
              <a:rPr lang="ru-RU" dirty="0" smtClean="0">
                <a:solidFill>
                  <a:srgbClr val="002060"/>
                </a:solidFill>
              </a:rPr>
              <a:t>оборотную </a:t>
            </a:r>
            <a:r>
              <a:rPr lang="ru-RU" dirty="0">
                <a:solidFill>
                  <a:srgbClr val="002060"/>
                </a:solidFill>
              </a:rPr>
              <a:t>сторону конверта в случае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возврата </a:t>
            </a:r>
            <a:r>
              <a:rPr lang="ru-RU" dirty="0">
                <a:solidFill>
                  <a:srgbClr val="002060"/>
                </a:solidFill>
              </a:rPr>
              <a:t>почтового </a:t>
            </a:r>
            <a:r>
              <a:rPr lang="ru-RU" dirty="0" smtClean="0">
                <a:solidFill>
                  <a:srgbClr val="002060"/>
                </a:solidFill>
              </a:rPr>
              <a:t>отправления.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7262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332656"/>
            <a:ext cx="1422400" cy="88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1221656"/>
            <a:ext cx="1422400" cy="88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3004679"/>
            <a:ext cx="1422400" cy="889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1172" y="332656"/>
            <a:ext cx="1422400" cy="889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2115679"/>
            <a:ext cx="1422400" cy="889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3017967"/>
            <a:ext cx="1422400" cy="889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0916" y="5618678"/>
            <a:ext cx="1422400" cy="889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772" y="5618678"/>
            <a:ext cx="1422400" cy="889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66" y="4734472"/>
            <a:ext cx="1422400" cy="889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66" y="3885473"/>
            <a:ext cx="1422400" cy="889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2128967"/>
            <a:ext cx="1422400" cy="889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1232029"/>
            <a:ext cx="1422400" cy="889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332656"/>
            <a:ext cx="1422400" cy="889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8116" y="343029"/>
            <a:ext cx="1422400" cy="889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5716" y="343029"/>
            <a:ext cx="1422400" cy="889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3316" y="332656"/>
            <a:ext cx="1422400" cy="889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8766" y="4754791"/>
            <a:ext cx="1422400" cy="889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3909653"/>
            <a:ext cx="1422400" cy="889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3572" y="4742292"/>
            <a:ext cx="1422400" cy="889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112" y="5610325"/>
            <a:ext cx="1422400" cy="889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6929" y="5601972"/>
            <a:ext cx="1422400" cy="889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8116" y="5596231"/>
            <a:ext cx="1422400" cy="889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0170" y="5579243"/>
            <a:ext cx="1422400" cy="889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4781037"/>
            <a:ext cx="1422400" cy="889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3566" y="4736551"/>
            <a:ext cx="1422400" cy="889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7773" y="4721325"/>
            <a:ext cx="1422400" cy="889000"/>
          </a:xfrm>
          <a:prstGeom prst="rect">
            <a:avLst/>
          </a:prstGeom>
        </p:spPr>
      </p:pic>
      <p:pic>
        <p:nvPicPr>
          <p:cNvPr id="32" name="Рисунок 31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0916" y="1066534"/>
            <a:ext cx="5885420" cy="4269899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0916" y="4652031"/>
            <a:ext cx="7075487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2832" y="6023743"/>
            <a:ext cx="339757" cy="107308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7956376" y="5805264"/>
            <a:ext cx="648072" cy="16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7956376" y="5494993"/>
            <a:ext cx="648072" cy="123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884368" y="5452285"/>
            <a:ext cx="7699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140012</a:t>
            </a:r>
            <a:endParaRPr lang="ru-RU" sz="1050" dirty="0"/>
          </a:p>
        </p:txBody>
      </p:sp>
      <p:sp>
        <p:nvSpPr>
          <p:cNvPr id="42" name="TextBox 41"/>
          <p:cNvSpPr txBox="1"/>
          <p:nvPr/>
        </p:nvSpPr>
        <p:spPr>
          <a:xfrm>
            <a:off x="7884368" y="5706201"/>
            <a:ext cx="7699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Люберцы</a:t>
            </a:r>
            <a:endParaRPr lang="ru-RU" sz="1050" dirty="0"/>
          </a:p>
        </p:txBody>
      </p:sp>
      <p:sp>
        <p:nvSpPr>
          <p:cNvPr id="44" name="TextBox 43"/>
          <p:cNvSpPr txBox="1"/>
          <p:nvPr/>
        </p:nvSpPr>
        <p:spPr>
          <a:xfrm>
            <a:off x="2123728" y="5890333"/>
            <a:ext cx="284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Mistral" pitchFamily="66" charset="0"/>
              </a:rPr>
              <a:t>За возврат 3724 руб.80 коп.</a:t>
            </a:r>
            <a:endParaRPr lang="ru-RU" dirty="0">
              <a:solidFill>
                <a:srgbClr val="002060"/>
              </a:solidFill>
              <a:latin typeface="Mistral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01830" y="4149081"/>
            <a:ext cx="1167499" cy="180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89600" y="4046376"/>
            <a:ext cx="1079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г</a:t>
            </a:r>
            <a:r>
              <a:rPr lang="ru-RU" sz="1400" i="1" dirty="0" smtClean="0"/>
              <a:t>. Люберцы</a:t>
            </a:r>
            <a:endParaRPr lang="ru-RU" sz="1400" i="1" dirty="0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V="1">
            <a:off x="5248659" y="3438017"/>
            <a:ext cx="1224136" cy="880793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4801830" y="2348880"/>
            <a:ext cx="1981002" cy="211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5997773" y="4350675"/>
            <a:ext cx="1422400" cy="211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5547482"/>
              </p:ext>
            </p:extLst>
          </p:nvPr>
        </p:nvGraphicFramePr>
        <p:xfrm>
          <a:off x="6156177" y="4235502"/>
          <a:ext cx="1263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66"/>
                <a:gridCol w="210666"/>
                <a:gridCol w="210666"/>
                <a:gridCol w="210666"/>
                <a:gridCol w="210666"/>
                <a:gridCol w="210666"/>
              </a:tblGrid>
              <a:tr h="326472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47" name="Прямая соединительная линия 46"/>
          <p:cNvCxnSpPr/>
          <p:nvPr/>
        </p:nvCxnSpPr>
        <p:spPr>
          <a:xfrm>
            <a:off x="5969327" y="4467186"/>
            <a:ext cx="1627007" cy="1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480" y="4643446"/>
            <a:ext cx="7075487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74096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336" y="335071"/>
            <a:ext cx="699129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15395" y="692696"/>
            <a:ext cx="648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2060"/>
                </a:solidFill>
                <a:latin typeface="Mistral" pitchFamily="66" charset="0"/>
              </a:rPr>
              <a:t>В</a:t>
            </a:r>
            <a:endParaRPr lang="ru-RU" sz="6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824028" y="1259515"/>
            <a:ext cx="756084" cy="212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16016" y="112474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31.10.2010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61144" y="3764590"/>
            <a:ext cx="1502743" cy="307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61144" y="3744554"/>
            <a:ext cx="1619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г</a:t>
            </a:r>
            <a:r>
              <a:rPr lang="ru-RU" sz="1400" i="1" dirty="0" smtClean="0"/>
              <a:t>. Люберцы</a:t>
            </a:r>
            <a:endParaRPr lang="ru-RU" sz="140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35150" y="4057346"/>
            <a:ext cx="1502743" cy="307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4889051"/>
              </p:ext>
            </p:extLst>
          </p:nvPr>
        </p:nvGraphicFramePr>
        <p:xfrm>
          <a:off x="4199188" y="4042723"/>
          <a:ext cx="1249680" cy="375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375816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5" name="Прямая соединительная линия 14"/>
          <p:cNvCxnSpPr/>
          <p:nvPr/>
        </p:nvCxnSpPr>
        <p:spPr>
          <a:xfrm>
            <a:off x="3980123" y="4211225"/>
            <a:ext cx="1656184" cy="0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2349176" y="3203113"/>
            <a:ext cx="1331627" cy="1008112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940152" y="2204864"/>
            <a:ext cx="172819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1033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9052"/>
            <a:ext cx="7416824" cy="613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9632" y="1843461"/>
            <a:ext cx="4572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istral" pitchFamily="66" charset="0"/>
              </a:rPr>
              <a:t>В/ Истек срок хранения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35896" y="270892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Mistral" pitchFamily="66" charset="0"/>
              </a:rPr>
              <a:t>3724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28184" y="2699415"/>
            <a:ext cx="391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Mistral" pitchFamily="66" charset="0"/>
              </a:rPr>
              <a:t>80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339752" y="2913343"/>
            <a:ext cx="50405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9311" y="2948355"/>
            <a:ext cx="753369" cy="2993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2968" y="2918088"/>
            <a:ext cx="1143160" cy="37152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12776" y="2913343"/>
            <a:ext cx="5598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istral" pitchFamily="66" charset="0"/>
              </a:rPr>
              <a:t>Оператор  </a:t>
            </a:r>
            <a:r>
              <a:rPr lang="ru-RU" dirty="0"/>
              <a:t>                         </a:t>
            </a:r>
            <a:r>
              <a:rPr lang="ru-RU" dirty="0">
                <a:latin typeface="Mistral" pitchFamily="66" charset="0"/>
              </a:rPr>
              <a:t>ОН                  25.06.2014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764704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ru-RU" dirty="0">
              <a:latin typeface="Mistral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3296" y="4725144"/>
            <a:ext cx="1307976" cy="128753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347864" y="764704"/>
            <a:ext cx="1869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istral" pitchFamily="66" charset="0"/>
              </a:rPr>
              <a:t>25.11.2010 оператор </a:t>
            </a:r>
            <a:endParaRPr lang="ru-RU" dirty="0">
              <a:latin typeface="Mistral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9317" y="831623"/>
            <a:ext cx="441550" cy="23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3862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1505" y="2095500"/>
            <a:ext cx="1422400" cy="889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2286" y="1202810"/>
            <a:ext cx="1422400" cy="889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7756" y="2116759"/>
            <a:ext cx="1422400" cy="889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5928" y="1227759"/>
            <a:ext cx="1422400" cy="889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116759"/>
            <a:ext cx="1422400" cy="889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227759"/>
            <a:ext cx="1422400" cy="889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9600" y="332656"/>
            <a:ext cx="1422400" cy="889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7200" y="332656"/>
            <a:ext cx="1422400" cy="889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32656"/>
            <a:ext cx="1422400" cy="889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4851" y="3905266"/>
            <a:ext cx="1422400" cy="889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8077" y="4794266"/>
            <a:ext cx="1422400" cy="889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3654" y="5683764"/>
            <a:ext cx="1422400" cy="889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4794266"/>
            <a:ext cx="1422400" cy="889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0970" y="3905266"/>
            <a:ext cx="1422400" cy="889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3399" y="3905266"/>
            <a:ext cx="1422400" cy="889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4851" y="5683764"/>
            <a:ext cx="1422400" cy="889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4851" y="4794764"/>
            <a:ext cx="1422400" cy="889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5661248"/>
            <a:ext cx="1422400" cy="889000"/>
          </a:xfrm>
          <a:prstGeom prst="rect">
            <a:avLst/>
          </a:prstGeom>
        </p:spPr>
      </p:pic>
      <p:pic>
        <p:nvPicPr>
          <p:cNvPr id="34" name="Рисунок 33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5577" y="476729"/>
            <a:ext cx="3025223" cy="219481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686" y="2036270"/>
            <a:ext cx="1847415" cy="948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5630" y="4748664"/>
            <a:ext cx="2245116" cy="9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2258" y="5515524"/>
            <a:ext cx="169878" cy="90602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2992266" y="5239264"/>
            <a:ext cx="360040" cy="276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2819218" y="5161950"/>
            <a:ext cx="706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/>
              <a:t>689000</a:t>
            </a:r>
          </a:p>
          <a:p>
            <a:pPr algn="ctr"/>
            <a:r>
              <a:rPr lang="ru-RU" sz="600" dirty="0" smtClean="0"/>
              <a:t>ОПС</a:t>
            </a:r>
          </a:p>
          <a:p>
            <a:pPr algn="ctr"/>
            <a:r>
              <a:rPr lang="ru-RU" sz="600" dirty="0" smtClean="0"/>
              <a:t>Анадырь</a:t>
            </a:r>
            <a:endParaRPr lang="ru-RU" sz="600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H="1">
            <a:off x="2487197" y="1672259"/>
            <a:ext cx="983549" cy="444500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094851" y="2204864"/>
            <a:ext cx="711200" cy="0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968643" y="332656"/>
            <a:ext cx="334777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 Если размеры посылки не позволяют наклеить ярлык ф.20 на лицевую сторону посылки (размер адресной стороны менее 105*148 мм), то его наклеивают на оборотную сторону посылки (или на фанерную бирку с адресными данными).</a:t>
            </a:r>
            <a:endParaRPr lang="ru-RU" sz="28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14244" y="2615168"/>
            <a:ext cx="2654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Mistral" pitchFamily="66" charset="0"/>
              </a:rPr>
              <a:t>За возврат 3724 руб.80 коп.</a:t>
            </a:r>
          </a:p>
        </p:txBody>
      </p:sp>
    </p:spTree>
    <p:extLst>
      <p:ext uri="{BB962C8B-B14F-4D97-AF65-F5344CB8AC3E}">
        <p14:creationId xmlns:p14="http://schemas.microsoft.com/office/powerpoint/2010/main" xmlns="" val="88122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69941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smtClean="0">
                <a:solidFill>
                  <a:srgbClr val="002060"/>
                </a:solidFill>
                <a:latin typeface="Monotype Corsiva" pitchFamily="66" charset="0"/>
              </a:rPr>
              <a:t>Досыл </a:t>
            </a: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почтовых отправлений.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139381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Способ наклеивания ярлыка ф. 20 на лицевую сторону </a:t>
            </a:r>
            <a:r>
              <a:rPr lang="ru-RU" dirty="0">
                <a:solidFill>
                  <a:srgbClr val="002060"/>
                </a:solidFill>
              </a:rPr>
              <a:t>к</a:t>
            </a:r>
            <a:r>
              <a:rPr lang="ru-RU" dirty="0" smtClean="0">
                <a:solidFill>
                  <a:srgbClr val="002060"/>
                </a:solidFill>
              </a:rPr>
              <a:t>онверта в случае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досыла почтового отправления по причине «Засылка».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7" y="1980886"/>
            <a:ext cx="8588777" cy="454989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4639602"/>
            <a:ext cx="3456384" cy="161650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427984" y="5283161"/>
            <a:ext cx="1080120" cy="45719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8008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125" y="1340768"/>
            <a:ext cx="8530642" cy="4160054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794" y="1385826"/>
            <a:ext cx="393382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1586" y="2672763"/>
            <a:ext cx="339757" cy="1812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48106" y="2209738"/>
            <a:ext cx="527975" cy="139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639705" y="2492896"/>
            <a:ext cx="599983" cy="154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480058" y="2152351"/>
            <a:ext cx="8882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677000</a:t>
            </a:r>
            <a:endParaRPr lang="ru-RU" sz="1050" dirty="0"/>
          </a:p>
        </p:txBody>
      </p:sp>
      <p:sp>
        <p:nvSpPr>
          <p:cNvPr id="24" name="TextBox 23"/>
          <p:cNvSpPr txBox="1"/>
          <p:nvPr/>
        </p:nvSpPr>
        <p:spPr>
          <a:xfrm>
            <a:off x="3531566" y="2492896"/>
            <a:ext cx="816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Якутск 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332707" y="404663"/>
            <a:ext cx="8577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Способ наклеивания ярлыка ф. 20 на </a:t>
            </a:r>
            <a:r>
              <a:rPr lang="ru-RU" dirty="0" smtClean="0">
                <a:solidFill>
                  <a:srgbClr val="002060"/>
                </a:solidFill>
              </a:rPr>
              <a:t>оборотную </a:t>
            </a:r>
            <a:r>
              <a:rPr lang="ru-RU" dirty="0">
                <a:solidFill>
                  <a:srgbClr val="002060"/>
                </a:solidFill>
              </a:rPr>
              <a:t>сторону конверта в случае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досыла отправления по причине «Засылка».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8182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206" y="1412776"/>
            <a:ext cx="8582357" cy="45464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13440" y="4725144"/>
            <a:ext cx="950648" cy="45719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97" y="4221088"/>
            <a:ext cx="3273479" cy="15309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10292" y="522920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Mistral" pitchFamily="66" charset="0"/>
                <a:cs typeface="Arabic Typesetting" pitchFamily="66" charset="-78"/>
              </a:rPr>
              <a:t>За досыл  38 руб.47коп.</a:t>
            </a:r>
            <a:endParaRPr lang="ru-RU" i="1" dirty="0">
              <a:solidFill>
                <a:srgbClr val="002060"/>
              </a:solidFill>
              <a:latin typeface="Mistral" pitchFamily="66" charset="0"/>
              <a:cs typeface="Arabic Typesetting" pitchFamily="66" charset="-78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21371931">
            <a:off x="5048281" y="3708600"/>
            <a:ext cx="2044763" cy="45719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012160" y="407318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Mistral" pitchFamily="66" charset="0"/>
                <a:cs typeface="Arabic Typesetting" pitchFamily="66" charset="-78"/>
              </a:rPr>
              <a:t>Ул. Заречная, д. 8,  кв. 45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4205" y="332656"/>
            <a:ext cx="8582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Способ наклеивания ярлыка ф. 20 на лицевую сторону конверта в случае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досыла почтового отправления по причине «</a:t>
            </a:r>
            <a:r>
              <a:rPr lang="ru-RU" dirty="0" smtClean="0">
                <a:solidFill>
                  <a:srgbClr val="002060"/>
                </a:solidFill>
              </a:rPr>
              <a:t>Заявление пользователя».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92797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707" y="1664693"/>
            <a:ext cx="8559204" cy="41739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509" y="1631870"/>
            <a:ext cx="3929823" cy="16489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4512" y="2935303"/>
            <a:ext cx="503144" cy="18530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07704" y="2857176"/>
            <a:ext cx="1243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002060"/>
                </a:solidFill>
                <a:latin typeface="Mistral" pitchFamily="66" charset="0"/>
                <a:cs typeface="Arabic Typesetting" pitchFamily="66" charset="-78"/>
              </a:rPr>
              <a:t>Руденко М.А.</a:t>
            </a:r>
            <a:endParaRPr lang="ru-RU" sz="16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27437" y="2753285"/>
            <a:ext cx="730217" cy="1269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22588" y="2718300"/>
            <a:ext cx="816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Якутск 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51359" y="2456343"/>
            <a:ext cx="758716" cy="982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00349" y="2378526"/>
            <a:ext cx="8882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677000</a:t>
            </a:r>
            <a:endParaRPr lang="ru-RU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332707" y="404663"/>
            <a:ext cx="8577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Способ наклеивания ярлыка ф. 20 на </a:t>
            </a:r>
            <a:r>
              <a:rPr lang="ru-RU" dirty="0" smtClean="0">
                <a:solidFill>
                  <a:srgbClr val="002060"/>
                </a:solidFill>
              </a:rPr>
              <a:t>оборотную </a:t>
            </a:r>
            <a:r>
              <a:rPr lang="ru-RU" dirty="0">
                <a:solidFill>
                  <a:srgbClr val="002060"/>
                </a:solidFill>
              </a:rPr>
              <a:t>сторону конверта в случае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д</a:t>
            </a:r>
            <a:r>
              <a:rPr lang="ru-RU" dirty="0" smtClean="0">
                <a:solidFill>
                  <a:srgbClr val="002060"/>
                </a:solidFill>
              </a:rPr>
              <a:t>осылки </a:t>
            </a:r>
            <a:r>
              <a:rPr lang="ru-RU" dirty="0">
                <a:solidFill>
                  <a:srgbClr val="002060"/>
                </a:solidFill>
              </a:rPr>
              <a:t>почтового </a:t>
            </a:r>
            <a:r>
              <a:rPr lang="ru-RU" dirty="0" smtClean="0">
                <a:solidFill>
                  <a:srgbClr val="002060"/>
                </a:solidFill>
              </a:rPr>
              <a:t>отправления по причине «Заявление пользователя».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92797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328" y="964098"/>
            <a:ext cx="1422400" cy="88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1221656"/>
            <a:ext cx="1422400" cy="88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3004679"/>
            <a:ext cx="1422400" cy="889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1773" y="964098"/>
            <a:ext cx="1422400" cy="889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2115679"/>
            <a:ext cx="1422400" cy="889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3017967"/>
            <a:ext cx="1422400" cy="889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0916" y="5618678"/>
            <a:ext cx="1422400" cy="889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772" y="5618678"/>
            <a:ext cx="1422400" cy="889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66" y="4734472"/>
            <a:ext cx="1422400" cy="889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66" y="3885473"/>
            <a:ext cx="1422400" cy="889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2128967"/>
            <a:ext cx="1422400" cy="889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1232029"/>
            <a:ext cx="1422400" cy="889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964098"/>
            <a:ext cx="1422400" cy="889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7770" y="964098"/>
            <a:ext cx="1422400" cy="889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5716" y="964098"/>
            <a:ext cx="1422400" cy="889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3316" y="964098"/>
            <a:ext cx="1422400" cy="889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8766" y="4754791"/>
            <a:ext cx="1422400" cy="889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3909653"/>
            <a:ext cx="1422400" cy="889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3572" y="4742292"/>
            <a:ext cx="1422400" cy="889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112" y="5610325"/>
            <a:ext cx="1422400" cy="889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6929" y="5601972"/>
            <a:ext cx="1422400" cy="889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8116" y="5596231"/>
            <a:ext cx="1422400" cy="889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0170" y="5579243"/>
            <a:ext cx="1422400" cy="889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4781037"/>
            <a:ext cx="1422400" cy="889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3566" y="4736551"/>
            <a:ext cx="1422400" cy="889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7773" y="4721325"/>
            <a:ext cx="1422400" cy="889000"/>
          </a:xfrm>
          <a:prstGeom prst="rect">
            <a:avLst/>
          </a:prstGeom>
        </p:spPr>
      </p:pic>
      <p:pic>
        <p:nvPicPr>
          <p:cNvPr id="32" name="Рисунок 31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1773" y="1408598"/>
            <a:ext cx="5885420" cy="42698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6366" y="301690"/>
            <a:ext cx="8513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Способ наклеивания ярлыка ф. 20 на </a:t>
            </a:r>
            <a:r>
              <a:rPr lang="ru-RU" dirty="0" smtClean="0">
                <a:solidFill>
                  <a:srgbClr val="002060"/>
                </a:solidFill>
              </a:rPr>
              <a:t>адресную сторону  посылки </a:t>
            </a:r>
            <a:r>
              <a:rPr lang="ru-RU" dirty="0">
                <a:solidFill>
                  <a:srgbClr val="002060"/>
                </a:solidFill>
              </a:rPr>
              <a:t>в случае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досыла почтового отправления по причине «Засылка».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2708920"/>
            <a:ext cx="202727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027108" y="4544019"/>
            <a:ext cx="1202831" cy="10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837834" y="441354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    Люберцы</a:t>
            </a:r>
            <a:endParaRPr lang="ru-RU" sz="1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483" y="4652685"/>
            <a:ext cx="7056437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9213" y="5962596"/>
            <a:ext cx="339757" cy="23192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31272" y="5893891"/>
            <a:ext cx="1072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istral" pitchFamily="66" charset="0"/>
              </a:rPr>
              <a:t>Смирнова</a:t>
            </a:r>
            <a:endParaRPr lang="ru-RU" dirty="0">
              <a:latin typeface="Mistral" pitchFamily="66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804247" y="5819689"/>
            <a:ext cx="728163" cy="2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6750243" y="5835638"/>
            <a:ext cx="7699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Люберцы</a:t>
            </a:r>
            <a:endParaRPr lang="ru-RU" sz="105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872151" y="5561629"/>
            <a:ext cx="648072" cy="123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6790535" y="5490046"/>
            <a:ext cx="7699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140012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xmlns="" val="838665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336" y="335071"/>
            <a:ext cx="699129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15394" y="350873"/>
            <a:ext cx="41532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2060"/>
                </a:solidFill>
                <a:latin typeface="Mistral" pitchFamily="66" charset="0"/>
              </a:rPr>
              <a:t>Д </a:t>
            </a:r>
            <a:r>
              <a:rPr lang="ru-RU" sz="2000" dirty="0" smtClean="0">
                <a:solidFill>
                  <a:srgbClr val="002060"/>
                </a:solidFill>
                <a:latin typeface="Mistral" pitchFamily="66" charset="0"/>
              </a:rPr>
              <a:t>Люберцы 140006 «Засылка»</a:t>
            </a:r>
            <a:endParaRPr lang="ru-RU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3059832" y="399025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Mistral" pitchFamily="66" charset="0"/>
              </a:rPr>
              <a:t>140006</a:t>
            </a:r>
            <a:endParaRPr lang="ru-RU" sz="2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1492579"/>
              </p:ext>
            </p:extLst>
          </p:nvPr>
        </p:nvGraphicFramePr>
        <p:xfrm>
          <a:off x="4264038" y="4038207"/>
          <a:ext cx="12639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66"/>
                <a:gridCol w="210666"/>
                <a:gridCol w="210666"/>
                <a:gridCol w="210666"/>
                <a:gridCol w="210666"/>
                <a:gridCol w="210666"/>
              </a:tblGrid>
              <a:tr h="326472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4067944" y="4221087"/>
            <a:ext cx="1656184" cy="0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627784" y="3861048"/>
            <a:ext cx="1080120" cy="1292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27784" y="3790921"/>
            <a:ext cx="1187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Люберцы</a:t>
            </a:r>
            <a:endParaRPr lang="ru-RU" sz="1400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92011" y="2276872"/>
            <a:ext cx="1776333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0048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416824" cy="613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1916832"/>
            <a:ext cx="4572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Mistral" pitchFamily="66" charset="0"/>
              </a:rPr>
              <a:t>Д/ засылка</a:t>
            </a:r>
            <a:endParaRPr lang="ru-RU" sz="2400" dirty="0">
              <a:solidFill>
                <a:srgbClr val="002060"/>
              </a:solidFill>
              <a:latin typeface="Mistral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03648" y="3102352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Mistral" pitchFamily="66" charset="0"/>
              </a:rPr>
              <a:t>Оператор  </a:t>
            </a:r>
            <a:r>
              <a:rPr lang="ru-RU" dirty="0"/>
              <a:t>                         </a:t>
            </a:r>
            <a:r>
              <a:rPr lang="ru-RU" dirty="0">
                <a:latin typeface="Mistral" pitchFamily="66" charset="0"/>
              </a:rPr>
              <a:t>ОН                  25.06.2014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3040564"/>
            <a:ext cx="1143160" cy="3715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1319" y="3076673"/>
            <a:ext cx="753369" cy="2993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4991970"/>
            <a:ext cx="1307976" cy="128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1301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328" y="964098"/>
            <a:ext cx="1422400" cy="88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1221656"/>
            <a:ext cx="1422400" cy="88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3004679"/>
            <a:ext cx="1422400" cy="889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1773" y="964098"/>
            <a:ext cx="1422400" cy="889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215" y="2115679"/>
            <a:ext cx="1422400" cy="889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3017967"/>
            <a:ext cx="1422400" cy="889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0916" y="5618678"/>
            <a:ext cx="1422400" cy="889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772" y="5618678"/>
            <a:ext cx="1422400" cy="889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66" y="4734472"/>
            <a:ext cx="1422400" cy="889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66" y="3885473"/>
            <a:ext cx="1422400" cy="889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2128967"/>
            <a:ext cx="1422400" cy="889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1232029"/>
            <a:ext cx="1422400" cy="889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964098"/>
            <a:ext cx="1422400" cy="889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7770" y="964098"/>
            <a:ext cx="1422400" cy="889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5716" y="964098"/>
            <a:ext cx="1422400" cy="889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3316" y="964098"/>
            <a:ext cx="1422400" cy="889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8766" y="4754791"/>
            <a:ext cx="1422400" cy="889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3909653"/>
            <a:ext cx="1422400" cy="889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3572" y="4742292"/>
            <a:ext cx="1422400" cy="889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112" y="5610325"/>
            <a:ext cx="1422400" cy="889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6929" y="5601972"/>
            <a:ext cx="1422400" cy="889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8116" y="5596231"/>
            <a:ext cx="1422400" cy="889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0170" y="5579243"/>
            <a:ext cx="1422400" cy="889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0516" y="4781037"/>
            <a:ext cx="1422400" cy="889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3566" y="4736551"/>
            <a:ext cx="1422400" cy="889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7773" y="4721325"/>
            <a:ext cx="1422400" cy="889000"/>
          </a:xfrm>
          <a:prstGeom prst="rect">
            <a:avLst/>
          </a:prstGeom>
        </p:spPr>
      </p:pic>
      <p:pic>
        <p:nvPicPr>
          <p:cNvPr id="32" name="Рисунок 31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1773" y="1408598"/>
            <a:ext cx="5885420" cy="42698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6366" y="301690"/>
            <a:ext cx="8513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Способ наклеивания ярлыка ф. 20 на </a:t>
            </a:r>
            <a:r>
              <a:rPr lang="ru-RU" dirty="0" smtClean="0">
                <a:solidFill>
                  <a:srgbClr val="002060"/>
                </a:solidFill>
              </a:rPr>
              <a:t>адресную сторону  посылки </a:t>
            </a:r>
            <a:r>
              <a:rPr lang="ru-RU" dirty="0">
                <a:solidFill>
                  <a:srgbClr val="002060"/>
                </a:solidFill>
              </a:rPr>
              <a:t>в случае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досыла почтового отправления по причине «</a:t>
            </a:r>
            <a:r>
              <a:rPr lang="ru-RU" dirty="0" smtClean="0">
                <a:solidFill>
                  <a:srgbClr val="002060"/>
                </a:solidFill>
              </a:rPr>
              <a:t>Заявление пользователя».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07961" y="5882669"/>
            <a:ext cx="7699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Л</a:t>
            </a:r>
            <a:r>
              <a:rPr lang="ru-RU" sz="1050" dirty="0" smtClean="0"/>
              <a:t>юберцы</a:t>
            </a:r>
            <a:endParaRPr lang="ru-RU" sz="105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6156176" y="4754791"/>
            <a:ext cx="1337585" cy="1968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004048" y="4329973"/>
            <a:ext cx="2396468" cy="1209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988" y="4639651"/>
            <a:ext cx="7104062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5966" y="5933121"/>
            <a:ext cx="576059" cy="24340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314766" y="5933955"/>
            <a:ext cx="841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Mistral" pitchFamily="66" charset="0"/>
              </a:rPr>
              <a:t>П</a:t>
            </a:r>
            <a:r>
              <a:rPr lang="ru-RU" sz="1400" dirty="0" smtClean="0">
                <a:latin typeface="Mistral" pitchFamily="66" charset="0"/>
              </a:rPr>
              <a:t>ерова</a:t>
            </a:r>
            <a:endParaRPr lang="ru-RU" sz="1400" dirty="0">
              <a:latin typeface="Mistral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087398" y="4472339"/>
            <a:ext cx="938567" cy="16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5004048" y="4421066"/>
            <a:ext cx="1226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Люберцы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187624" y="5905198"/>
            <a:ext cx="2214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Mistral" pitchFamily="66" charset="0"/>
              </a:rPr>
              <a:t>За досыл 1499руб. 00коп.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774408" y="5856615"/>
            <a:ext cx="648072" cy="153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6768915" y="5489426"/>
            <a:ext cx="648072" cy="123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6707961" y="5410929"/>
            <a:ext cx="7699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140012</a:t>
            </a:r>
          </a:p>
          <a:p>
            <a:pPr algn="ctr"/>
            <a:endParaRPr lang="ru-RU" sz="1050" dirty="0"/>
          </a:p>
        </p:txBody>
      </p:sp>
      <p:sp>
        <p:nvSpPr>
          <p:cNvPr id="35" name="TextBox 34"/>
          <p:cNvSpPr txBox="1"/>
          <p:nvPr/>
        </p:nvSpPr>
        <p:spPr>
          <a:xfrm>
            <a:off x="6678970" y="5766698"/>
            <a:ext cx="8147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Л</a:t>
            </a:r>
            <a:r>
              <a:rPr lang="ru-RU" sz="1200" dirty="0" smtClean="0"/>
              <a:t>юберцы</a:t>
            </a:r>
            <a:endParaRPr lang="ru-RU" sz="12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860032" y="2708920"/>
            <a:ext cx="191437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3003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336" y="335071"/>
            <a:ext cx="699129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15393" y="116632"/>
            <a:ext cx="41532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002060"/>
                </a:solidFill>
                <a:latin typeface="Mistral" pitchFamily="66" charset="0"/>
              </a:rPr>
              <a:t>Д </a:t>
            </a:r>
            <a:r>
              <a:rPr lang="ru-RU" sz="2000" dirty="0" smtClean="0">
                <a:solidFill>
                  <a:srgbClr val="002060"/>
                </a:solidFill>
                <a:latin typeface="Mistral" pitchFamily="66" charset="0"/>
              </a:rPr>
              <a:t>Люберцы 140006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Mistral" pitchFamily="66" charset="0"/>
              </a:rPr>
              <a:t> «Заявление пользователя»</a:t>
            </a:r>
            <a:endParaRPr lang="ru-RU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3059832" y="399025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Mistral" pitchFamily="66" charset="0"/>
              </a:rPr>
              <a:t>140006</a:t>
            </a:r>
            <a:endParaRPr lang="ru-RU" sz="2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81956945"/>
              </p:ext>
            </p:extLst>
          </p:nvPr>
        </p:nvGraphicFramePr>
        <p:xfrm>
          <a:off x="4211960" y="4028749"/>
          <a:ext cx="1440162" cy="375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27"/>
                <a:gridCol w="240027"/>
                <a:gridCol w="240027"/>
                <a:gridCol w="240027"/>
                <a:gridCol w="240027"/>
                <a:gridCol w="240027"/>
              </a:tblGrid>
              <a:tr h="375816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4067944" y="4225900"/>
            <a:ext cx="1656184" cy="0"/>
          </a:xfrm>
          <a:prstGeom prst="line">
            <a:avLst/>
          </a:prstGeom>
          <a:ln w="34925" cmpd="sng">
            <a:solidFill>
              <a:srgbClr val="002060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411760" y="3819206"/>
            <a:ext cx="1080120" cy="201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867282" y="2204864"/>
            <a:ext cx="1945078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052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416824" cy="613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1988840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istral" pitchFamily="66" charset="0"/>
              </a:rPr>
              <a:t>ул</a:t>
            </a:r>
            <a:r>
              <a:rPr lang="ru-RU" sz="2400" dirty="0">
                <a:latin typeface="Mistral" pitchFamily="66" charset="0"/>
              </a:rPr>
              <a:t>. Мира, д. 96, </a:t>
            </a:r>
            <a:r>
              <a:rPr lang="ru-RU" sz="2400" dirty="0" smtClean="0">
                <a:latin typeface="Mistral" pitchFamily="66" charset="0"/>
              </a:rPr>
              <a:t>кв.548 г. Люберцы 140006</a:t>
            </a:r>
            <a:endParaRPr lang="ru-RU" sz="2400" dirty="0">
              <a:latin typeface="Mistral" pitchFamily="66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Mistral" pitchFamily="66" charset="0"/>
              </a:rPr>
              <a:t>                            </a:t>
            </a:r>
          </a:p>
          <a:p>
            <a:r>
              <a:rPr lang="ru-RU" sz="2400" dirty="0">
                <a:latin typeface="Mistral" pitchFamily="66" charset="0"/>
              </a:rPr>
              <a:t> </a:t>
            </a:r>
            <a:r>
              <a:rPr lang="ru-RU" sz="2400" dirty="0" smtClean="0">
                <a:latin typeface="Mistral" pitchFamily="66" charset="0"/>
              </a:rPr>
              <a:t>                            1499                             00        </a:t>
            </a:r>
            <a:endParaRPr lang="ru-RU" sz="2400" dirty="0">
              <a:latin typeface="Mistral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619672" y="3001322"/>
            <a:ext cx="72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3039514"/>
            <a:ext cx="1143160" cy="3715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3075625"/>
            <a:ext cx="753369" cy="2993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35696" y="3001322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Mistral" pitchFamily="66" charset="0"/>
              </a:rPr>
              <a:t>Оператор  </a:t>
            </a:r>
            <a:r>
              <a:rPr lang="ru-RU" sz="2000" dirty="0" smtClean="0"/>
              <a:t>                         </a:t>
            </a:r>
            <a:r>
              <a:rPr lang="ru-RU" sz="2000" dirty="0" smtClean="0">
                <a:latin typeface="Mistral" pitchFamily="66" charset="0"/>
              </a:rPr>
              <a:t>ОН                  18.11.2010</a:t>
            </a:r>
            <a:endParaRPr lang="ru-RU" sz="2000" dirty="0">
              <a:latin typeface="Mistral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4991970"/>
            <a:ext cx="1307976" cy="128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867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295" y="155269"/>
            <a:ext cx="6048672" cy="4349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2200" y="368429"/>
            <a:ext cx="2440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 На  каждое возвращаемое или досылаемое РПО выписывается извещение ф.22, в верхнем правом углу которого делается отметка, «ВОЗВРАТ», «ЗАСЫЛ» ИЛИ «ДОСЫЛ»  соответственно на лицевой стороне извещения указывается: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вид почтового отправления;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39952" y="235072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ДОСЫЛ 420066</a:t>
            </a:r>
            <a:endParaRPr lang="ru-RU" sz="16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6815" y="4869160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категория почтового отправления;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разряд </a:t>
            </a:r>
            <a:r>
              <a:rPr lang="ru-RU" dirty="0">
                <a:solidFill>
                  <a:srgbClr val="002060"/>
                </a:solidFill>
              </a:rPr>
              <a:t>почтового отправления;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ШПИ </a:t>
            </a:r>
            <a:r>
              <a:rPr lang="ru-RU" dirty="0" smtClean="0">
                <a:solidFill>
                  <a:srgbClr val="002060"/>
                </a:solidFill>
              </a:rPr>
              <a:t>или ШИ </a:t>
            </a:r>
            <a:r>
              <a:rPr lang="ru-RU" dirty="0">
                <a:solidFill>
                  <a:srgbClr val="002060"/>
                </a:solidFill>
              </a:rPr>
              <a:t>регистрируемого почтового отправления;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индекс ОПС, куда досылается (возвращается) РПО;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вес РПО (</a:t>
            </a:r>
            <a:r>
              <a:rPr lang="ru-RU" b="1" dirty="0" smtClean="0">
                <a:solidFill>
                  <a:srgbClr val="002060"/>
                </a:solidFill>
              </a:rPr>
              <a:t>кроме заказных почтовых отправлений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702532" y="1576187"/>
            <a:ext cx="1933363" cy="1800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51520" y="1916832"/>
            <a:ext cx="100811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860032" y="281188"/>
            <a:ext cx="1008112" cy="28883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972503" y="305151"/>
            <a:ext cx="2304256" cy="5770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888850" y="642297"/>
            <a:ext cx="1352874" cy="3397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78922" y="1299188"/>
            <a:ext cx="20569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latin typeface="Calibri" pitchFamily="34" charset="0"/>
                <a:cs typeface="Arial" pitchFamily="34" charset="0"/>
              </a:rPr>
              <a:t>ул. Чистопольская, д. 4 кв. 1</a:t>
            </a:r>
          </a:p>
        </p:txBody>
      </p:sp>
    </p:spTree>
    <p:extLst>
      <p:ext uri="{BB962C8B-B14F-4D97-AF65-F5344CB8AC3E}">
        <p14:creationId xmlns:p14="http://schemas.microsoft.com/office/powerpoint/2010/main" xmlns="" val="3387142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24413"/>
            <a:ext cx="8784976" cy="63509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5682834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Засылка</a:t>
            </a: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8672" y="5901820"/>
            <a:ext cx="1143160" cy="3715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11832" y="5918581"/>
            <a:ext cx="54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ОН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8384" y="5974040"/>
            <a:ext cx="753369" cy="2993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39824" y="6206054"/>
            <a:ext cx="162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25.06.2014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5445224"/>
            <a:ext cx="8784976" cy="113016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7073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Направления досылаемых и возвращаемых внутренних почтовых 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отправлений </a:t>
            </a: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 .</a:t>
            </a:r>
            <a:endParaRPr lang="ru-RU" sz="4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915816" y="1628800"/>
            <a:ext cx="3600400" cy="1656184"/>
          </a:xfrm>
          <a:prstGeom prst="flowChart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5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Главный центр ма­гистральных пере­возок почты</a:t>
            </a:r>
            <a:r>
              <a:rPr lang="ru-RU" sz="1000" b="1" dirty="0">
                <a:effectLst/>
                <a:latin typeface="Times New Roman"/>
                <a:ea typeface="Times New Roman"/>
              </a:rPr>
              <a:t> (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ГЦМПП) – филиал ФГУП «Почта России»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683568" y="3916190"/>
            <a:ext cx="3240360" cy="1088599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5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Магистральные сортировочные центры (МСЦ)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219740" y="3923461"/>
            <a:ext cx="3096676" cy="108132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5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Почтамты</a:t>
            </a:r>
            <a:endParaRPr lang="ru-RU" sz="1000" dirty="0"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75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 Межрайонные почтамты </a:t>
            </a:r>
            <a:endParaRPr lang="ru-RU" sz="1200" b="1" dirty="0" smtClean="0"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750"/>
              </a:spcBef>
              <a:spcAft>
                <a:spcPts val="0"/>
              </a:spcAft>
            </a:pPr>
            <a:r>
              <a:rPr lang="ru-RU" sz="1200" b="1" dirty="0" smtClean="0">
                <a:latin typeface="Times New Roman"/>
                <a:ea typeface="Times New Roman"/>
              </a:rPr>
              <a:t>(ЦОПП)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2771800" y="5631062"/>
            <a:ext cx="3600400" cy="540917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75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Отделения почтовой </a:t>
            </a:r>
            <a:r>
              <a:rPr lang="ru-RU" sz="1200" b="1" dirty="0" smtClean="0">
                <a:effectLst/>
                <a:latin typeface="Times New Roman"/>
                <a:ea typeface="Times New Roman"/>
              </a:rPr>
              <a:t>связи</a:t>
            </a:r>
          </a:p>
          <a:p>
            <a:pPr algn="ctr">
              <a:spcBef>
                <a:spcPts val="750"/>
              </a:spcBef>
              <a:spcAft>
                <a:spcPts val="0"/>
              </a:spcAft>
            </a:pPr>
            <a:r>
              <a:rPr lang="ru-RU" sz="1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(</a:t>
            </a:r>
            <a:r>
              <a:rPr lang="ru-RU" sz="1200" b="1" dirty="0" smtClean="0">
                <a:effectLst/>
                <a:latin typeface="Times New Roman"/>
                <a:ea typeface="Times New Roman"/>
              </a:rPr>
              <a:t>ОПС , кроме ОПС г. Казани) 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21" name="Прямая со стрелкой 20"/>
          <p:cNvCxnSpPr>
            <a:stCxn id="17" idx="0"/>
            <a:endCxn id="16" idx="2"/>
          </p:cNvCxnSpPr>
          <p:nvPr/>
        </p:nvCxnSpPr>
        <p:spPr>
          <a:xfrm flipV="1">
            <a:off x="4572000" y="5004789"/>
            <a:ext cx="2196078" cy="626273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6" idx="1"/>
            <a:endCxn id="15" idx="3"/>
          </p:cNvCxnSpPr>
          <p:nvPr/>
        </p:nvCxnSpPr>
        <p:spPr>
          <a:xfrm flipH="1" flipV="1">
            <a:off x="3923928" y="4460490"/>
            <a:ext cx="1295812" cy="363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5" idx="0"/>
            <a:endCxn id="13" idx="2"/>
          </p:cNvCxnSpPr>
          <p:nvPr/>
        </p:nvCxnSpPr>
        <p:spPr>
          <a:xfrm flipV="1">
            <a:off x="2303748" y="3284984"/>
            <a:ext cx="2412268" cy="63120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93991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4627" y="1052736"/>
            <a:ext cx="8515845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44000" dist="60007" dir="5400000" sy="-100000" algn="bl" rotWithShape="0"/>
                </a:effectLst>
              </a:rPr>
              <a:t>Спасибо</a:t>
            </a:r>
          </a:p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44000" dist="60007" dir="5400000" sy="-100000" algn="bl" rotWithShape="0"/>
                </a:effectLst>
              </a:rPr>
              <a:t>за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44000" dist="60007" dir="5400000" sy="-100000" algn="bl" rotWithShape="0"/>
              </a:effectLst>
            </a:endParaRPr>
          </a:p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44000" dist="60007" dir="5400000" sy="-100000" algn="bl" rotWithShape="0"/>
                </a:effectLst>
              </a:rPr>
              <a:t>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32053189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1833</TotalTime>
  <Words>1100</Words>
  <Application>Microsoft Office PowerPoint</Application>
  <PresentationFormat>Экран (4:3)</PresentationFormat>
  <Paragraphs>185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klass</dc:creator>
  <cp:lastModifiedBy>Елена</cp:lastModifiedBy>
  <cp:revision>109</cp:revision>
  <cp:lastPrinted>2014-07-03T06:08:11Z</cp:lastPrinted>
  <dcterms:created xsi:type="dcterms:W3CDTF">2014-06-25T06:56:50Z</dcterms:created>
  <dcterms:modified xsi:type="dcterms:W3CDTF">2018-03-23T14:53:53Z</dcterms:modified>
</cp:coreProperties>
</file>