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00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2AB0-4C27-493A-81E5-1C8E2D724860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1BFF2-C493-40BF-BF0D-1223FB238A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2AB0-4C27-493A-81E5-1C8E2D724860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1BFF2-C493-40BF-BF0D-1223FB238A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2AB0-4C27-493A-81E5-1C8E2D724860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1BFF2-C493-40BF-BF0D-1223FB238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2AB0-4C27-493A-81E5-1C8E2D724860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1BFF2-C493-40BF-BF0D-1223FB238A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2AB0-4C27-493A-81E5-1C8E2D724860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1BFF2-C493-40BF-BF0D-1223FB238A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2AB0-4C27-493A-81E5-1C8E2D724860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1BFF2-C493-40BF-BF0D-1223FB238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2AB0-4C27-493A-81E5-1C8E2D724860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1BFF2-C493-40BF-BF0D-1223FB238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2AB0-4C27-493A-81E5-1C8E2D724860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1BFF2-C493-40BF-BF0D-1223FB238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2AB0-4C27-493A-81E5-1C8E2D724860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1BFF2-C493-40BF-BF0D-1223FB238A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2AB0-4C27-493A-81E5-1C8E2D724860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1BFF2-C493-40BF-BF0D-1223FB238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22AB0-4C27-493A-81E5-1C8E2D724860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1BFF2-C493-40BF-BF0D-1223FB238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9122AB0-4C27-493A-81E5-1C8E2D724860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591BFF2-C493-40BF-BF0D-1223FB238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Dyussh1.Bug@tatar.ru" TargetMode="External"/><Relationship Id="rId2" Type="http://schemas.openxmlformats.org/officeDocument/2006/relationships/hyperlink" Target="mailto:kireevaluda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916832"/>
            <a:ext cx="7488832" cy="4176464"/>
          </a:xfrm>
        </p:spPr>
        <p:txBody>
          <a:bodyPr>
            <a:normAutofit/>
          </a:bodyPr>
          <a:lstStyle/>
          <a:p>
            <a:pPr algn="ctr" hangingPunct="0"/>
            <a:r>
              <a:rPr lang="ru-RU" sz="3600" b="1" dirty="0">
                <a:solidFill>
                  <a:schemeClr val="tx1"/>
                </a:solidFill>
              </a:rPr>
              <a:t>МУНИЦИПАЛЬНОЕ БЮДЖЕТНОЕ УЧРЕЖДЕНИЕ ДОПОЛНИТЕЛЬНОГО </a:t>
            </a:r>
            <a:r>
              <a:rPr lang="ru-RU" sz="3600" b="1" dirty="0" smtClean="0">
                <a:solidFill>
                  <a:schemeClr val="tx1"/>
                </a:solidFill>
              </a:rPr>
              <a:t>ОБРАЗОВАНИЯ</a:t>
            </a:r>
            <a:endParaRPr lang="ru-RU" sz="3600" dirty="0">
              <a:solidFill>
                <a:schemeClr val="tx1"/>
              </a:solidFill>
            </a:endParaRPr>
          </a:p>
          <a:p>
            <a:pPr algn="ctr" hangingPunct="0"/>
            <a:r>
              <a:rPr lang="ru-RU" sz="3600" b="1" dirty="0">
                <a:solidFill>
                  <a:schemeClr val="tx1"/>
                </a:solidFill>
              </a:rPr>
              <a:t>ДЕТСКО-ЮНОШЕСКАЯ СПОРТИВНАЯ ШКОЛА №1</a:t>
            </a:r>
            <a:endParaRPr lang="ru-RU" sz="3600" dirty="0">
              <a:solidFill>
                <a:schemeClr val="tx1"/>
              </a:solidFill>
            </a:endParaRPr>
          </a:p>
          <a:p>
            <a:pPr algn="ctr"/>
            <a:endParaRPr lang="ru-RU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836712"/>
            <a:ext cx="8712968" cy="1512168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ru-RU" sz="2800" dirty="0">
                <a:solidFill>
                  <a:schemeClr val="tx1"/>
                </a:solidFill>
                <a:effectLst/>
              </a:rPr>
              <a:t>423230, г. Бугульма, ул. Александра Герцена, д. 107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36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717032"/>
            <a:ext cx="7992888" cy="266429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</a:rPr>
              <a:t>ДЮСШ-1 </a:t>
            </a:r>
            <a:r>
              <a:rPr lang="ru-RU" sz="2400" dirty="0">
                <a:solidFill>
                  <a:schemeClr val="tx1"/>
                </a:solidFill>
                <a:effectLst/>
              </a:rPr>
              <a:t>– одна из старейших спортивных школ города, расположена в историческом здании 1903 года постройки, в которой располагалась бывшая царская конюшня, во время ВОВ – эвакогоспиталь (в 2010 году на здании школы была помещена мемориальная доска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)</a:t>
            </a:r>
            <a:r>
              <a:rPr lang="ru-RU" sz="2400" dirty="0">
                <a:solidFill>
                  <a:schemeClr val="tx1"/>
                </a:solidFill>
                <a:effectLst/>
              </a:rPr>
              <a:t>.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2400" dirty="0">
                <a:solidFill>
                  <a:schemeClr val="tx1"/>
                </a:solidFill>
                <a:effectLst/>
              </a:rPr>
              <a:t>П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о </a:t>
            </a:r>
            <a:r>
              <a:rPr lang="ru-RU" sz="2400" dirty="0">
                <a:solidFill>
                  <a:schemeClr val="tx1"/>
                </a:solidFill>
                <a:effectLst/>
              </a:rPr>
              <a:t>сей день здание является сборным пунктом военкомата, затем в здании располагалась художественная мастерская.</a:t>
            </a:r>
            <a:endParaRPr lang="ru-RU" sz="2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764704"/>
            <a:ext cx="4428492" cy="2160240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endParaRPr lang="ru-RU" dirty="0"/>
          </a:p>
        </p:txBody>
      </p:sp>
      <p:pic>
        <p:nvPicPr>
          <p:cNvPr id="1026" name="Picture 2" descr="C:\Documents and Settings\Администратор\Рабочий стол\дюсш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540060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1987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260648"/>
            <a:ext cx="4680520" cy="612068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300" dirty="0">
                <a:solidFill>
                  <a:schemeClr val="tx1"/>
                </a:solidFill>
                <a:effectLst/>
              </a:rPr>
              <a:t>Приказом от 2 августа 1960 года берёт своё начало история спортивной школы. Всё начиналось с одного отделения – лёгкой атлетики, и лишь в 1964 году открылась отделение спортивной акробатики. Реконструкция проводилась руками первых воспитанников. </a:t>
            </a:r>
            <a:r>
              <a:rPr lang="ru-RU" sz="230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2300" dirty="0" smtClean="0">
                <a:solidFill>
                  <a:schemeClr val="tx1"/>
                </a:solidFill>
                <a:effectLst/>
              </a:rPr>
            </a:br>
            <a:r>
              <a:rPr lang="ru-RU" sz="2300" dirty="0" smtClean="0">
                <a:solidFill>
                  <a:schemeClr val="tx1"/>
                </a:solidFill>
                <a:effectLst/>
              </a:rPr>
              <a:t>В </a:t>
            </a:r>
            <a:r>
              <a:rPr lang="ru-RU" sz="2300" dirty="0">
                <a:solidFill>
                  <a:schemeClr val="tx1"/>
                </a:solidFill>
                <a:effectLst/>
              </a:rPr>
              <a:t>частности, чтобы достичь необходимой высоты потолка (не менее 8 метров), пришлось значительно углубить пол. Было вывезено очень много грунта, и теперь спортзал находится частично в земле. </a:t>
            </a:r>
            <a:br>
              <a:rPr lang="ru-RU" sz="2300" dirty="0">
                <a:solidFill>
                  <a:schemeClr val="tx1"/>
                </a:solidFill>
                <a:effectLst/>
              </a:rPr>
            </a:br>
            <a:endParaRPr lang="ru-RU" sz="23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0761" y="692150"/>
            <a:ext cx="2721119" cy="4032994"/>
          </a:xfrm>
        </p:spPr>
      </p:pic>
    </p:spTree>
    <p:extLst>
      <p:ext uri="{BB962C8B-B14F-4D97-AF65-F5344CB8AC3E}">
        <p14:creationId xmlns:p14="http://schemas.microsoft.com/office/powerpoint/2010/main" xmlns="" val="375870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3789040"/>
            <a:ext cx="6512511" cy="26642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260648"/>
            <a:ext cx="8496944" cy="2952328"/>
          </a:xfrm>
        </p:spPr>
        <p:txBody>
          <a:bodyPr>
            <a:normAutofit lnSpcReduction="10000"/>
          </a:bodyPr>
          <a:lstStyle/>
          <a:p>
            <a:pPr marL="45720" indent="0" algn="just" hangingPunct="0">
              <a:buNone/>
            </a:pPr>
            <a:r>
              <a:rPr lang="ru-RU" b="1" dirty="0">
                <a:solidFill>
                  <a:schemeClr val="tx1"/>
                </a:solidFill>
              </a:rPr>
              <a:t>В ДЮСШ-1 в настоящее время 5 </a:t>
            </a:r>
            <a:r>
              <a:rPr lang="ru-RU" b="1" dirty="0" smtClean="0">
                <a:solidFill>
                  <a:schemeClr val="tx1"/>
                </a:solidFill>
              </a:rPr>
              <a:t>отделений: </a:t>
            </a:r>
            <a:r>
              <a:rPr lang="ru-RU" b="1" dirty="0">
                <a:solidFill>
                  <a:schemeClr val="tx1"/>
                </a:solidFill>
              </a:rPr>
              <a:t>спортивная акробатика, прыжки на батуте и акробатической дорожке, лёгкая атлетика, </a:t>
            </a:r>
            <a:r>
              <a:rPr lang="ru-RU" b="1" dirty="0" smtClean="0">
                <a:solidFill>
                  <a:schemeClr val="tx1"/>
                </a:solidFill>
              </a:rPr>
              <a:t>пауэрлифтинг. В 2016 </a:t>
            </a:r>
            <a:r>
              <a:rPr lang="ru-RU" b="1" dirty="0">
                <a:solidFill>
                  <a:schemeClr val="tx1"/>
                </a:solidFill>
              </a:rPr>
              <a:t>году открылось отделение </a:t>
            </a:r>
            <a:r>
              <a:rPr lang="ru-RU" b="1" dirty="0" smtClean="0">
                <a:solidFill>
                  <a:schemeClr val="tx1"/>
                </a:solidFill>
              </a:rPr>
              <a:t>велоспорт-шоссе. Общее число </a:t>
            </a:r>
            <a:r>
              <a:rPr lang="ru-RU" b="1" dirty="0">
                <a:solidFill>
                  <a:schemeClr val="tx1"/>
                </a:solidFill>
              </a:rPr>
              <a:t>воспитанников – 1078 </a:t>
            </a:r>
            <a:r>
              <a:rPr lang="ru-RU" b="1" dirty="0" smtClean="0">
                <a:solidFill>
                  <a:schemeClr val="tx1"/>
                </a:solidFill>
              </a:rPr>
              <a:t>человек.</a:t>
            </a:r>
          </a:p>
          <a:p>
            <a:pPr marL="45720" indent="0" algn="just" hangingPunct="0">
              <a:buNone/>
            </a:pPr>
            <a:r>
              <a:rPr lang="ru-RU" b="1" dirty="0">
                <a:solidFill>
                  <a:schemeClr val="tx1"/>
                </a:solidFill>
              </a:rPr>
              <a:t>В спортивной школе работают   26 штатных тренеров-преподавателей, из них   22 человека с высшим образованием, а остальные – </a:t>
            </a:r>
            <a:r>
              <a:rPr lang="ru-RU" b="1" dirty="0" smtClean="0">
                <a:solidFill>
                  <a:schemeClr val="tx1"/>
                </a:solidFill>
              </a:rPr>
              <a:t>со средне-специальным, </a:t>
            </a:r>
            <a:r>
              <a:rPr lang="ru-RU" b="1" dirty="0">
                <a:solidFill>
                  <a:schemeClr val="tx1"/>
                </a:solidFill>
              </a:rPr>
              <a:t>квалификационные категории имеют: ВК – 2 тренера, 1 категорию - 4 тренера.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63688" y="3212976"/>
            <a:ext cx="6480720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182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573016"/>
            <a:ext cx="8280920" cy="302433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0" dirty="0" smtClean="0">
                <a:solidFill>
                  <a:schemeClr val="tx1"/>
                </a:solidFill>
                <a:effectLst/>
              </a:rPr>
              <a:t>	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Всего </a:t>
            </a:r>
            <a:r>
              <a:rPr lang="ru-RU" sz="2000" dirty="0">
                <a:solidFill>
                  <a:schemeClr val="tx1"/>
                </a:solidFill>
                <a:effectLst/>
              </a:rPr>
              <a:t>за время существования спортивной школы  звание «Мастер спорта» было присвоено 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33  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выпускникам. </a:t>
            </a:r>
            <a:br>
              <a:rPr lang="ru-RU" sz="2000" dirty="0" smtClean="0">
                <a:solidFill>
                  <a:schemeClr val="tx1"/>
                </a:solidFill>
                <a:effectLst/>
              </a:rPr>
            </a:br>
            <a:r>
              <a:rPr lang="ru-RU" sz="2000" dirty="0">
                <a:solidFill>
                  <a:schemeClr val="tx1"/>
                </a:solidFill>
                <a:effectLst/>
              </a:rPr>
              <a:t>	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В </a:t>
            </a:r>
            <a:r>
              <a:rPr lang="ru-RU" sz="2000" dirty="0">
                <a:solidFill>
                  <a:schemeClr val="tx1"/>
                </a:solidFill>
                <a:effectLst/>
              </a:rPr>
              <a:t>2006 году открывается отделение пауэрлифтинга (силовое троеборье), где значительных успехов добивается Филимонова Анна. Она становится победителем Первенства России и   Мира 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(2010 </a:t>
            </a:r>
            <a:r>
              <a:rPr lang="ru-RU" sz="2000" dirty="0">
                <a:solidFill>
                  <a:schemeClr val="tx1"/>
                </a:solidFill>
                <a:effectLst/>
              </a:rPr>
              <a:t>года), которое проходила в США. </a:t>
            </a:r>
            <a:r>
              <a:rPr lang="ru-RU" sz="2000" dirty="0" err="1">
                <a:solidFill>
                  <a:schemeClr val="tx1"/>
                </a:solidFill>
                <a:effectLst/>
              </a:rPr>
              <a:t>Муртазина</a:t>
            </a:r>
            <a:r>
              <a:rPr lang="ru-RU" sz="2000" dirty="0">
                <a:solidFill>
                  <a:schemeClr val="tx1"/>
                </a:solidFill>
                <a:effectLst/>
              </a:rPr>
              <a:t>  </a:t>
            </a:r>
            <a:r>
              <a:rPr lang="ru-RU" sz="2000" dirty="0" err="1">
                <a:solidFill>
                  <a:schemeClr val="tx1"/>
                </a:solidFill>
                <a:effectLst/>
              </a:rPr>
              <a:t>Кадрия</a:t>
            </a:r>
            <a:r>
              <a:rPr lang="ru-RU" sz="2000" dirty="0">
                <a:solidFill>
                  <a:schemeClr val="tx1"/>
                </a:solidFill>
                <a:effectLst/>
              </a:rPr>
              <a:t> – Чемпионка России, Европы и Мира. В настоящее время в состав сборной России вошли </a:t>
            </a:r>
            <a:r>
              <a:rPr lang="ru-RU" sz="2000" dirty="0" err="1">
                <a:solidFill>
                  <a:schemeClr val="tx1"/>
                </a:solidFill>
                <a:effectLst/>
              </a:rPr>
              <a:t>Давлетшина</a:t>
            </a:r>
            <a:r>
              <a:rPr lang="ru-RU" sz="2000" dirty="0">
                <a:solidFill>
                  <a:schemeClr val="tx1"/>
                </a:solidFill>
                <a:effectLst/>
              </a:rPr>
              <a:t> Алина, </a:t>
            </a:r>
            <a:r>
              <a:rPr lang="ru-RU" sz="2000" dirty="0" err="1">
                <a:solidFill>
                  <a:schemeClr val="tx1"/>
                </a:solidFill>
                <a:effectLst/>
              </a:rPr>
              <a:t>Жильцова</a:t>
            </a:r>
            <a:r>
              <a:rPr lang="ru-RU" sz="2000" dirty="0">
                <a:solidFill>
                  <a:schemeClr val="tx1"/>
                </a:solidFill>
                <a:effectLst/>
              </a:rPr>
              <a:t> Екатерина, которые уже становились победителями и Чемпионами Первенства Мира и Европы. Их тренируют опытные педагоги: Мастер спорта Крюков В., Разживин О.</a:t>
            </a:r>
            <a:br>
              <a:rPr lang="ru-RU" sz="2000" dirty="0">
                <a:solidFill>
                  <a:schemeClr val="tx1"/>
                </a:solidFill>
                <a:effectLst/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20" y="260648"/>
            <a:ext cx="4896544" cy="3312368"/>
          </a:xfrm>
        </p:spPr>
      </p:pic>
    </p:spTree>
    <p:extLst>
      <p:ext uri="{BB962C8B-B14F-4D97-AF65-F5344CB8AC3E}">
        <p14:creationId xmlns:p14="http://schemas.microsoft.com/office/powerpoint/2010/main" xmlns="" val="48111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573016"/>
            <a:ext cx="8496943" cy="2736304"/>
          </a:xfrm>
        </p:spPr>
        <p:txBody>
          <a:bodyPr/>
          <a:lstStyle/>
          <a:p>
            <a:pPr marL="0" indent="0" algn="just" hangingPunct="0"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</a:rPr>
              <a:t>Неплохие </a:t>
            </a:r>
            <a:r>
              <a:rPr lang="ru-RU" sz="2200" dirty="0">
                <a:solidFill>
                  <a:schemeClr val="tx1"/>
                </a:solidFill>
                <a:effectLst/>
              </a:rPr>
              <a:t>результаты стали показывать и прыгуны на батуте, который начал культивироваться с 2008 года. Победителями и призёрами Республики Татарстан становились Киреев Максим, </a:t>
            </a:r>
            <a:r>
              <a:rPr lang="ru-RU" sz="2200" dirty="0" err="1">
                <a:solidFill>
                  <a:schemeClr val="tx1"/>
                </a:solidFill>
                <a:effectLst/>
              </a:rPr>
              <a:t>Кульбеда</a:t>
            </a:r>
            <a:r>
              <a:rPr lang="ru-RU" sz="2200" dirty="0">
                <a:solidFill>
                  <a:schemeClr val="tx1"/>
                </a:solidFill>
                <a:effectLst/>
              </a:rPr>
              <a:t> Владлен, </a:t>
            </a:r>
            <a:r>
              <a:rPr lang="ru-RU" sz="2200" dirty="0" err="1">
                <a:solidFill>
                  <a:schemeClr val="tx1"/>
                </a:solidFill>
                <a:effectLst/>
              </a:rPr>
              <a:t>Часовский</a:t>
            </a:r>
            <a:r>
              <a:rPr lang="ru-RU" sz="2200" dirty="0">
                <a:solidFill>
                  <a:schemeClr val="tx1"/>
                </a:solidFill>
                <a:effectLst/>
              </a:rPr>
              <a:t> Владимир. В настоящее время в состав сборной Республики Татарстан по прыжкам на батуте вошли 4  воспитанника: </a:t>
            </a:r>
            <a:r>
              <a:rPr lang="ru-RU" sz="2200" dirty="0" err="1">
                <a:solidFill>
                  <a:schemeClr val="tx1"/>
                </a:solidFill>
                <a:effectLst/>
              </a:rPr>
              <a:t>Кагенов</a:t>
            </a:r>
            <a:r>
              <a:rPr lang="ru-RU" sz="2200" dirty="0">
                <a:solidFill>
                  <a:schemeClr val="tx1"/>
                </a:solidFill>
                <a:effectLst/>
              </a:rPr>
              <a:t> </a:t>
            </a:r>
            <a:r>
              <a:rPr lang="ru-RU" sz="2200" dirty="0" err="1">
                <a:solidFill>
                  <a:schemeClr val="tx1"/>
                </a:solidFill>
                <a:effectLst/>
              </a:rPr>
              <a:t>Арслан</a:t>
            </a:r>
            <a:r>
              <a:rPr lang="ru-RU" sz="2200" dirty="0">
                <a:solidFill>
                  <a:schemeClr val="tx1"/>
                </a:solidFill>
                <a:effectLst/>
              </a:rPr>
              <a:t>, Сулейманов Жан, </a:t>
            </a:r>
            <a:r>
              <a:rPr lang="ru-RU" sz="2200" dirty="0" err="1">
                <a:solidFill>
                  <a:schemeClr val="tx1"/>
                </a:solidFill>
                <a:effectLst/>
              </a:rPr>
              <a:t>Махиянов</a:t>
            </a:r>
            <a:r>
              <a:rPr lang="ru-RU" sz="2200" dirty="0">
                <a:solidFill>
                  <a:schemeClr val="tx1"/>
                </a:solidFill>
                <a:effectLst/>
              </a:rPr>
              <a:t> </a:t>
            </a:r>
            <a:r>
              <a:rPr lang="ru-RU" sz="2200" dirty="0" err="1">
                <a:solidFill>
                  <a:schemeClr val="tx1"/>
                </a:solidFill>
                <a:effectLst/>
              </a:rPr>
              <a:t>Ильдан</a:t>
            </a:r>
            <a:r>
              <a:rPr lang="ru-RU" sz="2200" dirty="0">
                <a:solidFill>
                  <a:schemeClr val="tx1"/>
                </a:solidFill>
                <a:effectLst/>
              </a:rPr>
              <a:t> и  Аминов Руслан (тренер </a:t>
            </a:r>
            <a:r>
              <a:rPr lang="ru-RU" sz="2200" dirty="0" err="1">
                <a:solidFill>
                  <a:schemeClr val="tx1"/>
                </a:solidFill>
                <a:effectLst/>
              </a:rPr>
              <a:t>Уразгильдина</a:t>
            </a:r>
            <a:r>
              <a:rPr lang="ru-RU" sz="2200" dirty="0">
                <a:solidFill>
                  <a:schemeClr val="tx1"/>
                </a:solidFill>
                <a:effectLst/>
              </a:rPr>
              <a:t> </a:t>
            </a:r>
            <a:r>
              <a:rPr lang="ru-RU" sz="2200" dirty="0" err="1">
                <a:solidFill>
                  <a:schemeClr val="tx1"/>
                </a:solidFill>
                <a:effectLst/>
              </a:rPr>
              <a:t>Рамиля</a:t>
            </a:r>
            <a:r>
              <a:rPr lang="ru-RU" sz="2200" dirty="0">
                <a:solidFill>
                  <a:schemeClr val="tx1"/>
                </a:solidFill>
                <a:effectLst/>
              </a:rPr>
              <a:t> и </a:t>
            </a:r>
            <a:r>
              <a:rPr lang="ru-RU" sz="2200" dirty="0" err="1">
                <a:solidFill>
                  <a:schemeClr val="tx1"/>
                </a:solidFill>
                <a:effectLst/>
              </a:rPr>
              <a:t>Кагенова</a:t>
            </a:r>
            <a:r>
              <a:rPr lang="ru-RU" sz="2200" dirty="0">
                <a:solidFill>
                  <a:schemeClr val="tx1"/>
                </a:solidFill>
                <a:effectLst/>
              </a:rPr>
              <a:t> Ландыш)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5696" y="260648"/>
            <a:ext cx="5328592" cy="3168352"/>
          </a:xfrm>
        </p:spPr>
      </p:pic>
    </p:spTree>
    <p:extLst>
      <p:ext uri="{BB962C8B-B14F-4D97-AF65-F5344CB8AC3E}">
        <p14:creationId xmlns:p14="http://schemas.microsoft.com/office/powerpoint/2010/main" xmlns="" val="251578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857496"/>
            <a:ext cx="8784976" cy="3811864"/>
          </a:xfrm>
        </p:spPr>
        <p:txBody>
          <a:bodyPr/>
          <a:lstStyle/>
          <a:p>
            <a:pPr marL="0" indent="0" algn="just" hangingPunct="0">
              <a:buNone/>
            </a:pPr>
            <a:r>
              <a:rPr lang="ru-RU" sz="2000" dirty="0">
                <a:solidFill>
                  <a:schemeClr val="tx1"/>
                </a:solidFill>
                <a:effectLst/>
              </a:rPr>
              <a:t>Впервые в истории спортивной школы в 2009 году Мастерами спорта России стали представители групповых видов акробатики. Это женская тройка в составе – </a:t>
            </a:r>
            <a:r>
              <a:rPr lang="ru-RU" sz="2000" dirty="0" err="1">
                <a:solidFill>
                  <a:schemeClr val="tx1"/>
                </a:solidFill>
                <a:effectLst/>
              </a:rPr>
              <a:t>Гадирова</a:t>
            </a:r>
            <a:r>
              <a:rPr lang="ru-RU" sz="2000" dirty="0">
                <a:solidFill>
                  <a:schemeClr val="tx1"/>
                </a:solidFill>
                <a:effectLst/>
              </a:rPr>
              <a:t> Юлия, Реджепова </a:t>
            </a:r>
            <a:r>
              <a:rPr lang="ru-RU" sz="2000" dirty="0" err="1">
                <a:solidFill>
                  <a:schemeClr val="tx1"/>
                </a:solidFill>
                <a:effectLst/>
              </a:rPr>
              <a:t>Диляра</a:t>
            </a:r>
            <a:r>
              <a:rPr lang="ru-RU" sz="2000" dirty="0">
                <a:solidFill>
                  <a:schemeClr val="tx1"/>
                </a:solidFill>
                <a:effectLst/>
              </a:rPr>
              <a:t> и Дементьева Евгения (тренер-преподаватель Шакирова Э., хореограф Валеева Т.) А уже в 2012 году воспитанникам  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тренеров-преподавателей </a:t>
            </a:r>
            <a:r>
              <a:rPr lang="ru-RU" sz="2000" dirty="0" err="1" smtClean="0">
                <a:solidFill>
                  <a:schemeClr val="tx1"/>
                </a:solidFill>
                <a:effectLst/>
              </a:rPr>
              <a:t>Кожеватовой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2000" dirty="0">
                <a:solidFill>
                  <a:schemeClr val="tx1"/>
                </a:solidFill>
                <a:effectLst/>
              </a:rPr>
              <a:t>И.Н., 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Фаттаховой </a:t>
            </a:r>
            <a:r>
              <a:rPr lang="ru-RU" sz="2000" dirty="0">
                <a:solidFill>
                  <a:schemeClr val="tx1"/>
                </a:solidFill>
                <a:effectLst/>
              </a:rPr>
              <a:t>Л.Т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. (в </a:t>
            </a:r>
            <a:r>
              <a:rPr lang="ru-RU" sz="2000" dirty="0">
                <a:solidFill>
                  <a:schemeClr val="tx1"/>
                </a:solidFill>
                <a:effectLst/>
              </a:rPr>
              <a:t>прошлом женская пара и выпускники нашей школы) Теряева Ксения - </a:t>
            </a:r>
            <a:r>
              <a:rPr lang="ru-RU" sz="2000" dirty="0" err="1">
                <a:solidFill>
                  <a:schemeClr val="tx1"/>
                </a:solidFill>
                <a:effectLst/>
              </a:rPr>
              <a:t>Русанова</a:t>
            </a:r>
            <a:r>
              <a:rPr lang="ru-RU" sz="2000" dirty="0">
                <a:solidFill>
                  <a:schemeClr val="tx1"/>
                </a:solidFill>
                <a:effectLst/>
              </a:rPr>
              <a:t> Екатерина также присваивают «Мастеров Спорта России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». В </a:t>
            </a:r>
            <a:r>
              <a:rPr lang="ru-RU" sz="2000" dirty="0">
                <a:solidFill>
                  <a:schemeClr val="tx1"/>
                </a:solidFill>
                <a:effectLst/>
              </a:rPr>
              <a:t>2015 году «Мастер спорта России» присвоено </a:t>
            </a:r>
            <a:r>
              <a:rPr lang="ru-RU" sz="2000" dirty="0" err="1">
                <a:solidFill>
                  <a:schemeClr val="tx1"/>
                </a:solidFill>
                <a:effectLst/>
              </a:rPr>
              <a:t>Курлянову</a:t>
            </a:r>
            <a:r>
              <a:rPr lang="ru-RU" sz="2000" dirty="0">
                <a:solidFill>
                  <a:schemeClr val="tx1"/>
                </a:solidFill>
                <a:effectLst/>
              </a:rPr>
              <a:t> Артемию, который выступал в смешанных парах, а в 2016 году  Мастером Спорта присвоили </a:t>
            </a:r>
            <a:r>
              <a:rPr lang="ru-RU" sz="2000" dirty="0" err="1">
                <a:solidFill>
                  <a:schemeClr val="tx1"/>
                </a:solidFill>
                <a:effectLst/>
              </a:rPr>
              <a:t>Шайхулову</a:t>
            </a:r>
            <a:r>
              <a:rPr lang="ru-RU" sz="2000" dirty="0">
                <a:solidFill>
                  <a:schemeClr val="tx1"/>
                </a:solidFill>
                <a:effectLst/>
              </a:rPr>
              <a:t>  Руслану из мужской пары (тренер Филатова </a:t>
            </a:r>
            <a:r>
              <a:rPr lang="ru-RU" sz="2000" dirty="0" err="1" smtClean="0">
                <a:solidFill>
                  <a:schemeClr val="tx1"/>
                </a:solidFill>
                <a:effectLst/>
              </a:rPr>
              <a:t>Гульнара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),в 2017 году- </a:t>
            </a:r>
            <a:r>
              <a:rPr lang="ru-RU" sz="2000" dirty="0" err="1" smtClean="0">
                <a:solidFill>
                  <a:schemeClr val="tx1"/>
                </a:solidFill>
                <a:effectLst/>
              </a:rPr>
              <a:t>Кожеватов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 Даниил ( смешанная пара)  получил это почетное звание ( тренер </a:t>
            </a:r>
            <a:r>
              <a:rPr lang="ru-RU" sz="2000" dirty="0" err="1" smtClean="0">
                <a:solidFill>
                  <a:schemeClr val="tx1"/>
                </a:solidFill>
                <a:effectLst/>
              </a:rPr>
              <a:t>Кожеватова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 И.Н.)</a:t>
            </a:r>
            <a:endParaRPr lang="ru-RU" sz="20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20" y="0"/>
            <a:ext cx="5140226" cy="2786058"/>
          </a:xfrm>
        </p:spPr>
      </p:pic>
    </p:spTree>
    <p:extLst>
      <p:ext uri="{BB962C8B-B14F-4D97-AF65-F5344CB8AC3E}">
        <p14:creationId xmlns:p14="http://schemas.microsoft.com/office/powerpoint/2010/main" xmlns="" val="377502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933056"/>
            <a:ext cx="8352927" cy="2664296"/>
          </a:xfrm>
        </p:spPr>
        <p:txBody>
          <a:bodyPr/>
          <a:lstStyle/>
          <a:p>
            <a:pPr marL="0" indent="0" algn="just" hangingPunct="0">
              <a:buNone/>
            </a:pPr>
            <a:r>
              <a:rPr lang="ru-RU" sz="2400" dirty="0">
                <a:solidFill>
                  <a:schemeClr val="tx1"/>
                </a:solidFill>
                <a:effectLst/>
              </a:rPr>
              <a:t>В настоящее время в составе сборной города по спортивной акробатике входят: смешанная пара </a:t>
            </a:r>
            <a:r>
              <a:rPr lang="ru-RU" sz="2400" dirty="0" err="1">
                <a:solidFill>
                  <a:schemeClr val="tx1"/>
                </a:solidFill>
                <a:effectLst/>
              </a:rPr>
              <a:t>Кожеватов</a:t>
            </a:r>
            <a:r>
              <a:rPr lang="ru-RU" sz="2400" dirty="0">
                <a:solidFill>
                  <a:schemeClr val="tx1"/>
                </a:solidFill>
                <a:effectLst/>
              </a:rPr>
              <a:t> Даниил и Ларина Кристина (тренер </a:t>
            </a:r>
            <a:r>
              <a:rPr lang="ru-RU" sz="2400" dirty="0" err="1">
                <a:solidFill>
                  <a:schemeClr val="tx1"/>
                </a:solidFill>
                <a:effectLst/>
              </a:rPr>
              <a:t>Кожеватова</a:t>
            </a:r>
            <a:r>
              <a:rPr lang="ru-RU" sz="2400" dirty="0">
                <a:solidFill>
                  <a:schemeClr val="tx1"/>
                </a:solidFill>
                <a:effectLst/>
              </a:rPr>
              <a:t> И.); женская тройка Филатова Настя, Иванова Настя и </a:t>
            </a:r>
            <a:r>
              <a:rPr lang="ru-RU" sz="2400" dirty="0" err="1">
                <a:solidFill>
                  <a:schemeClr val="tx1"/>
                </a:solidFill>
                <a:effectLst/>
              </a:rPr>
              <a:t>Кливизаль</a:t>
            </a:r>
            <a:r>
              <a:rPr lang="ru-RU" sz="2400" dirty="0">
                <a:solidFill>
                  <a:schemeClr val="tx1"/>
                </a:solidFill>
                <a:effectLst/>
              </a:rPr>
              <a:t> Ангелина (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тренера </a:t>
            </a:r>
            <a:r>
              <a:rPr lang="ru-RU" sz="2400" dirty="0">
                <a:solidFill>
                  <a:schemeClr val="tx1"/>
                </a:solidFill>
                <a:effectLst/>
              </a:rPr>
              <a:t>Филатова Г. и </a:t>
            </a:r>
            <a:r>
              <a:rPr lang="ru-RU" sz="2400" dirty="0" err="1">
                <a:solidFill>
                  <a:schemeClr val="tx1"/>
                </a:solidFill>
                <a:effectLst/>
              </a:rPr>
              <a:t>Кливизаль</a:t>
            </a:r>
            <a:r>
              <a:rPr lang="ru-RU" sz="2400" dirty="0">
                <a:solidFill>
                  <a:schemeClr val="tx1"/>
                </a:solidFill>
                <a:effectLst/>
              </a:rPr>
              <a:t> О.), которые занимают призовые места в Республиканских и Всероссийских соревнованиях.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232874"/>
            <a:ext cx="3744416" cy="340827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260648"/>
            <a:ext cx="3636639" cy="338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30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013176"/>
            <a:ext cx="8136904" cy="638944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effectLst/>
              </a:rPr>
              <a:t>За лучшую постановку  учебно-воспитательной работы спортивная школа в 2006 году в Республиканском смотре-конкурсе среди спортивных школ заняла 3 место, в юбилейный 2010 год стала вторым призёром в Республике. А уже в 2011 году стала победителем среди спортивных школ 3 группы Республики Татарстан.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404664"/>
            <a:ext cx="7272808" cy="4392488"/>
          </a:xfrm>
        </p:spPr>
      </p:pic>
    </p:spTree>
    <p:extLst>
      <p:ext uri="{BB962C8B-B14F-4D97-AF65-F5344CB8AC3E}">
        <p14:creationId xmlns:p14="http://schemas.microsoft.com/office/powerpoint/2010/main" xmlns="" val="264052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929066"/>
            <a:ext cx="7550224" cy="2596278"/>
          </a:xfrm>
        </p:spPr>
        <p:txBody>
          <a:bodyPr/>
          <a:lstStyle/>
          <a:p>
            <a:pPr marL="0" indent="0" algn="just" hangingPunct="0">
              <a:buNone/>
            </a:pPr>
            <a:r>
              <a:rPr lang="ru-RU" sz="2200" dirty="0">
                <a:solidFill>
                  <a:schemeClr val="tx1"/>
                </a:solidFill>
                <a:effectLst/>
              </a:rPr>
              <a:t>В последующих </a:t>
            </a:r>
            <a:r>
              <a:rPr lang="ru-RU" sz="2200" dirty="0" smtClean="0">
                <a:solidFill>
                  <a:schemeClr val="tx1"/>
                </a:solidFill>
                <a:effectLst/>
              </a:rPr>
              <a:t>2012-2016 </a:t>
            </a:r>
            <a:r>
              <a:rPr lang="ru-RU" sz="2200" dirty="0" smtClean="0">
                <a:solidFill>
                  <a:schemeClr val="tx1"/>
                </a:solidFill>
                <a:effectLst/>
              </a:rPr>
              <a:t>годах – </a:t>
            </a:r>
            <a:r>
              <a:rPr lang="ru-RU" sz="2200" dirty="0">
                <a:solidFill>
                  <a:schemeClr val="tx1"/>
                </a:solidFill>
                <a:effectLst/>
              </a:rPr>
              <a:t>призёры данного конкурса. Крюков Владислав    (тренер-преподаватель по пауэрлифтингу) уже 5 лет подряд становится победителем и призёром Республиканского конкурса «Лучший тренер-преподаватель спортивно школы Республики Татарстан» в номинации «Мастерство</a:t>
            </a:r>
            <a:r>
              <a:rPr lang="ru-RU" sz="2200" dirty="0" smtClean="0">
                <a:solidFill>
                  <a:schemeClr val="tx1"/>
                </a:solidFill>
                <a:effectLst/>
              </a:rPr>
              <a:t>». В августе 2017 года Владислав Павлович присвоено заслуженное звание «Заслуженный тренер России»!!!</a:t>
            </a:r>
            <a:endParaRPr lang="ru-RU" sz="22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214290"/>
            <a:ext cx="6408712" cy="3571900"/>
          </a:xfrm>
        </p:spPr>
      </p:pic>
    </p:spTree>
    <p:extLst>
      <p:ext uri="{BB962C8B-B14F-4D97-AF65-F5344CB8AC3E}">
        <p14:creationId xmlns:p14="http://schemas.microsoft.com/office/powerpoint/2010/main" xmlns="" val="321216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44824"/>
            <a:ext cx="7992887" cy="3960440"/>
          </a:xfrm>
        </p:spPr>
        <p:txBody>
          <a:bodyPr/>
          <a:lstStyle/>
          <a:p>
            <a:pPr marL="0" indent="0" algn="l">
              <a:buNone/>
            </a:pPr>
            <a:r>
              <a:rPr lang="ru-RU" sz="4000" dirty="0" smtClean="0">
                <a:solidFill>
                  <a:schemeClr val="tx1"/>
                </a:solidFill>
                <a:effectLst/>
              </a:rPr>
              <a:t>423230</a:t>
            </a:r>
            <a:r>
              <a:rPr lang="ru-RU" sz="4000" dirty="0">
                <a:solidFill>
                  <a:schemeClr val="tx1"/>
                </a:solidFill>
                <a:effectLst/>
              </a:rPr>
              <a:t>, г. Бугульма, </a:t>
            </a:r>
            <a:r>
              <a:rPr lang="ru-RU" sz="400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4000" dirty="0" smtClean="0">
                <a:solidFill>
                  <a:schemeClr val="tx1"/>
                </a:solidFill>
                <a:effectLst/>
              </a:rPr>
            </a:br>
            <a:r>
              <a:rPr lang="ru-RU" sz="4000" dirty="0" smtClean="0">
                <a:solidFill>
                  <a:schemeClr val="tx1"/>
                </a:solidFill>
                <a:effectLst/>
              </a:rPr>
              <a:t>ул</a:t>
            </a:r>
            <a:r>
              <a:rPr lang="ru-RU" sz="4000" dirty="0">
                <a:solidFill>
                  <a:schemeClr val="tx1"/>
                </a:solidFill>
                <a:effectLst/>
              </a:rPr>
              <a:t>. Александра Герцена, д. </a:t>
            </a:r>
            <a:r>
              <a:rPr lang="ru-RU" sz="4000" dirty="0" smtClean="0">
                <a:solidFill>
                  <a:schemeClr val="tx1"/>
                </a:solidFill>
                <a:effectLst/>
              </a:rPr>
              <a:t>107</a:t>
            </a:r>
            <a:br>
              <a:rPr lang="ru-RU" sz="4000" dirty="0" smtClean="0">
                <a:solidFill>
                  <a:schemeClr val="tx1"/>
                </a:solidFill>
                <a:effectLst/>
              </a:rPr>
            </a:br>
            <a:r>
              <a:rPr lang="ru-RU" sz="4000" dirty="0" smtClean="0">
                <a:solidFill>
                  <a:schemeClr val="tx1"/>
                </a:solidFill>
                <a:effectLst/>
              </a:rPr>
              <a:t>телефон: 8 (85594) 4-06-68 </a:t>
            </a:r>
            <a:br>
              <a:rPr lang="ru-RU" sz="4000" dirty="0" smtClean="0">
                <a:solidFill>
                  <a:schemeClr val="tx1"/>
                </a:solidFill>
                <a:effectLst/>
              </a:rPr>
            </a:br>
            <a:r>
              <a:rPr lang="en-US" sz="4000" dirty="0" smtClean="0">
                <a:solidFill>
                  <a:schemeClr val="tx1"/>
                </a:solidFill>
                <a:effectLst/>
              </a:rPr>
              <a:t>e-mail</a:t>
            </a:r>
            <a:r>
              <a:rPr lang="ru-RU" sz="4000" dirty="0" smtClean="0">
                <a:solidFill>
                  <a:schemeClr val="tx1"/>
                </a:solidFill>
                <a:effectLst/>
              </a:rPr>
              <a:t>: </a:t>
            </a:r>
            <a:r>
              <a:rPr lang="ru-RU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2"/>
              </a:rPr>
              <a:t>kireevaluda@mail.r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2"/>
              </a:rPr>
              <a:t>u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b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</a:b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            </a:t>
            </a: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3"/>
              </a:rPr>
              <a:t>Dyussh1.Bug@tatar.r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linkClick r:id="rId3"/>
              </a:rPr>
              <a:t>u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ru-RU" sz="400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4000" dirty="0" smtClean="0">
                <a:solidFill>
                  <a:schemeClr val="tx1"/>
                </a:solidFill>
                <a:effectLst/>
              </a:rPr>
            </a:b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8972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b="1" u="sng" dirty="0" smtClean="0">
                <a:solidFill>
                  <a:schemeClr val="tx1"/>
                </a:solidFill>
              </a:rPr>
              <a:t>Наши реквизиты:</a:t>
            </a:r>
            <a:endParaRPr lang="ru-RU" sz="3200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161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Words>547</Words>
  <Application>Microsoft Office PowerPoint</Application>
  <PresentationFormat>Экран (4:3)</PresentationFormat>
  <Paragraphs>15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423230, г. Бугульма, ул. Александра Герцена, д. 107</vt:lpstr>
      <vt:lpstr>ДЮСШ-1 – одна из старейших спортивных школ города, расположена в историческом здании 1903 года постройки, в которой располагалась бывшая царская конюшня, во время ВОВ – эвакогоспиталь (в 2010 году на здании школы была помещена мемориальная доска). По сей день здание является сборным пунктом военкомата, затем в здании располагалась художественная мастерская.</vt:lpstr>
      <vt:lpstr>Приказом от 2 августа 1960 года берёт своё начало история спортивной школы. Всё начиналось с одного отделения – лёгкой атлетики, и лишь в 1964 году открылась отделение спортивной акробатики. Реконструкция проводилась руками первых воспитанников.  В частности, чтобы достичь необходимой высоты потолка (не менее 8 метров), пришлось значительно углубить пол. Было вывезено очень много грунта, и теперь спортзал находится частично в земле.  </vt:lpstr>
      <vt:lpstr>Слайд 4</vt:lpstr>
      <vt:lpstr> Всего за время существования спортивной школы  звание «Мастер спорта» было присвоено 33  выпускникам.   В 2006 году открывается отделение пауэрлифтинга (силовое троеборье), где значительных успехов добивается Филимонова Анна. Она становится победителем Первенства России и   Мира (2010 года), которое проходила в США. Муртазина  Кадрия – Чемпионка России, Европы и Мира. В настоящее время в состав сборной России вошли Давлетшина Алина, Жильцова Екатерина, которые уже становились победителями и Чемпионами Первенства Мира и Европы. Их тренируют опытные педагоги: Мастер спорта Крюков В., Разживин О. </vt:lpstr>
      <vt:lpstr>Неплохие результаты стали показывать и прыгуны на батуте, который начал культивироваться с 2008 года. Победителями и призёрами Республики Татарстан становились Киреев Максим, Кульбеда Владлен, Часовский Владимир. В настоящее время в состав сборной Республики Татарстан по прыжкам на батуте вошли 4  воспитанника: Кагенов Арслан, Сулейманов Жан, Махиянов Ильдан и  Аминов Руслан (тренер Уразгильдина Рамиля и Кагенова Ландыш)</vt:lpstr>
      <vt:lpstr>Впервые в истории спортивной школы в 2009 году Мастерами спорта России стали представители групповых видов акробатики. Это женская тройка в составе – Гадирова Юлия, Реджепова Диляра и Дементьева Евгения (тренер-преподаватель Шакирова Э., хореограф Валеева Т.) А уже в 2012 году воспитанникам  тренеров-преподавателей Кожеватовой И.Н., Фаттаховой Л.Т. (в прошлом женская пара и выпускники нашей школы) Теряева Ксения - Русанова Екатерина также присваивают «Мастеров Спорта России». В 2015 году «Мастер спорта России» присвоено Курлянову Артемию, который выступал в смешанных парах, а в 2016 году  Мастером Спорта присвоили Шайхулову  Руслану из мужской пары (тренер Филатова Гульнара),в 2017 году- Кожеватов Даниил ( смешанная пара)  получил это почетное звание ( тренер Кожеватова И.Н.)</vt:lpstr>
      <vt:lpstr>В настоящее время в составе сборной города по спортивной акробатике входят: смешанная пара Кожеватов Даниил и Ларина Кристина (тренер Кожеватова И.); женская тройка Филатова Настя, Иванова Настя и Кливизаль Ангелина (тренера Филатова Г. и Кливизаль О.), которые занимают призовые места в Республиканских и Всероссийских соревнованиях.</vt:lpstr>
      <vt:lpstr>За лучшую постановку  учебно-воспитательной работы спортивная школа в 2006 году в Республиканском смотре-конкурсе среди спортивных школ заняла 3 место, в юбилейный 2010 год стала вторым призёром в Республике. А уже в 2011 году стала победителем среди спортивных школ 3 группы Республики Татарстан.</vt:lpstr>
      <vt:lpstr>В последующих 2012-2016 годах – призёры данного конкурса. Крюков Владислав    (тренер-преподаватель по пауэрлифтингу) уже 5 лет подряд становится победителем и призёром Республиканского конкурса «Лучший тренер-преподаватель спортивно школы Республики Татарстан» в номинации «Мастерство». В августе 2017 года Владислав Павлович присвоено заслуженное звание «Заслуженный тренер России»!!!</vt:lpstr>
      <vt:lpstr>423230, г. Бугульма,  ул. Александра Герцена, д. 107 телефон: 8 (85594) 4-06-68  e-mail: kireevaluda@mail.ru                Dyussh1.Bug@tatar.ru 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423230, г. Бугульма, ул. Александра Герцена, д. 107</dc:title>
  <dc:creator>Администратор</dc:creator>
  <cp:lastModifiedBy>1</cp:lastModifiedBy>
  <cp:revision>32</cp:revision>
  <dcterms:created xsi:type="dcterms:W3CDTF">2016-12-23T09:22:58Z</dcterms:created>
  <dcterms:modified xsi:type="dcterms:W3CDTF">2017-08-21T09:38:06Z</dcterms:modified>
</cp:coreProperties>
</file>