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sldIdLst>
    <p:sldId id="288" r:id="rId2"/>
    <p:sldId id="267" r:id="rId3"/>
    <p:sldId id="287" r:id="rId4"/>
    <p:sldId id="294" r:id="rId5"/>
    <p:sldId id="295" r:id="rId6"/>
    <p:sldId id="280" r:id="rId7"/>
    <p:sldId id="298" r:id="rId8"/>
    <p:sldId id="304" r:id="rId9"/>
    <p:sldId id="297" r:id="rId10"/>
    <p:sldId id="296" r:id="rId11"/>
    <p:sldId id="300" r:id="rId12"/>
    <p:sldId id="299" r:id="rId13"/>
    <p:sldId id="301" r:id="rId14"/>
    <p:sldId id="316" r:id="rId15"/>
    <p:sldId id="289" r:id="rId16"/>
    <p:sldId id="291" r:id="rId17"/>
    <p:sldId id="292" r:id="rId18"/>
    <p:sldId id="293" r:id="rId19"/>
    <p:sldId id="290" r:id="rId20"/>
    <p:sldId id="283" r:id="rId21"/>
    <p:sldId id="285" r:id="rId22"/>
    <p:sldId id="281" r:id="rId23"/>
    <p:sldId id="274" r:id="rId24"/>
    <p:sldId id="305" r:id="rId25"/>
    <p:sldId id="303" r:id="rId26"/>
    <p:sldId id="314" r:id="rId27"/>
    <p:sldId id="302" r:id="rId28"/>
    <p:sldId id="312" r:id="rId29"/>
    <p:sldId id="313" r:id="rId30"/>
    <p:sldId id="309" r:id="rId31"/>
    <p:sldId id="306" r:id="rId32"/>
    <p:sldId id="307" r:id="rId33"/>
    <p:sldId id="286" r:id="rId34"/>
    <p:sldId id="308" r:id="rId35"/>
    <p:sldId id="319" r:id="rId36"/>
    <p:sldId id="310" r:id="rId37"/>
    <p:sldId id="311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00CA"/>
    <a:srgbClr val="9F6D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92E0ADF-2389-4940-BB6A-43E0D1785D79}" type="datetimeFigureOut">
              <a:rPr lang="ru-RU"/>
              <a:pPr>
                <a:defRPr/>
              </a:pPr>
              <a:t>20.01.2022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C2DC577-3E37-405B-A78D-78C189C32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6768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FF2501-11DE-4FB4-AF85-91A73F1B0E99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FF2501-11DE-4FB4-AF85-91A73F1B0E99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84324-0E34-4B1A-88CC-9E089D31AF62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D879-FCAC-4C6C-ABBD-8FA3BC0CC0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882FE-4188-49BB-B25A-90AD2D3251B2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145C4-78DE-4D90-93FC-8A9C412E3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7E0F3-8152-4907-80DD-2045F0538375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FE690-8D6B-4456-B2F3-9CA01C1BE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2B29F-CB95-4FC8-A865-F57446E606F4}" type="datetime1">
              <a:rPr lang="ru-RU" smtClean="0"/>
              <a:t>20.01.2022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53FF5-2D55-4939-AB37-1C32E9E46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FC28E-D93C-4B7A-8D19-7FBEFA7F42EB}" type="datetime1">
              <a:rPr lang="ru-RU" smtClean="0"/>
              <a:t>20.01.2022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C6215-FE0A-4E94-AA68-D74881E8C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A7E7F-E4F7-4A4D-9CE8-9E06FB9BD131}" type="datetime1">
              <a:rPr lang="ru-RU" smtClean="0"/>
              <a:t>20.01.2022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2D80C-5FE4-4358-BD08-3161642CE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0D97C-7639-4575-974E-7D52CE6C3613}" type="datetime1">
              <a:rPr lang="ru-RU" smtClean="0"/>
              <a:t>20.01.2022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54F2-4647-46E0-928F-77B9D2730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20622-A83C-4100-BE91-AB64B531D14D}" type="datetime1">
              <a:rPr lang="ru-RU" smtClean="0"/>
              <a:t>20.01.2022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60764-D086-46E3-B737-8B9E979B8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D0CDB-07D0-4BD8-AD2B-554DE17DA78B}" type="datetime1">
              <a:rPr lang="ru-RU" smtClean="0"/>
              <a:t>20.01.2022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7848B-C36E-4210-95A4-10D6DBE35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4F825-5963-45DF-89C2-FBC094A754C1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3EA16-6425-43E2-A5CD-DB04C8887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E6217-CE49-4C96-BC65-7C02E8F3EF0A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E8517-794E-4D02-97E3-F7141D5D9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2D924A-9C41-4CC2-BBCE-4F944EC0F65E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CBD9E9-B303-4385-A416-BB24006826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microsoft.com/office/2007/relationships/hdphoto" Target="../media/hdphoto5.wdp"/><Relationship Id="rId4" Type="http://schemas.openxmlformats.org/officeDocument/2006/relationships/image" Target="../media/image9.jpeg"/><Relationship Id="rId9" Type="http://schemas.microsoft.com/office/2007/relationships/hdphoto" Target="../media/hdphoto7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0" Type="http://schemas.openxmlformats.org/officeDocument/2006/relationships/image" Target="../media/image16.jpeg"/><Relationship Id="rId4" Type="http://schemas.openxmlformats.org/officeDocument/2006/relationships/image" Target="../media/image13.jpeg"/><Relationship Id="rId9" Type="http://schemas.microsoft.com/office/2007/relationships/hdphoto" Target="../media/hdphoto11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microsoft.com/office/2007/relationships/hdphoto" Target="../media/hdphoto14.wdp"/><Relationship Id="rId4" Type="http://schemas.openxmlformats.org/officeDocument/2006/relationships/image" Target="../media/image18.jpeg"/><Relationship Id="rId9" Type="http://schemas.microsoft.com/office/2007/relationships/hdphoto" Target="../media/hdphoto16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17.wdp"/><Relationship Id="rId7" Type="http://schemas.microsoft.com/office/2007/relationships/hdphoto" Target="../media/hdphoto19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0" Type="http://schemas.openxmlformats.org/officeDocument/2006/relationships/image" Target="../media/image25.jpeg"/><Relationship Id="rId4" Type="http://schemas.openxmlformats.org/officeDocument/2006/relationships/image" Target="../media/image22.png"/><Relationship Id="rId9" Type="http://schemas.microsoft.com/office/2007/relationships/hdphoto" Target="../media/hdphoto20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22.wdp"/><Relationship Id="rId7" Type="http://schemas.microsoft.com/office/2007/relationships/hdphoto" Target="../media/hdphoto2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11" Type="http://schemas.microsoft.com/office/2007/relationships/hdphoto" Target="../media/hdphoto26.wdp"/><Relationship Id="rId5" Type="http://schemas.microsoft.com/office/2007/relationships/hdphoto" Target="../media/hdphoto23.wdp"/><Relationship Id="rId10" Type="http://schemas.openxmlformats.org/officeDocument/2006/relationships/image" Target="../media/image30.jpeg"/><Relationship Id="rId4" Type="http://schemas.openxmlformats.org/officeDocument/2006/relationships/image" Target="../media/image27.png"/><Relationship Id="rId9" Type="http://schemas.microsoft.com/office/2007/relationships/hdphoto" Target="../media/hdphoto25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microsoft.com/office/2007/relationships/hdphoto" Target="../media/hdphoto32.wdp"/><Relationship Id="rId3" Type="http://schemas.microsoft.com/office/2007/relationships/hdphoto" Target="../media/hdphoto27.wdp"/><Relationship Id="rId7" Type="http://schemas.microsoft.com/office/2007/relationships/hdphoto" Target="../media/hdphoto29.wdp"/><Relationship Id="rId12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microsoft.com/office/2007/relationships/hdphoto" Target="../media/hdphoto31.wdp"/><Relationship Id="rId5" Type="http://schemas.microsoft.com/office/2007/relationships/hdphoto" Target="../media/hdphoto28.wdp"/><Relationship Id="rId10" Type="http://schemas.openxmlformats.org/officeDocument/2006/relationships/image" Target="../media/image35.jpeg"/><Relationship Id="rId4" Type="http://schemas.openxmlformats.org/officeDocument/2006/relationships/image" Target="../media/image32.jpeg"/><Relationship Id="rId9" Type="http://schemas.microsoft.com/office/2007/relationships/hdphoto" Target="../media/hdphoto30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microsoft.com/office/2007/relationships/hdphoto" Target="../media/hdphoto33.wdp"/><Relationship Id="rId7" Type="http://schemas.microsoft.com/office/2007/relationships/hdphoto" Target="../media/hdphoto35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microsoft.com/office/2007/relationships/hdphoto" Target="../media/hdphoto37.wdp"/><Relationship Id="rId5" Type="http://schemas.microsoft.com/office/2007/relationships/hdphoto" Target="../media/hdphoto34.wdp"/><Relationship Id="rId10" Type="http://schemas.openxmlformats.org/officeDocument/2006/relationships/image" Target="../media/image41.jpeg"/><Relationship Id="rId4" Type="http://schemas.openxmlformats.org/officeDocument/2006/relationships/image" Target="../media/image38.jpeg"/><Relationship Id="rId9" Type="http://schemas.microsoft.com/office/2007/relationships/hdphoto" Target="../media/hdphoto36.wd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48.jpeg"/><Relationship Id="rId3" Type="http://schemas.microsoft.com/office/2007/relationships/hdphoto" Target="../media/hdphoto38.wdp"/><Relationship Id="rId7" Type="http://schemas.microsoft.com/office/2007/relationships/hdphoto" Target="../media/hdphoto40.wdp"/><Relationship Id="rId12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microsoft.com/office/2007/relationships/hdphoto" Target="../media/hdphoto42.wdp"/><Relationship Id="rId5" Type="http://schemas.microsoft.com/office/2007/relationships/hdphoto" Target="../media/hdphoto39.wdp"/><Relationship Id="rId10" Type="http://schemas.openxmlformats.org/officeDocument/2006/relationships/image" Target="../media/image46.jpeg"/><Relationship Id="rId4" Type="http://schemas.openxmlformats.org/officeDocument/2006/relationships/image" Target="../media/image43.jpeg"/><Relationship Id="rId9" Type="http://schemas.microsoft.com/office/2007/relationships/hdphoto" Target="../media/hdphoto41.wdp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microsoft.com/office/2007/relationships/hdphoto" Target="../media/hdphoto43.wdp"/><Relationship Id="rId7" Type="http://schemas.microsoft.com/office/2007/relationships/hdphoto" Target="../media/hdphoto45.wdp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microsoft.com/office/2007/relationships/hdphoto" Target="../media/hdphoto44.wdp"/><Relationship Id="rId4" Type="http://schemas.openxmlformats.org/officeDocument/2006/relationships/image" Target="../media/image50.jpeg"/><Relationship Id="rId9" Type="http://schemas.microsoft.com/office/2007/relationships/hdphoto" Target="../media/hdphoto46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microsoft.com/office/2007/relationships/hdphoto" Target="../media/hdphoto47.wdp"/><Relationship Id="rId7" Type="http://schemas.microsoft.com/office/2007/relationships/hdphoto" Target="../media/hdphoto49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microsoft.com/office/2007/relationships/hdphoto" Target="../media/hdphoto48.wdp"/><Relationship Id="rId4" Type="http://schemas.openxmlformats.org/officeDocument/2006/relationships/image" Target="../media/image54.jpeg"/><Relationship Id="rId9" Type="http://schemas.microsoft.com/office/2007/relationships/hdphoto" Target="../media/hdphoto50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microsoft.com/office/2007/relationships/hdphoto" Target="../media/hdphoto51.wdp"/><Relationship Id="rId7" Type="http://schemas.microsoft.com/office/2007/relationships/hdphoto" Target="../media/hdphoto53.wdp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microsoft.com/office/2007/relationships/hdphoto" Target="../media/hdphoto52.wdp"/><Relationship Id="rId4" Type="http://schemas.openxmlformats.org/officeDocument/2006/relationships/image" Target="../media/image58.jpeg"/><Relationship Id="rId9" Type="http://schemas.microsoft.com/office/2007/relationships/hdphoto" Target="../media/hdphoto54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7.png"/><Relationship Id="rId18" Type="http://schemas.openxmlformats.org/officeDocument/2006/relationships/image" Target="../media/image70.png"/><Relationship Id="rId3" Type="http://schemas.microsoft.com/office/2007/relationships/hdphoto" Target="../media/hdphoto55.wdp"/><Relationship Id="rId7" Type="http://schemas.microsoft.com/office/2007/relationships/hdphoto" Target="../media/hdphoto57.wdp"/><Relationship Id="rId12" Type="http://schemas.microsoft.com/office/2007/relationships/hdphoto" Target="../media/hdphoto59.wdp"/><Relationship Id="rId17" Type="http://schemas.microsoft.com/office/2007/relationships/hdphoto" Target="../media/hdphoto61.wdp"/><Relationship Id="rId2" Type="http://schemas.openxmlformats.org/officeDocument/2006/relationships/image" Target="../media/image61.jpeg"/><Relationship Id="rId16" Type="http://schemas.openxmlformats.org/officeDocument/2006/relationships/image" Target="../media/image6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11" Type="http://schemas.openxmlformats.org/officeDocument/2006/relationships/image" Target="../media/image66.png"/><Relationship Id="rId5" Type="http://schemas.microsoft.com/office/2007/relationships/hdphoto" Target="../media/hdphoto56.wdp"/><Relationship Id="rId15" Type="http://schemas.openxmlformats.org/officeDocument/2006/relationships/image" Target="../media/image68.png"/><Relationship Id="rId10" Type="http://schemas.microsoft.com/office/2007/relationships/hdphoto" Target="../media/hdphoto58.wdp"/><Relationship Id="rId4" Type="http://schemas.openxmlformats.org/officeDocument/2006/relationships/image" Target="../media/image62.png"/><Relationship Id="rId9" Type="http://schemas.openxmlformats.org/officeDocument/2006/relationships/image" Target="../media/image65.png"/><Relationship Id="rId14" Type="http://schemas.microsoft.com/office/2007/relationships/hdphoto" Target="../media/hdphoto6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лилия\Desktop\всё тут\Новая папка (3)\все папки\все док\Downloads\1617577016_7-p-pdd-fon-dlya-prezentatsii-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" b="368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50597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800CA"/>
                </a:solidFill>
              </a:rPr>
              <a:t>Муниципальное бюджетное дошкольное образовательное учреждение «Детский сад общеразвивающего вида «</a:t>
            </a:r>
            <a:r>
              <a:rPr lang="ru-RU" sz="1600" b="1" dirty="0" err="1" smtClean="0">
                <a:solidFill>
                  <a:srgbClr val="1800CA"/>
                </a:solidFill>
              </a:rPr>
              <a:t>АБВГДЕЙКа</a:t>
            </a:r>
            <a:r>
              <a:rPr lang="ru-RU" sz="1600" b="1" dirty="0" smtClean="0">
                <a:solidFill>
                  <a:srgbClr val="1800CA"/>
                </a:solidFill>
              </a:rPr>
              <a:t>» города Буинска </a:t>
            </a:r>
            <a:r>
              <a:rPr lang="ru-RU" sz="1600" b="1" dirty="0" err="1" smtClean="0">
                <a:solidFill>
                  <a:srgbClr val="1800CA"/>
                </a:solidFill>
              </a:rPr>
              <a:t>Буинского</a:t>
            </a:r>
            <a:r>
              <a:rPr lang="ru-RU" sz="1600" b="1" dirty="0" smtClean="0">
                <a:solidFill>
                  <a:srgbClr val="1800CA"/>
                </a:solidFill>
              </a:rPr>
              <a:t> муниципального района </a:t>
            </a:r>
          </a:p>
          <a:p>
            <a:pPr algn="ctr"/>
            <a:r>
              <a:rPr lang="ru-RU" sz="1600" b="1" dirty="0" smtClean="0">
                <a:solidFill>
                  <a:srgbClr val="1800CA"/>
                </a:solidFill>
              </a:rPr>
              <a:t>Республики Татарстан»</a:t>
            </a:r>
            <a:endParaRPr lang="ru-RU" sz="1600" b="1" dirty="0">
              <a:solidFill>
                <a:srgbClr val="1800C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8232" y="2386142"/>
            <a:ext cx="64807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800CA"/>
                </a:solidFill>
              </a:rPr>
              <a:t>Районный тур республиканского смотра-конкурса среди дошкольных образовательных учреждений </a:t>
            </a:r>
            <a:r>
              <a:rPr lang="ru-RU" sz="2000" b="1" dirty="0" err="1" smtClean="0">
                <a:solidFill>
                  <a:srgbClr val="1800CA"/>
                </a:solidFill>
              </a:rPr>
              <a:t>Буинского</a:t>
            </a:r>
            <a:r>
              <a:rPr lang="ru-RU" sz="2000" b="1" dirty="0" smtClean="0">
                <a:solidFill>
                  <a:srgbClr val="1800CA"/>
                </a:solidFill>
              </a:rPr>
              <a:t> муниципального района по профилактике детского дорожно-транспортного травматизма </a:t>
            </a:r>
          </a:p>
          <a:p>
            <a:pPr algn="ctr"/>
            <a:r>
              <a:rPr lang="ru-RU" sz="2400" b="1" i="1" dirty="0" smtClean="0">
                <a:solidFill>
                  <a:srgbClr val="1800CA"/>
                </a:solidFill>
              </a:rPr>
              <a:t>«Зеленый огонек-2022»</a:t>
            </a:r>
            <a:endParaRPr lang="ru-RU" sz="2400" b="1" i="1" dirty="0">
              <a:solidFill>
                <a:srgbClr val="1800C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D54F2-4647-46E0-928F-77B9D2730A7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6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2000250" y="142875"/>
            <a:ext cx="4286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/>
              <a:t>        </a:t>
            </a:r>
            <a:r>
              <a:rPr lang="ru-RU" sz="2000" b="1" dirty="0" smtClean="0">
                <a:solidFill>
                  <a:srgbClr val="1800CA"/>
                </a:solidFill>
              </a:rPr>
              <a:t>Оглавление</a:t>
            </a:r>
            <a:endParaRPr lang="ru-RU" sz="2000" b="1" dirty="0">
              <a:solidFill>
                <a:srgbClr val="1800CA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556792"/>
            <a:ext cx="84969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800CA"/>
                </a:solidFill>
              </a:rPr>
              <a:t>Визитная карточка МБДОУ «</a:t>
            </a:r>
            <a:r>
              <a:rPr lang="ru-RU" sz="1400" b="1" dirty="0" err="1" smtClean="0">
                <a:solidFill>
                  <a:srgbClr val="1800CA"/>
                </a:solidFill>
              </a:rPr>
              <a:t>АБВГДЕЙКа</a:t>
            </a:r>
            <a:r>
              <a:rPr lang="ru-RU" sz="1400" b="1" dirty="0" smtClean="0">
                <a:solidFill>
                  <a:srgbClr val="1800CA"/>
                </a:solidFill>
              </a:rPr>
              <a:t>……………………………………………………………….3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Структура основных направлений деятельности ДОУ по ПДД…………………………………...4</a:t>
            </a:r>
          </a:p>
          <a:p>
            <a:r>
              <a:rPr lang="ru-RU" sz="1400" b="1" dirty="0">
                <a:solidFill>
                  <a:srgbClr val="1800CA"/>
                </a:solidFill>
              </a:rPr>
              <a:t>Деятельность структур ДОУ при организации работы </a:t>
            </a:r>
            <a:r>
              <a:rPr lang="ru-RU" sz="1400" b="1" dirty="0" smtClean="0">
                <a:solidFill>
                  <a:srgbClr val="1800CA"/>
                </a:solidFill>
              </a:rPr>
              <a:t>по </a:t>
            </a:r>
            <a:r>
              <a:rPr lang="ru-RU" sz="1400" b="1" dirty="0">
                <a:solidFill>
                  <a:srgbClr val="1800CA"/>
                </a:solidFill>
              </a:rPr>
              <a:t>предупреждению детского </a:t>
            </a:r>
            <a:r>
              <a:rPr lang="ru-RU" sz="1400" b="1" dirty="0" smtClean="0">
                <a:solidFill>
                  <a:srgbClr val="1800CA"/>
                </a:solidFill>
              </a:rPr>
              <a:t>травматизма…………………………………………………………………………………………………...5</a:t>
            </a:r>
            <a:endParaRPr lang="ru-RU" sz="1400" b="1" dirty="0">
              <a:solidFill>
                <a:srgbClr val="1800CA"/>
              </a:solidFill>
            </a:endParaRPr>
          </a:p>
          <a:p>
            <a:r>
              <a:rPr lang="ru-RU" sz="1400" b="1" dirty="0" smtClean="0">
                <a:solidFill>
                  <a:srgbClr val="1800CA"/>
                </a:solidFill>
              </a:rPr>
              <a:t>Описание опыта работы ДОУ по профилактике ДДТТ……………….…………………………….6-14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Перспективный план работы с детьми……………………………………………………………….15-21</a:t>
            </a:r>
          </a:p>
          <a:p>
            <a:r>
              <a:rPr lang="ru-RU" sz="1400" b="1" dirty="0">
                <a:solidFill>
                  <a:srgbClr val="1800CA"/>
                </a:solidFill>
              </a:rPr>
              <a:t>План работы с родителями по </a:t>
            </a:r>
            <a:r>
              <a:rPr lang="ru-RU" sz="1400" b="1" dirty="0" smtClean="0">
                <a:solidFill>
                  <a:srgbClr val="1800CA"/>
                </a:solidFill>
              </a:rPr>
              <a:t>ПДД….…………………………………………….…………………..22-23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Нормативно-правовая документация</a:t>
            </a:r>
            <a:r>
              <a:rPr lang="ru-RU" sz="1400" b="1" dirty="0">
                <a:solidFill>
                  <a:srgbClr val="1800CA"/>
                </a:solidFill>
              </a:rPr>
              <a:t>, программно-методическое </a:t>
            </a:r>
            <a:r>
              <a:rPr lang="ru-RU" sz="1400" b="1" dirty="0" smtClean="0">
                <a:solidFill>
                  <a:srgbClr val="1800CA"/>
                </a:solidFill>
              </a:rPr>
              <a:t>обеспечение………….24</a:t>
            </a:r>
            <a:endParaRPr lang="ru-RU" sz="1400" b="1" dirty="0">
              <a:solidFill>
                <a:srgbClr val="1800CA"/>
              </a:solidFill>
            </a:endParaRPr>
          </a:p>
          <a:p>
            <a:r>
              <a:rPr lang="ru-RU" sz="1400" b="1" dirty="0" smtClean="0">
                <a:solidFill>
                  <a:srgbClr val="1800CA"/>
                </a:solidFill>
              </a:rPr>
              <a:t>Развивающая предметно-пространственная среда, материально-техническое 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Обеспечение………………………………………………………………………………………………….25-26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Работа с детьми………………………………..……………………………………………………………27-30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Работа с педагогами………………………………………………………………………………………..31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Взаимодействие с семьями воспитанников………………………………………………………....32-33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Сетевое взаимодействие………………………………………………………………………………….34-35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Досуговые мероприятия с воспитанниками………………………………………………………….36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Достижения ДОУ……………………………………………………………………………………………..37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Справка об отсутствии ДТП……………………………………………………………………………...</a:t>
            </a:r>
            <a:r>
              <a:rPr lang="ru-RU" sz="1200" b="1" dirty="0" smtClean="0">
                <a:solidFill>
                  <a:srgbClr val="1800CA"/>
                </a:solidFill>
              </a:rPr>
              <a:t>.</a:t>
            </a:r>
            <a:r>
              <a:rPr lang="ru-RU" sz="1400" b="1" dirty="0" smtClean="0">
                <a:solidFill>
                  <a:srgbClr val="1800CA"/>
                </a:solidFill>
              </a:rPr>
              <a:t>38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Курсовая подготовка педагогов………………………………………………………………………....39-40</a:t>
            </a:r>
          </a:p>
          <a:p>
            <a:r>
              <a:rPr lang="ru-RU" sz="1400" b="1" dirty="0" smtClean="0">
                <a:solidFill>
                  <a:srgbClr val="1800CA"/>
                </a:solidFill>
              </a:rPr>
              <a:t>Сценарии мероприятий……………………………………………………………………………………41-49</a:t>
            </a:r>
            <a:endParaRPr lang="ru-RU" sz="1200" b="1" dirty="0" smtClean="0">
              <a:solidFill>
                <a:srgbClr val="1800CA"/>
              </a:solidFill>
            </a:endParaRPr>
          </a:p>
          <a:p>
            <a:endParaRPr lang="ru-RU" sz="1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928688" y="0"/>
            <a:ext cx="7758112" cy="1000125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1800CA"/>
                </a:solidFill>
                <a:latin typeface="Arial" pitchFamily="34" charset="0"/>
                <a:cs typeface="Arial" pitchFamily="34" charset="0"/>
              </a:rPr>
              <a:t>Визитная карточка ДОУ</a:t>
            </a: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500063" y="1785938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rgbClr val="1800CA"/>
              </a:solidFill>
            </a:endParaRPr>
          </a:p>
          <a:p>
            <a:pPr>
              <a:buFont typeface="Arial" charset="0"/>
              <a:buChar char="•"/>
            </a:pPr>
            <a:endParaRPr lang="ru-RU">
              <a:solidFill>
                <a:srgbClr val="1800CA"/>
              </a:solidFill>
            </a:endParaRPr>
          </a:p>
          <a:p>
            <a:pPr>
              <a:buFont typeface="Arial" charset="0"/>
              <a:buChar char="•"/>
            </a:pPr>
            <a:endParaRPr lang="ru-RU">
              <a:solidFill>
                <a:srgbClr val="1800CA"/>
              </a:solidFill>
            </a:endParaRPr>
          </a:p>
        </p:txBody>
      </p:sp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1214438" y="1714500"/>
            <a:ext cx="7429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 	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0063" y="1340768"/>
            <a:ext cx="842962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rgbClr val="1800CA"/>
                </a:solidFill>
              </a:rPr>
              <a:t>Наименование дошкольного образовательного </a:t>
            </a:r>
            <a:r>
              <a:rPr lang="ru-RU" sz="1400" i="1" dirty="0" smtClean="0">
                <a:solidFill>
                  <a:srgbClr val="1800CA"/>
                </a:solidFill>
              </a:rPr>
              <a:t>учреждения</a:t>
            </a:r>
            <a:endParaRPr lang="ru-RU" sz="1400" i="1" dirty="0">
              <a:solidFill>
                <a:srgbClr val="1800CA"/>
              </a:solidFill>
            </a:endParaRPr>
          </a:p>
          <a:p>
            <a:pPr algn="just"/>
            <a:r>
              <a:rPr lang="ru-RU" sz="1400" b="1" u="sng" dirty="0">
                <a:solidFill>
                  <a:srgbClr val="1800CA"/>
                </a:solidFill>
              </a:rPr>
              <a:t>муниципальное бюджетное дошкольное образовательное учреждение «Детский сад общеразвивающего вида «</a:t>
            </a:r>
            <a:r>
              <a:rPr lang="ru-RU" sz="1400" b="1" u="sng" dirty="0" err="1">
                <a:solidFill>
                  <a:srgbClr val="1800CA"/>
                </a:solidFill>
              </a:rPr>
              <a:t>АБВГДЕЙКа</a:t>
            </a:r>
            <a:r>
              <a:rPr lang="ru-RU" sz="1400" b="1" u="sng" dirty="0">
                <a:solidFill>
                  <a:srgbClr val="1800CA"/>
                </a:solidFill>
              </a:rPr>
              <a:t>» города Буинска </a:t>
            </a:r>
            <a:r>
              <a:rPr lang="ru-RU" sz="1400" b="1" u="sng" dirty="0" err="1">
                <a:solidFill>
                  <a:srgbClr val="1800CA"/>
                </a:solidFill>
              </a:rPr>
              <a:t>Буинского</a:t>
            </a:r>
            <a:r>
              <a:rPr lang="ru-RU" sz="1400" b="1" u="sng" dirty="0">
                <a:solidFill>
                  <a:srgbClr val="1800CA"/>
                </a:solidFill>
              </a:rPr>
              <a:t> муниципального района Республики Татарстан</a:t>
            </a:r>
            <a:r>
              <a:rPr lang="ru-RU" sz="1400" b="1" u="sng" dirty="0" smtClean="0">
                <a:solidFill>
                  <a:srgbClr val="1800CA"/>
                </a:solidFill>
              </a:rPr>
              <a:t>»</a:t>
            </a:r>
          </a:p>
          <a:p>
            <a:r>
              <a:rPr lang="ru-RU" sz="1400" i="1" dirty="0">
                <a:solidFill>
                  <a:srgbClr val="1800CA"/>
                </a:solidFill>
              </a:rPr>
              <a:t>Детский сад функционирует  </a:t>
            </a:r>
            <a:r>
              <a:rPr lang="ru-RU" sz="1400" b="1" u="sng" dirty="0">
                <a:solidFill>
                  <a:srgbClr val="1800CA"/>
                </a:solidFill>
              </a:rPr>
              <a:t>с 27 апреля 2011 года </a:t>
            </a:r>
          </a:p>
          <a:p>
            <a:r>
              <a:rPr lang="ru-RU" sz="1400" i="1" dirty="0" smtClean="0">
                <a:solidFill>
                  <a:srgbClr val="1800CA"/>
                </a:solidFill>
              </a:rPr>
              <a:t>Заведующий  МБДОУ </a:t>
            </a:r>
            <a:r>
              <a:rPr lang="ru-RU" sz="1400" b="1" u="sng" dirty="0" err="1" smtClean="0">
                <a:solidFill>
                  <a:srgbClr val="1800CA"/>
                </a:solidFill>
              </a:rPr>
              <a:t>Абидулина</a:t>
            </a:r>
            <a:r>
              <a:rPr lang="ru-RU" sz="1400" b="1" u="sng" dirty="0" smtClean="0">
                <a:solidFill>
                  <a:srgbClr val="1800CA"/>
                </a:solidFill>
              </a:rPr>
              <a:t> </a:t>
            </a:r>
            <a:r>
              <a:rPr lang="ru-RU" sz="1400" b="1" u="sng" dirty="0">
                <a:solidFill>
                  <a:srgbClr val="1800CA"/>
                </a:solidFill>
              </a:rPr>
              <a:t>Резеда </a:t>
            </a:r>
            <a:r>
              <a:rPr lang="ru-RU" sz="1400" b="1" u="sng" dirty="0" err="1" smtClean="0">
                <a:solidFill>
                  <a:srgbClr val="1800CA"/>
                </a:solidFill>
              </a:rPr>
              <a:t>Мансуровна</a:t>
            </a:r>
            <a:endParaRPr lang="ru-RU" sz="1400" b="1" u="sng" dirty="0">
              <a:solidFill>
                <a:srgbClr val="1800CA"/>
              </a:solidFill>
            </a:endParaRPr>
          </a:p>
          <a:p>
            <a:r>
              <a:rPr lang="ru-RU" sz="1400" i="1" dirty="0" smtClean="0">
                <a:solidFill>
                  <a:srgbClr val="1800CA"/>
                </a:solidFill>
              </a:rPr>
              <a:t>Юридический  адрес: </a:t>
            </a:r>
            <a:r>
              <a:rPr lang="ru-RU" sz="1400" b="1" u="sng" dirty="0" smtClean="0">
                <a:solidFill>
                  <a:srgbClr val="1800CA"/>
                </a:solidFill>
              </a:rPr>
              <a:t>Республика Татарстан город Буинск, 422430, </a:t>
            </a:r>
            <a:r>
              <a:rPr lang="ru-RU" sz="1400" b="1" dirty="0" smtClean="0">
                <a:solidFill>
                  <a:srgbClr val="1800CA"/>
                </a:solidFill>
              </a:rPr>
              <a:t>улица Некрасова, дом 35, </a:t>
            </a:r>
          </a:p>
          <a:p>
            <a:r>
              <a:rPr lang="ru-RU" sz="1400" i="1" dirty="0" smtClean="0">
                <a:solidFill>
                  <a:srgbClr val="1800CA"/>
                </a:solidFill>
              </a:rPr>
              <a:t>телефон </a:t>
            </a:r>
            <a:r>
              <a:rPr lang="ru-RU" sz="1400" b="1" u="sng" dirty="0" smtClean="0">
                <a:solidFill>
                  <a:srgbClr val="1800CA"/>
                </a:solidFill>
              </a:rPr>
              <a:t>8(84374</a:t>
            </a:r>
            <a:r>
              <a:rPr lang="ru-RU" sz="1400" b="1" u="sng" dirty="0">
                <a:solidFill>
                  <a:srgbClr val="1800CA"/>
                </a:solidFill>
              </a:rPr>
              <a:t>) </a:t>
            </a:r>
            <a:r>
              <a:rPr lang="ru-RU" sz="1400" b="1" u="sng" dirty="0" smtClean="0">
                <a:solidFill>
                  <a:srgbClr val="1800CA"/>
                </a:solidFill>
              </a:rPr>
              <a:t>-3-84-30</a:t>
            </a:r>
            <a:endParaRPr lang="ru-RU" sz="1400" b="1" dirty="0">
              <a:solidFill>
                <a:srgbClr val="1800CA"/>
              </a:solidFill>
            </a:endParaRPr>
          </a:p>
          <a:p>
            <a:r>
              <a:rPr lang="ru-RU" sz="1400" i="1" dirty="0">
                <a:solidFill>
                  <a:srgbClr val="1800CA"/>
                </a:solidFill>
              </a:rPr>
              <a:t>Электронный адрес:</a:t>
            </a:r>
            <a:r>
              <a:rPr lang="en-US" sz="1400" b="1" u="sng" dirty="0" err="1">
                <a:solidFill>
                  <a:srgbClr val="1800CA"/>
                </a:solidFill>
              </a:rPr>
              <a:t>abvgdeika</a:t>
            </a:r>
            <a:r>
              <a:rPr lang="ru-RU" sz="1400" b="1" u="sng" dirty="0">
                <a:solidFill>
                  <a:srgbClr val="1800CA"/>
                </a:solidFill>
              </a:rPr>
              <a:t>-</a:t>
            </a:r>
            <a:r>
              <a:rPr lang="en-US" sz="1400" b="1" u="sng" dirty="0" err="1">
                <a:solidFill>
                  <a:srgbClr val="1800CA"/>
                </a:solidFill>
              </a:rPr>
              <a:t>bua</a:t>
            </a:r>
            <a:r>
              <a:rPr lang="ru-RU" sz="1400" b="1" u="sng" dirty="0">
                <a:solidFill>
                  <a:srgbClr val="1800CA"/>
                </a:solidFill>
              </a:rPr>
              <a:t>@</a:t>
            </a:r>
            <a:r>
              <a:rPr lang="en-US" sz="1400" b="1" u="sng" dirty="0">
                <a:solidFill>
                  <a:srgbClr val="1800CA"/>
                </a:solidFill>
              </a:rPr>
              <a:t>mail</a:t>
            </a:r>
            <a:r>
              <a:rPr lang="ru-RU" sz="1400" b="1" u="sng" dirty="0">
                <a:solidFill>
                  <a:srgbClr val="1800CA"/>
                </a:solidFill>
              </a:rPr>
              <a:t>.</a:t>
            </a:r>
            <a:r>
              <a:rPr lang="en-US" sz="1400" b="1" u="sng" dirty="0" err="1">
                <a:solidFill>
                  <a:srgbClr val="1800CA"/>
                </a:solidFill>
              </a:rPr>
              <a:t>ru</a:t>
            </a:r>
            <a:endParaRPr lang="ru-RU" sz="1400" b="1" dirty="0">
              <a:solidFill>
                <a:srgbClr val="1800CA"/>
              </a:solidFill>
            </a:endParaRPr>
          </a:p>
          <a:p>
            <a:r>
              <a:rPr lang="ru-RU" sz="1400" i="1" dirty="0">
                <a:solidFill>
                  <a:srgbClr val="1800CA"/>
                </a:solidFill>
              </a:rPr>
              <a:t>Сайт детского сада: </a:t>
            </a:r>
            <a:r>
              <a:rPr lang="en-US" sz="1400" b="1" u="sng" dirty="0">
                <a:solidFill>
                  <a:srgbClr val="1800CA"/>
                </a:solidFill>
              </a:rPr>
              <a:t>http</a:t>
            </a:r>
            <a:r>
              <a:rPr lang="ru-RU" sz="1400" b="1" u="sng" dirty="0">
                <a:solidFill>
                  <a:srgbClr val="1800CA"/>
                </a:solidFill>
              </a:rPr>
              <a:t>//</a:t>
            </a:r>
            <a:r>
              <a:rPr lang="en-US" sz="1400" b="1" u="sng" dirty="0" err="1">
                <a:solidFill>
                  <a:srgbClr val="1800CA"/>
                </a:solidFill>
              </a:rPr>
              <a:t>edu</a:t>
            </a:r>
            <a:r>
              <a:rPr lang="ru-RU" sz="1400" b="1" u="sng" dirty="0">
                <a:solidFill>
                  <a:srgbClr val="1800CA"/>
                </a:solidFill>
              </a:rPr>
              <a:t>.</a:t>
            </a:r>
            <a:r>
              <a:rPr lang="en-US" sz="1400" b="1" u="sng" dirty="0" err="1">
                <a:solidFill>
                  <a:srgbClr val="1800CA"/>
                </a:solidFill>
              </a:rPr>
              <a:t>tatar</a:t>
            </a:r>
            <a:r>
              <a:rPr lang="ru-RU" sz="1400" b="1" u="sng" dirty="0">
                <a:solidFill>
                  <a:srgbClr val="1800CA"/>
                </a:solidFill>
              </a:rPr>
              <a:t>.</a:t>
            </a:r>
            <a:r>
              <a:rPr lang="en-US" sz="1400" b="1" u="sng" dirty="0" err="1">
                <a:solidFill>
                  <a:srgbClr val="1800CA"/>
                </a:solidFill>
              </a:rPr>
              <a:t>ru</a:t>
            </a:r>
            <a:r>
              <a:rPr lang="ru-RU" sz="1400" b="1" u="sng" dirty="0">
                <a:solidFill>
                  <a:srgbClr val="1800CA"/>
                </a:solidFill>
              </a:rPr>
              <a:t>/</a:t>
            </a:r>
            <a:r>
              <a:rPr lang="en-US" sz="1400" b="1" u="sng" dirty="0" err="1" smtClean="0">
                <a:solidFill>
                  <a:srgbClr val="1800CA"/>
                </a:solidFill>
              </a:rPr>
              <a:t>buinsk</a:t>
            </a:r>
            <a:r>
              <a:rPr lang="ru-RU" sz="1400" b="1" u="sng" dirty="0">
                <a:solidFill>
                  <a:srgbClr val="1800CA"/>
                </a:solidFill>
              </a:rPr>
              <a:t>/</a:t>
            </a:r>
            <a:r>
              <a:rPr lang="en-US" sz="1400" b="1" u="sng" dirty="0" smtClean="0">
                <a:solidFill>
                  <a:srgbClr val="1800CA"/>
                </a:solidFill>
              </a:rPr>
              <a:t>page</a:t>
            </a:r>
            <a:r>
              <a:rPr lang="ru-RU" sz="1400" b="1" u="sng" dirty="0">
                <a:solidFill>
                  <a:srgbClr val="1800CA"/>
                </a:solidFill>
              </a:rPr>
              <a:t>593752.</a:t>
            </a:r>
            <a:r>
              <a:rPr lang="en-US" sz="1400" b="1" u="sng" dirty="0" err="1" smtClean="0">
                <a:solidFill>
                  <a:srgbClr val="1800CA"/>
                </a:solidFill>
              </a:rPr>
              <a:t>htm</a:t>
            </a:r>
            <a:endParaRPr lang="ru-RU" sz="1400" b="1" u="sng" dirty="0" smtClean="0">
              <a:solidFill>
                <a:srgbClr val="1800CA"/>
              </a:solidFill>
            </a:endParaRPr>
          </a:p>
          <a:p>
            <a:r>
              <a:rPr lang="ru-RU" sz="1400" i="1" dirty="0" smtClean="0">
                <a:solidFill>
                  <a:srgbClr val="1800CA"/>
                </a:solidFill>
              </a:rPr>
              <a:t>Режим работы: </a:t>
            </a:r>
            <a:r>
              <a:rPr lang="ru-RU" sz="1400" b="1" u="sng" dirty="0" smtClean="0">
                <a:solidFill>
                  <a:srgbClr val="1800CA"/>
                </a:solidFill>
              </a:rPr>
              <a:t>5 дневная рабочая неделя, 12 часовое пребывание детей</a:t>
            </a:r>
          </a:p>
          <a:p>
            <a:r>
              <a:rPr lang="ru-RU" sz="1400" i="1" dirty="0" smtClean="0">
                <a:solidFill>
                  <a:srgbClr val="1800CA"/>
                </a:solidFill>
              </a:rPr>
              <a:t>Количество </a:t>
            </a:r>
            <a:r>
              <a:rPr lang="ru-RU" sz="1400" i="1" dirty="0">
                <a:solidFill>
                  <a:srgbClr val="1800CA"/>
                </a:solidFill>
              </a:rPr>
              <a:t>возрастных групп </a:t>
            </a:r>
            <a:r>
              <a:rPr lang="ru-RU" sz="1400" b="1" dirty="0">
                <a:solidFill>
                  <a:srgbClr val="1800CA"/>
                </a:solidFill>
              </a:rPr>
              <a:t>– </a:t>
            </a:r>
            <a:r>
              <a:rPr lang="ru-RU" sz="1400" b="1" u="sng" dirty="0">
                <a:solidFill>
                  <a:srgbClr val="1800CA"/>
                </a:solidFill>
              </a:rPr>
              <a:t>14 групп общеразвивающей направленности </a:t>
            </a:r>
            <a:endParaRPr lang="ru-RU" sz="1400" b="1" u="sng" dirty="0" smtClean="0">
              <a:solidFill>
                <a:srgbClr val="1800CA"/>
              </a:solidFill>
            </a:endParaRPr>
          </a:p>
          <a:p>
            <a:r>
              <a:rPr lang="ru-RU" sz="1400" i="1" dirty="0" smtClean="0">
                <a:solidFill>
                  <a:srgbClr val="1800CA"/>
                </a:solidFill>
              </a:rPr>
              <a:t>Количество </a:t>
            </a:r>
            <a:r>
              <a:rPr lang="ru-RU" sz="1400" i="1" dirty="0">
                <a:solidFill>
                  <a:srgbClr val="1800CA"/>
                </a:solidFill>
              </a:rPr>
              <a:t>воспитанников: </a:t>
            </a:r>
            <a:r>
              <a:rPr lang="ru-RU" sz="1400" b="1" u="sng" dirty="0" smtClean="0">
                <a:solidFill>
                  <a:srgbClr val="1800CA"/>
                </a:solidFill>
              </a:rPr>
              <a:t>258</a:t>
            </a:r>
          </a:p>
          <a:p>
            <a:r>
              <a:rPr lang="ru-RU" sz="1400" b="1" i="1" dirty="0" smtClean="0">
                <a:solidFill>
                  <a:srgbClr val="1800CA"/>
                </a:solidFill>
              </a:rPr>
              <a:t>Кадровый потенциал:</a:t>
            </a:r>
          </a:p>
          <a:p>
            <a:r>
              <a:rPr lang="ru-RU" sz="1400" i="1" dirty="0" smtClean="0">
                <a:solidFill>
                  <a:srgbClr val="1800CA"/>
                </a:solidFill>
              </a:rPr>
              <a:t>Количество сотрудников: </a:t>
            </a:r>
            <a:r>
              <a:rPr lang="ru-RU" sz="1400" b="1" u="sng" dirty="0" smtClean="0">
                <a:solidFill>
                  <a:srgbClr val="1800CA"/>
                </a:solidFill>
              </a:rPr>
              <a:t>76 человек</a:t>
            </a:r>
          </a:p>
          <a:p>
            <a:r>
              <a:rPr lang="ru-RU" sz="1400" i="1" dirty="0" smtClean="0">
                <a:solidFill>
                  <a:srgbClr val="1800CA"/>
                </a:solidFill>
              </a:rPr>
              <a:t>Педагогический коллектив: </a:t>
            </a:r>
            <a:r>
              <a:rPr lang="ru-RU" sz="1400" b="1" u="sng" dirty="0" smtClean="0">
                <a:solidFill>
                  <a:srgbClr val="1800CA"/>
                </a:solidFill>
              </a:rPr>
              <a:t>34 человека</a:t>
            </a:r>
          </a:p>
          <a:p>
            <a:r>
              <a:rPr lang="ru-RU" sz="1400" i="1" dirty="0" smtClean="0">
                <a:solidFill>
                  <a:srgbClr val="1800CA"/>
                </a:solidFill>
              </a:rPr>
              <a:t>Высшее образование: </a:t>
            </a:r>
            <a:r>
              <a:rPr lang="ru-RU" sz="1400" b="1" u="sng" dirty="0" smtClean="0">
                <a:solidFill>
                  <a:srgbClr val="1800CA"/>
                </a:solidFill>
              </a:rPr>
              <a:t>30 педагогов</a:t>
            </a:r>
          </a:p>
          <a:p>
            <a:r>
              <a:rPr lang="ru-RU" sz="1400" i="1" dirty="0" smtClean="0">
                <a:solidFill>
                  <a:srgbClr val="1800CA"/>
                </a:solidFill>
              </a:rPr>
              <a:t>Средне-специальное: </a:t>
            </a:r>
            <a:r>
              <a:rPr lang="ru-RU" sz="1400" b="1" u="sng" dirty="0" smtClean="0">
                <a:solidFill>
                  <a:srgbClr val="1800CA"/>
                </a:solidFill>
              </a:rPr>
              <a:t>4 педагога, </a:t>
            </a:r>
            <a:r>
              <a:rPr lang="ru-RU" sz="1400" i="1" dirty="0" smtClean="0">
                <a:solidFill>
                  <a:srgbClr val="1800CA"/>
                </a:solidFill>
              </a:rPr>
              <a:t>обучаются заочно в ВУЗах -</a:t>
            </a:r>
            <a:r>
              <a:rPr lang="ru-RU" sz="1400" b="1" u="sng" dirty="0" smtClean="0">
                <a:solidFill>
                  <a:srgbClr val="1800CA"/>
                </a:solidFill>
              </a:rPr>
              <a:t>3 педагога</a:t>
            </a:r>
          </a:p>
          <a:p>
            <a:pPr algn="just"/>
            <a:r>
              <a:rPr lang="ru-RU" sz="1400" i="1" dirty="0" smtClean="0">
                <a:solidFill>
                  <a:srgbClr val="1800CA"/>
                </a:solidFill>
              </a:rPr>
              <a:t>Образовательный процесс </a:t>
            </a:r>
            <a:r>
              <a:rPr lang="ru-RU" sz="1400" b="1" u="sng" dirty="0" smtClean="0">
                <a:solidFill>
                  <a:srgbClr val="1800CA"/>
                </a:solidFill>
              </a:rPr>
              <a:t>осуществляется в соответствии с ООП </a:t>
            </a:r>
            <a:r>
              <a:rPr lang="ru-RU" sz="1400" b="1" u="sng" dirty="0">
                <a:solidFill>
                  <a:srgbClr val="1800CA"/>
                </a:solidFill>
              </a:rPr>
              <a:t>МБДОУ  «</a:t>
            </a:r>
            <a:r>
              <a:rPr lang="ru-RU" sz="1400" b="1" u="sng" dirty="0" err="1">
                <a:solidFill>
                  <a:srgbClr val="1800CA"/>
                </a:solidFill>
              </a:rPr>
              <a:t>АБВГДЕЙКа</a:t>
            </a:r>
            <a:r>
              <a:rPr lang="ru-RU" sz="1400" b="1" u="sng" dirty="0">
                <a:solidFill>
                  <a:srgbClr val="1800CA"/>
                </a:solidFill>
              </a:rPr>
              <a:t>», разработанной на основе примерной общеобразовательной программы «От рождения до школы» под редакцией Н.Е. </a:t>
            </a:r>
            <a:r>
              <a:rPr lang="ru-RU" sz="1400" b="1" u="sng" dirty="0" err="1">
                <a:solidFill>
                  <a:srgbClr val="1800CA"/>
                </a:solidFill>
              </a:rPr>
              <a:t>Вераксы</a:t>
            </a:r>
            <a:r>
              <a:rPr lang="ru-RU" sz="1400" b="1" u="sng" dirty="0">
                <a:solidFill>
                  <a:srgbClr val="1800CA"/>
                </a:solidFill>
              </a:rPr>
              <a:t>, </a:t>
            </a:r>
            <a:r>
              <a:rPr lang="ru-RU" sz="1400" b="1" u="sng" dirty="0" err="1">
                <a:solidFill>
                  <a:srgbClr val="1800CA"/>
                </a:solidFill>
              </a:rPr>
              <a:t>Т.С.Комаровой</a:t>
            </a:r>
            <a:r>
              <a:rPr lang="ru-RU" sz="1400" b="1" u="sng" dirty="0">
                <a:solidFill>
                  <a:srgbClr val="1800CA"/>
                </a:solidFill>
              </a:rPr>
              <a:t>, </a:t>
            </a:r>
            <a:r>
              <a:rPr lang="ru-RU" sz="1400" b="1" u="sng" dirty="0" err="1">
                <a:solidFill>
                  <a:srgbClr val="1800CA"/>
                </a:solidFill>
              </a:rPr>
              <a:t>М.А.Васильевой</a:t>
            </a:r>
            <a:r>
              <a:rPr lang="ru-RU" sz="1400" b="1" u="sng" dirty="0">
                <a:solidFill>
                  <a:srgbClr val="1800CA"/>
                </a:solidFill>
              </a:rPr>
              <a:t> </a:t>
            </a:r>
            <a:endParaRPr lang="ru-RU" sz="1400" b="1" u="sng" dirty="0" smtClean="0">
              <a:solidFill>
                <a:srgbClr val="1800CA"/>
              </a:solidFill>
            </a:endParaRPr>
          </a:p>
          <a:p>
            <a:pPr algn="just"/>
            <a:r>
              <a:rPr lang="ru-RU" sz="1400" i="1" dirty="0" smtClean="0">
                <a:solidFill>
                  <a:srgbClr val="1800CA"/>
                </a:solidFill>
              </a:rPr>
              <a:t>Обучение ПДД  </a:t>
            </a:r>
            <a:r>
              <a:rPr lang="ru-RU" sz="1400" b="1" u="sng" dirty="0" smtClean="0">
                <a:solidFill>
                  <a:srgbClr val="1800CA"/>
                </a:solidFill>
              </a:rPr>
              <a:t>ведется через парциальную программу </a:t>
            </a:r>
            <a:r>
              <a:rPr lang="ru-RU" sz="1400" b="1" u="sng" dirty="0">
                <a:solidFill>
                  <a:srgbClr val="1800CA"/>
                </a:solidFill>
              </a:rPr>
              <a:t>Авдеевой Н.Н., Князевой Н.Л., </a:t>
            </a:r>
            <a:r>
              <a:rPr lang="ru-RU" sz="1400" b="1" u="sng" dirty="0" err="1">
                <a:solidFill>
                  <a:srgbClr val="1800CA"/>
                </a:solidFill>
              </a:rPr>
              <a:t>Стеркиной</a:t>
            </a:r>
            <a:r>
              <a:rPr lang="ru-RU" sz="1400" b="1" u="sng" dirty="0">
                <a:solidFill>
                  <a:srgbClr val="1800CA"/>
                </a:solidFill>
              </a:rPr>
              <a:t> Р.Б. «Основы безопасности детей дошкольного возраста</a:t>
            </a:r>
            <a:r>
              <a:rPr lang="ru-RU" sz="1400" b="1" u="sng" dirty="0" smtClean="0">
                <a:solidFill>
                  <a:srgbClr val="1800CA"/>
                </a:solidFill>
              </a:rPr>
              <a:t>»</a:t>
            </a:r>
            <a:endParaRPr lang="ru-RU" sz="1600" b="1" u="sng" dirty="0" smtClean="0">
              <a:solidFill>
                <a:srgbClr val="1800CA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1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1624656" y="-19050"/>
            <a:ext cx="665442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  </a:t>
            </a:r>
            <a:r>
              <a:rPr lang="ru-RU" sz="2000" b="1" dirty="0" smtClean="0">
                <a:solidFill>
                  <a:srgbClr val="1800CA"/>
                </a:solidFill>
              </a:rPr>
              <a:t>Структура </a:t>
            </a:r>
            <a:r>
              <a:rPr lang="ru-RU" sz="2000" b="1" dirty="0">
                <a:solidFill>
                  <a:srgbClr val="1800CA"/>
                </a:solidFill>
              </a:rPr>
              <a:t>основных направлений </a:t>
            </a:r>
            <a:r>
              <a:rPr lang="ru-RU" sz="2000" b="1" dirty="0" smtClean="0">
                <a:solidFill>
                  <a:srgbClr val="1800CA"/>
                </a:solidFill>
              </a:rPr>
              <a:t>   деятельности </a:t>
            </a:r>
            <a:r>
              <a:rPr lang="ru-RU" sz="2000" b="1" dirty="0">
                <a:solidFill>
                  <a:srgbClr val="1800CA"/>
                </a:solidFill>
              </a:rPr>
              <a:t>ДОУ по ПДД</a:t>
            </a:r>
          </a:p>
        </p:txBody>
      </p:sp>
      <p:sp>
        <p:nvSpPr>
          <p:cNvPr id="3" name="Овал 2"/>
          <p:cNvSpPr/>
          <p:nvPr/>
        </p:nvSpPr>
        <p:spPr>
          <a:xfrm>
            <a:off x="395536" y="1340768"/>
            <a:ext cx="2838004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102719" y="1806352"/>
            <a:ext cx="2838004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95536" y="2728739"/>
            <a:ext cx="2838004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868144" y="2204864"/>
            <a:ext cx="2838004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104232" y="3186683"/>
            <a:ext cx="2838004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868144" y="3573016"/>
            <a:ext cx="2838004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13073" y="1467798"/>
            <a:ext cx="24911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1800CA"/>
                </a:solidFill>
              </a:rPr>
              <a:t>Организационное</a:t>
            </a:r>
          </a:p>
          <a:p>
            <a:pPr algn="ctr"/>
            <a:r>
              <a:rPr lang="ru-RU" sz="1400" b="1" i="1" dirty="0" smtClean="0">
                <a:solidFill>
                  <a:srgbClr val="1800CA"/>
                </a:solidFill>
              </a:rPr>
              <a:t>Создание развивающей среды</a:t>
            </a:r>
            <a:endParaRPr lang="ru-RU" sz="1400" b="1" i="1" dirty="0">
              <a:solidFill>
                <a:srgbClr val="1800CA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60068" y="1962271"/>
            <a:ext cx="244827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1800CA"/>
                </a:solidFill>
              </a:rPr>
              <a:t>Образовательное</a:t>
            </a:r>
          </a:p>
          <a:p>
            <a:pPr algn="ctr"/>
            <a:r>
              <a:rPr lang="ru-RU" sz="1400" b="1" i="1" dirty="0" smtClean="0">
                <a:solidFill>
                  <a:srgbClr val="1800CA"/>
                </a:solidFill>
              </a:rPr>
              <a:t>Организация познавательной деятельности детей  </a:t>
            </a:r>
            <a:endParaRPr lang="ru-RU" sz="1400" b="1" i="1" dirty="0">
              <a:solidFill>
                <a:srgbClr val="1800CA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176" y="2331603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1800CA"/>
                </a:solidFill>
              </a:rPr>
              <a:t>Воспитательное</a:t>
            </a:r>
          </a:p>
          <a:p>
            <a:pPr algn="ctr"/>
            <a:r>
              <a:rPr lang="ru-RU" sz="1400" b="1" i="1" dirty="0" smtClean="0">
                <a:solidFill>
                  <a:srgbClr val="1800CA"/>
                </a:solidFill>
              </a:rPr>
              <a:t>Воспитание грамотного участника дорожного движения</a:t>
            </a:r>
            <a:endParaRPr lang="ru-RU" sz="1400" b="1" i="1" dirty="0">
              <a:solidFill>
                <a:srgbClr val="1800CA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2826910"/>
            <a:ext cx="2964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1800CA"/>
                </a:solidFill>
              </a:rPr>
              <a:t>Методическое</a:t>
            </a:r>
          </a:p>
          <a:p>
            <a:pPr algn="ctr"/>
            <a:r>
              <a:rPr lang="ru-RU" sz="1400" b="1" i="1" dirty="0" smtClean="0">
                <a:solidFill>
                  <a:srgbClr val="1800CA"/>
                </a:solidFill>
              </a:rPr>
              <a:t>Совершенствование </a:t>
            </a:r>
            <a:r>
              <a:rPr lang="ru-RU" sz="1400" b="1" i="1" dirty="0" err="1" smtClean="0">
                <a:solidFill>
                  <a:srgbClr val="1800CA"/>
                </a:solidFill>
              </a:rPr>
              <a:t>воспитательно</a:t>
            </a:r>
            <a:r>
              <a:rPr lang="ru-RU" sz="1400" b="1" i="1" dirty="0" smtClean="0">
                <a:solidFill>
                  <a:srgbClr val="1800CA"/>
                </a:solidFill>
              </a:rPr>
              <a:t>-образовательного процесса </a:t>
            </a:r>
          </a:p>
          <a:p>
            <a:pPr algn="ctr"/>
            <a:r>
              <a:rPr lang="ru-RU" sz="1400" b="1" i="1" dirty="0" smtClean="0">
                <a:solidFill>
                  <a:srgbClr val="1800CA"/>
                </a:solidFill>
              </a:rPr>
              <a:t>по обучению ПДД</a:t>
            </a:r>
            <a:r>
              <a:rPr lang="ru-RU" sz="1400" i="1" dirty="0" smtClean="0"/>
              <a:t> </a:t>
            </a:r>
            <a:endParaRPr lang="ru-RU" sz="14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33540" y="3242408"/>
            <a:ext cx="27086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1800CA"/>
                </a:solidFill>
              </a:rPr>
              <a:t>Профилактическое</a:t>
            </a:r>
          </a:p>
          <a:p>
            <a:pPr algn="ctr"/>
            <a:r>
              <a:rPr lang="ru-RU" dirty="0" smtClean="0"/>
              <a:t> </a:t>
            </a:r>
            <a:r>
              <a:rPr lang="ru-RU" sz="1400" b="1" i="1" dirty="0" smtClean="0">
                <a:solidFill>
                  <a:srgbClr val="1800CA"/>
                </a:solidFill>
              </a:rPr>
              <a:t>Систематическая работа по отработке навыков через различные мероприятия</a:t>
            </a:r>
            <a:endParaRPr lang="ru-RU" sz="1400" b="1" i="1" dirty="0">
              <a:solidFill>
                <a:srgbClr val="1800CA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4208" y="3764649"/>
            <a:ext cx="1800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1800CA"/>
                </a:solidFill>
              </a:rPr>
              <a:t>Аналитическое</a:t>
            </a:r>
          </a:p>
          <a:p>
            <a:pPr algn="ctr"/>
            <a:r>
              <a:rPr lang="ru-RU" sz="1400" b="1" i="1" dirty="0" smtClean="0">
                <a:solidFill>
                  <a:srgbClr val="1800CA"/>
                </a:solidFill>
              </a:rPr>
              <a:t>Отслеживание результатов обучения </a:t>
            </a:r>
            <a:endParaRPr lang="ru-RU" sz="1400" b="1" i="1" dirty="0">
              <a:solidFill>
                <a:srgbClr val="1800CA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67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747961" y="0"/>
            <a:ext cx="82809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       </a:t>
            </a:r>
            <a:endParaRPr lang="ru-RU" sz="2400" dirty="0">
              <a:solidFill>
                <a:srgbClr val="1800CA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3949" y="1916832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1800CA"/>
                </a:solidFill>
              </a:rPr>
              <a:t>Семья: </a:t>
            </a:r>
            <a:r>
              <a:rPr lang="ru-RU" sz="1400" i="1" dirty="0">
                <a:solidFill>
                  <a:srgbClr val="1800CA"/>
                </a:solidFill>
              </a:rPr>
              <a:t>формирование навыков безопасного поведения на улице и дороге; воспитание личным примером дисциплинированных пешеходов </a:t>
            </a:r>
            <a:endParaRPr lang="ru-RU" sz="1400" i="1" dirty="0" smtClean="0">
              <a:solidFill>
                <a:srgbClr val="1800CA"/>
              </a:solidFill>
            </a:endParaRP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Администрация: </a:t>
            </a:r>
            <a:r>
              <a:rPr lang="ru-RU" sz="1400" i="1" dirty="0">
                <a:solidFill>
                  <a:srgbClr val="1800CA"/>
                </a:solidFill>
              </a:rPr>
              <a:t>обеспечение условий для реализации образовательной программы </a:t>
            </a:r>
            <a:endParaRPr lang="ru-RU" sz="1400" i="1" dirty="0" smtClean="0">
              <a:solidFill>
                <a:srgbClr val="1800CA"/>
              </a:solidFill>
            </a:endParaRP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Заместитель заведующего по воспитательной и методической работе: </a:t>
            </a:r>
            <a:r>
              <a:rPr lang="ru-RU" sz="1400" i="1" dirty="0" smtClean="0">
                <a:solidFill>
                  <a:srgbClr val="1800CA"/>
                </a:solidFill>
              </a:rPr>
              <a:t>анализ состояния работы по профилактике дорожного травматизма и разработка первоочередных мер по ее совершенствованию 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Воспитатель: </a:t>
            </a:r>
            <a:r>
              <a:rPr lang="ru-RU" sz="1400" i="1" dirty="0" smtClean="0">
                <a:solidFill>
                  <a:srgbClr val="1800CA"/>
                </a:solidFill>
              </a:rPr>
              <a:t>создание условий в предметно-развивающей среде групп по ознакомлению детей с ПДД 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Педагог-психолог: </a:t>
            </a:r>
            <a:r>
              <a:rPr lang="ru-RU" sz="1400" i="1" dirty="0" smtClean="0">
                <a:solidFill>
                  <a:srgbClr val="1800CA"/>
                </a:solidFill>
              </a:rPr>
              <a:t>содействие формированию произвольности эмоционально-волевой сферы, выработки стиля поведения в дорожных ситуациях 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Инструктор </a:t>
            </a:r>
            <a:r>
              <a:rPr lang="ru-RU" sz="1400" b="1" dirty="0">
                <a:solidFill>
                  <a:srgbClr val="1800CA"/>
                </a:solidFill>
              </a:rPr>
              <a:t>по </a:t>
            </a:r>
            <a:r>
              <a:rPr lang="ru-RU" sz="1400" b="1" dirty="0" smtClean="0">
                <a:solidFill>
                  <a:srgbClr val="1800CA"/>
                </a:solidFill>
              </a:rPr>
              <a:t>физическому воспитанию</a:t>
            </a:r>
            <a:r>
              <a:rPr lang="ru-RU" sz="1400" b="1" dirty="0">
                <a:solidFill>
                  <a:srgbClr val="1800CA"/>
                </a:solidFill>
              </a:rPr>
              <a:t>: </a:t>
            </a:r>
            <a:r>
              <a:rPr lang="ru-RU" sz="1400" i="1" dirty="0">
                <a:solidFill>
                  <a:srgbClr val="1800CA"/>
                </a:solidFill>
              </a:rPr>
              <a:t>содействие развитию физических качеств детей, развитие подвижности нервных </a:t>
            </a:r>
            <a:r>
              <a:rPr lang="ru-RU" sz="1400" i="1" dirty="0" smtClean="0">
                <a:solidFill>
                  <a:srgbClr val="1800CA"/>
                </a:solidFill>
              </a:rPr>
              <a:t>процессов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Музыкальный руководитель: </a:t>
            </a:r>
            <a:r>
              <a:rPr lang="ru-RU" sz="1400" i="1" dirty="0">
                <a:solidFill>
                  <a:srgbClr val="1800CA"/>
                </a:solidFill>
              </a:rPr>
              <a:t>р</a:t>
            </a:r>
            <a:r>
              <a:rPr lang="ru-RU" sz="1400" i="1" dirty="0" smtClean="0">
                <a:solidFill>
                  <a:srgbClr val="1800CA"/>
                </a:solidFill>
              </a:rPr>
              <a:t>азработка </a:t>
            </a:r>
            <a:r>
              <a:rPr lang="ru-RU" sz="1400" i="1" dirty="0">
                <a:solidFill>
                  <a:srgbClr val="1800CA"/>
                </a:solidFill>
              </a:rPr>
              <a:t>сценариев к праздникам и развлечениям по ПДД, их организация и проведение</a:t>
            </a:r>
            <a:r>
              <a:rPr lang="ru-RU" sz="1400" i="1" dirty="0" smtClean="0">
                <a:solidFill>
                  <a:srgbClr val="1800CA"/>
                </a:solidFill>
              </a:rPr>
              <a:t>; </a:t>
            </a:r>
            <a:r>
              <a:rPr lang="ru-RU" sz="1400" i="1" dirty="0">
                <a:solidFill>
                  <a:srgbClr val="1800CA"/>
                </a:solidFill>
              </a:rPr>
              <a:t>подбор музыкальных произведений</a:t>
            </a:r>
            <a:r>
              <a:rPr lang="ru-RU" sz="1400" i="1" dirty="0" smtClean="0">
                <a:solidFill>
                  <a:srgbClr val="1800CA"/>
                </a:solidFill>
              </a:rPr>
              <a:t>.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Младший воспитатель: </a:t>
            </a:r>
            <a:r>
              <a:rPr lang="ru-RU" sz="1400" b="1" dirty="0" smtClean="0">
                <a:solidFill>
                  <a:srgbClr val="1800CA"/>
                </a:solidFill>
              </a:rPr>
              <a:t>п</a:t>
            </a:r>
            <a:r>
              <a:rPr lang="ru-RU" sz="1400" i="1" dirty="0" smtClean="0">
                <a:solidFill>
                  <a:srgbClr val="1800CA"/>
                </a:solidFill>
              </a:rPr>
              <a:t>омощь </a:t>
            </a:r>
            <a:r>
              <a:rPr lang="ru-RU" sz="1400" i="1" dirty="0">
                <a:solidFill>
                  <a:srgbClr val="1800CA"/>
                </a:solidFill>
              </a:rPr>
              <a:t>воспитателям в организации предметно-развивающей среды в группе; </a:t>
            </a:r>
            <a:r>
              <a:rPr lang="ru-RU" sz="1400" i="1" dirty="0" smtClean="0">
                <a:solidFill>
                  <a:srgbClr val="1800CA"/>
                </a:solidFill>
              </a:rPr>
              <a:t>участие </a:t>
            </a:r>
            <a:r>
              <a:rPr lang="ru-RU" sz="1400" i="1" dirty="0">
                <a:solidFill>
                  <a:srgbClr val="1800CA"/>
                </a:solidFill>
              </a:rPr>
              <a:t>в праздниках, развлечениях по ПДД</a:t>
            </a:r>
            <a:r>
              <a:rPr lang="ru-RU" sz="1400" i="1" dirty="0" smtClean="0">
                <a:solidFill>
                  <a:srgbClr val="1800CA"/>
                </a:solidFill>
              </a:rPr>
              <a:t>.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Медицинский работник: </a:t>
            </a:r>
            <a:r>
              <a:rPr lang="ru-RU" sz="1400" i="1" dirty="0">
                <a:solidFill>
                  <a:srgbClr val="1800CA"/>
                </a:solidFill>
              </a:rPr>
              <a:t>у</a:t>
            </a:r>
            <a:r>
              <a:rPr lang="ru-RU" sz="1400" i="1" dirty="0" smtClean="0">
                <a:solidFill>
                  <a:srgbClr val="1800CA"/>
                </a:solidFill>
              </a:rPr>
              <a:t>частие </a:t>
            </a:r>
            <a:r>
              <a:rPr lang="ru-RU" sz="1400" i="1" dirty="0">
                <a:solidFill>
                  <a:srgbClr val="1800CA"/>
                </a:solidFill>
              </a:rPr>
              <a:t>в оценке образовательной работы в дошкольном учреждении с точки зрения состояния здоровья детей.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3528" y="116632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800CA"/>
                </a:solidFill>
              </a:rPr>
              <a:t>Деятельность структур ДОУ при организации работы </a:t>
            </a:r>
          </a:p>
          <a:p>
            <a:pPr algn="ctr"/>
            <a:r>
              <a:rPr lang="ru-RU" sz="2000" b="1" dirty="0" smtClean="0">
                <a:solidFill>
                  <a:srgbClr val="1800CA"/>
                </a:solidFill>
              </a:rPr>
              <a:t>по предупреждению детского травматизма</a:t>
            </a:r>
            <a:endParaRPr lang="ru-RU" sz="2000" b="1" dirty="0">
              <a:solidFill>
                <a:srgbClr val="1800CA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2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4"/>
          <p:cNvSpPr>
            <a:spLocks noChangeArrowheads="1"/>
          </p:cNvSpPr>
          <p:nvPr/>
        </p:nvSpPr>
        <p:spPr bwMode="auto">
          <a:xfrm>
            <a:off x="827584" y="142875"/>
            <a:ext cx="80648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20172" y="1434664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программно-методическое обеспечение</a:t>
            </a:r>
            <a:endParaRPr lang="ru-RU" dirty="0">
              <a:solidFill>
                <a:srgbClr val="1800CA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2042" y="1434664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документация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71900" y="3429000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педагогами</a:t>
            </a:r>
            <a:endParaRPr lang="ru-RU" sz="2800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16041" y="4735413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 взаимодействие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72200" y="3206641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семьями воспитанников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43608" y="3206641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детьми</a:t>
            </a:r>
            <a:endParaRPr lang="ru-RU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4" y="17008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95736" y="4725144"/>
            <a:ext cx="2016224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707904" y="2054513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РППС; МТБ</a:t>
            </a:r>
            <a:endParaRPr lang="ru-RU" sz="2800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742281" y="165586"/>
            <a:ext cx="82809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       </a:t>
            </a:r>
            <a:endParaRPr lang="ru-RU" sz="2400" dirty="0">
              <a:solidFill>
                <a:srgbClr val="1800CA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7265" y="1379577"/>
            <a:ext cx="828092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1800CA"/>
                </a:solidFill>
              </a:rPr>
              <a:t>На основании Федерального Закона «О безопасности дорожного движения», основными принципами обеспечения безопасности дорожного движения являются: приоритет жизни и здоровья граждан, участвующих в дорожном движении; приоритет ответственности государства за обеспечение безопасности дорожного движения над ответственностью граждан, участвующих в дорожном движении; соблюдение интересов граждан, общества и государства. Ключевая роль в обеспечении национальной безопасности любого государства и жизнедеятельности отдельной личности и общества принадлежит образованию - это профилактика детского дорожно-транспортного травматизма и формирование у детей навыков безопасного поведения на дорогах.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    Сегодня уже никого не надо убеждать в том, что чем раньше мы познакомим ребенка с правилами дорожного движения, научим его навыкам культуры поведения на улицах и дорогах, тем меньше будет происшествий на проезжей части</a:t>
            </a:r>
            <a:r>
              <a:rPr lang="ru-RU" sz="1400" dirty="0" smtClean="0">
                <a:solidFill>
                  <a:srgbClr val="1800CA"/>
                </a:solidFill>
              </a:rPr>
              <a:t>.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Цель работы</a:t>
            </a:r>
            <a:r>
              <a:rPr lang="ru-RU" sz="1400" dirty="0">
                <a:solidFill>
                  <a:srgbClr val="1800CA"/>
                </a:solidFill>
              </a:rPr>
              <a:t> по обучению детей правилам безопасного поведения на дорогах и профилактике детского дорожно-транспортного травматизма в МБДОУ «</a:t>
            </a:r>
            <a:r>
              <a:rPr lang="ru-RU" sz="1400" dirty="0" err="1">
                <a:solidFill>
                  <a:srgbClr val="1800CA"/>
                </a:solidFill>
              </a:rPr>
              <a:t>АБВГДЕЙКа</a:t>
            </a:r>
            <a:r>
              <a:rPr lang="ru-RU" sz="1400" dirty="0" smtClean="0">
                <a:solidFill>
                  <a:srgbClr val="1800CA"/>
                </a:solidFill>
              </a:rPr>
              <a:t>»: формирование </a:t>
            </a:r>
            <a:r>
              <a:rPr lang="ru-RU" sz="1400" dirty="0">
                <a:solidFill>
                  <a:srgbClr val="1800CA"/>
                </a:solidFill>
              </a:rPr>
              <a:t>самостоятельного, творческого типа мышления, обеспечивающего ребенку возможность правильно оценить дорожную ситуацию и не стать причиной или, более того, жертвой дорожного происшествия. 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Задачи на 2021-2022 учебный год: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1.Формировать у детей устойчивые навыки соблюдения и выполнения ППД.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2.Обобщение и расширение знаний о правилах дорожного движения.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3.Применять современные формы и методы обучения и воспитания детей, инновационные технологии, направленные на предупреждение несчастных случаев н улицах и во дворах.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4.Поддерживать у родителей обучающихся устойчивый интерес к безопасности и здоровью детей как участников дорожного движения.</a:t>
            </a:r>
          </a:p>
          <a:p>
            <a:pPr algn="just"/>
            <a:endParaRPr lang="ru-RU" sz="1400" dirty="0">
              <a:solidFill>
                <a:srgbClr val="1800CA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66515" y="288696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29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66515" y="292387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1800CA"/>
                </a:solidFill>
              </a:rPr>
              <a:t>Обучающие задачи: 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-расширение общего кругозора по проблеме безопасного поведения на улицах и дорогах,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-изучение Правил дорожного движения для пешеходов и пассажиров на основе формирования умений и навыков безопасного поведения на дороге,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-формирование практических умений пешеходов,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-формирование умений прогнозировать свое поведение как участника дорожного движения,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-повышение профессиональных компетентностей педагогов по обучению детей ПДД</a:t>
            </a:r>
            <a:r>
              <a:rPr lang="ru-RU" sz="1400" dirty="0" smtClean="0">
                <a:solidFill>
                  <a:srgbClr val="1800CA"/>
                </a:solidFill>
              </a:rPr>
              <a:t>.</a:t>
            </a:r>
            <a:r>
              <a:rPr lang="ru-RU" sz="1400" b="1" dirty="0">
                <a:solidFill>
                  <a:srgbClr val="1800CA"/>
                </a:solidFill>
              </a:rPr>
              <a:t> Воспитывающие задачи: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-формирование культуры участника дорожного движения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-воспитание отрицательного отношения к нарушителям норм поведения и Правил дорожного движения.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Развивающие задачи:</a:t>
            </a:r>
          </a:p>
          <a:p>
            <a:r>
              <a:rPr lang="ru-RU" sz="1400" dirty="0">
                <a:solidFill>
                  <a:srgbClr val="1800CA"/>
                </a:solidFill>
              </a:rPr>
              <a:t>-развитие логического и пространственного мышления, воображения, памяти.</a:t>
            </a:r>
            <a:r>
              <a:rPr lang="ru-RU" sz="1400" dirty="0"/>
              <a:t> 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Изучение правил дорожного движения описано в вариативной части Образовательной программы МБДОУ «</a:t>
            </a:r>
            <a:r>
              <a:rPr lang="ru-RU" sz="1400" dirty="0" err="1">
                <a:solidFill>
                  <a:srgbClr val="1800CA"/>
                </a:solidFill>
              </a:rPr>
              <a:t>АБВГДЕЙКа</a:t>
            </a:r>
            <a:r>
              <a:rPr lang="ru-RU" sz="1400" dirty="0">
                <a:solidFill>
                  <a:srgbClr val="1800CA"/>
                </a:solidFill>
              </a:rPr>
              <a:t>» и опирается на специальную программу: Авдеевой Н.Н., Князевой О.Л, </a:t>
            </a:r>
            <a:r>
              <a:rPr lang="ru-RU" sz="1400" dirty="0" err="1">
                <a:solidFill>
                  <a:srgbClr val="1800CA"/>
                </a:solidFill>
              </a:rPr>
              <a:t>Стеркиной</a:t>
            </a:r>
            <a:r>
              <a:rPr lang="ru-RU" sz="1400" dirty="0">
                <a:solidFill>
                  <a:srgbClr val="1800CA"/>
                </a:solidFill>
              </a:rPr>
              <a:t> Р.Б. «Безопасность: Учебное пособие по основам безопасности жизнедеятельности детей старшего дошкольного возраста».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    </a:t>
            </a:r>
            <a:r>
              <a:rPr lang="ru-RU" sz="1400" b="1" dirty="0">
                <a:solidFill>
                  <a:srgbClr val="1800CA"/>
                </a:solidFill>
              </a:rPr>
              <a:t>Обучение дошкольников </a:t>
            </a:r>
            <a:r>
              <a:rPr lang="ru-RU" sz="1400" dirty="0">
                <a:solidFill>
                  <a:srgbClr val="1800CA"/>
                </a:solidFill>
              </a:rPr>
              <a:t>ПДД осуществляется в системе и охватывает все образовательные области: познавательное развитие, социально-коммуникативное развитие, речевое развитие, художественно-эстетическое развитие, физическое развитие.  Работа выстраивается по следующим направлениям: работа с воспитанниками, работа с педагогами, работа с семьями воспитанников, сетевое взаимодействие.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   </a:t>
            </a:r>
            <a:endParaRPr lang="ru-RU" sz="1400" dirty="0" smtClean="0">
              <a:solidFill>
                <a:srgbClr val="1800CA"/>
              </a:solidFill>
            </a:endParaRPr>
          </a:p>
          <a:p>
            <a:pPr algn="just"/>
            <a:endParaRPr lang="ru-RU" sz="1400" dirty="0">
              <a:solidFill>
                <a:srgbClr val="1800CA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9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7499"/>
            <a:ext cx="835292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1800CA"/>
                </a:solidFill>
              </a:rPr>
              <a:t>Деятельность ДОУ предполагает три этапа: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-Первый этап – подготовительный: уточнение представлений детей о Правилах дорожного движения, изучение имеющихся у детей знаний и умений по ПДД.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-Второй этап – практический: расширение первоначальных детских представлений, накопление новых знаний о Правилах дорожного движения.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-Третий этап – оценочный: формирование сознательного отношения к соблюдению Правил дорожного движения. 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 дошкольном </a:t>
            </a:r>
            <a:r>
              <a:rPr lang="ru-RU" sz="1400" b="1" dirty="0">
                <a:solidFill>
                  <a:srgbClr val="1800CA"/>
                </a:solidFill>
              </a:rPr>
              <a:t>образовательном учреждении </a:t>
            </a:r>
            <a:r>
              <a:rPr lang="ru-RU" sz="1400" dirty="0">
                <a:solidFill>
                  <a:srgbClr val="1800CA"/>
                </a:solidFill>
              </a:rPr>
              <a:t>разработан перспективный план работы по профилактике дорожно-транспортных происшествий, опираясь на который каждая группа осуществляет планирование в соответствии с возрастом воспитанников, где определены цели и задачи для конкретного возраста. В методическом кабинете детского сада подобрана и систематически пополняется художественная и методическая литература для работы педагогов, ведется подписка на периодические издания, имеется копилка сценариев праздников, экскурсий, бесед, консультаций, конспектов занятий и развлечений по пропаганде дорожной азбуки, наглядный и практический материал по данной тематике (набор дорожных знаков, дидактические игры и </a:t>
            </a:r>
            <a:r>
              <a:rPr lang="ru-RU" sz="1400" dirty="0" err="1" smtClean="0">
                <a:solidFill>
                  <a:srgbClr val="1800CA"/>
                </a:solidFill>
              </a:rPr>
              <a:t>др</a:t>
            </a:r>
            <a:r>
              <a:rPr lang="ru-RU" sz="1400" dirty="0" smtClean="0">
                <a:solidFill>
                  <a:srgbClr val="1800CA"/>
                </a:solidFill>
              </a:rPr>
              <a:t>). 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Для </a:t>
            </a:r>
            <a:r>
              <a:rPr lang="ru-RU" sz="1400" b="1" dirty="0">
                <a:solidFill>
                  <a:srgbClr val="1800CA"/>
                </a:solidFill>
              </a:rPr>
              <a:t>повышения педагогического мастерства педагоги </a:t>
            </a:r>
            <a:r>
              <a:rPr lang="ru-RU" sz="1400" dirty="0">
                <a:solidFill>
                  <a:srgbClr val="1800CA"/>
                </a:solidFill>
              </a:rPr>
              <a:t>проходят курсовую переподготовку по ПДД-</a:t>
            </a:r>
            <a:r>
              <a:rPr lang="ru-RU" sz="1400" dirty="0" err="1">
                <a:solidFill>
                  <a:srgbClr val="1800CA"/>
                </a:solidFill>
              </a:rPr>
              <a:t>Мулюкова</a:t>
            </a:r>
            <a:r>
              <a:rPr lang="ru-RU" sz="1400" dirty="0">
                <a:solidFill>
                  <a:srgbClr val="1800CA"/>
                </a:solidFill>
              </a:rPr>
              <a:t> А.М. (ГБУ «НЦБЖ», 2019г), </a:t>
            </a:r>
            <a:r>
              <a:rPr lang="ru-RU" sz="1400" dirty="0" err="1">
                <a:solidFill>
                  <a:srgbClr val="1800CA"/>
                </a:solidFill>
              </a:rPr>
              <a:t>Латыпова</a:t>
            </a:r>
            <a:r>
              <a:rPr lang="ru-RU" sz="1400" dirty="0">
                <a:solidFill>
                  <a:srgbClr val="1800CA"/>
                </a:solidFill>
              </a:rPr>
              <a:t> Л.Р..(ФГБОУ ВО «Нижегородский ГПУ им. </a:t>
            </a:r>
            <a:r>
              <a:rPr lang="ru-RU" sz="1400" dirty="0" err="1">
                <a:solidFill>
                  <a:srgbClr val="1800CA"/>
                </a:solidFill>
              </a:rPr>
              <a:t>Козьмы</a:t>
            </a:r>
            <a:r>
              <a:rPr lang="ru-RU" sz="1400" dirty="0">
                <a:solidFill>
                  <a:srgbClr val="1800CA"/>
                </a:solidFill>
              </a:rPr>
              <a:t> Минина», 2019г). Используются эффективные формы методической работы: нормативно-правовые чтения, педагогические советы, семинары-практикумы, мастер-классы, деловые игры, посещение </a:t>
            </a:r>
            <a:r>
              <a:rPr lang="ru-RU" sz="1400" dirty="0" err="1">
                <a:solidFill>
                  <a:srgbClr val="1800CA"/>
                </a:solidFill>
              </a:rPr>
              <a:t>методобъединений</a:t>
            </a:r>
            <a:r>
              <a:rPr lang="ru-RU" sz="1400" dirty="0">
                <a:solidFill>
                  <a:srgbClr val="1800CA"/>
                </a:solidFill>
              </a:rPr>
              <a:t>, смотры-конкурсы, акции, выставки</a:t>
            </a:r>
            <a:r>
              <a:rPr lang="ru-RU" sz="1400" dirty="0" smtClean="0">
                <a:solidFill>
                  <a:srgbClr val="1800CA"/>
                </a:solidFill>
              </a:rPr>
              <a:t>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Успешному ознакомлению дошкольников с правилами дорожного движения способствует внедрение инновационных образовательных технологий: технология «</a:t>
            </a:r>
            <a:r>
              <a:rPr lang="ru-RU" sz="1400" dirty="0" smtClean="0">
                <a:solidFill>
                  <a:srgbClr val="1800CA"/>
                </a:solidFill>
              </a:rPr>
              <a:t>ТРИЗ» с </a:t>
            </a:r>
            <a:r>
              <a:rPr lang="ru-RU" sz="1400" dirty="0">
                <a:solidFill>
                  <a:srgbClr val="1800CA"/>
                </a:solidFill>
              </a:rPr>
              <a:t>использованием метода «мозгового штурма»; игровые технологии (с использованием элементов физических упражнений и спорта, ролевых игр, театрализованных и игр-драматизаций, дидактических игр, макетов, площадки </a:t>
            </a:r>
            <a:r>
              <a:rPr lang="ru-RU" sz="1400" dirty="0" err="1" smtClean="0">
                <a:solidFill>
                  <a:srgbClr val="1800CA"/>
                </a:solidFill>
              </a:rPr>
              <a:t>ПДД,компьютерных</a:t>
            </a:r>
            <a:r>
              <a:rPr lang="ru-RU" sz="1400" dirty="0" smtClean="0">
                <a:solidFill>
                  <a:srgbClr val="1800CA"/>
                </a:solidFill>
              </a:rPr>
              <a:t> </a:t>
            </a:r>
            <a:r>
              <a:rPr lang="ru-RU" sz="1400" dirty="0">
                <a:solidFill>
                  <a:srgbClr val="1800CA"/>
                </a:solidFill>
              </a:rPr>
              <a:t>игр</a:t>
            </a:r>
            <a:r>
              <a:rPr lang="ru-RU" sz="1400" dirty="0" smtClean="0">
                <a:solidFill>
                  <a:srgbClr val="1800CA"/>
                </a:solidFill>
              </a:rPr>
              <a:t>);информационно-коммуникативные </a:t>
            </a:r>
            <a:r>
              <a:rPr lang="ru-RU" sz="1400" dirty="0">
                <a:solidFill>
                  <a:srgbClr val="1800CA"/>
                </a:solidFill>
              </a:rPr>
              <a:t>технологии (создание и показ презентаций); </a:t>
            </a:r>
            <a:r>
              <a:rPr lang="ru-RU" sz="1400" dirty="0" smtClean="0">
                <a:solidFill>
                  <a:srgbClr val="1800CA"/>
                </a:solidFill>
              </a:rPr>
              <a:t>мультипликация); </a:t>
            </a:r>
            <a:r>
              <a:rPr lang="ru-RU" sz="1400" dirty="0">
                <a:solidFill>
                  <a:srgbClr val="1800CA"/>
                </a:solidFill>
              </a:rPr>
              <a:t>кейс-технологии, мнемотехника; технология проблемного обучения; </a:t>
            </a:r>
            <a:r>
              <a:rPr lang="ru-RU" sz="1400" dirty="0" err="1">
                <a:solidFill>
                  <a:srgbClr val="1800CA"/>
                </a:solidFill>
              </a:rPr>
              <a:t>здоровьесберегающие</a:t>
            </a:r>
            <a:r>
              <a:rPr lang="ru-RU" sz="1400" dirty="0">
                <a:solidFill>
                  <a:srgbClr val="1800CA"/>
                </a:solidFill>
              </a:rPr>
              <a:t> технологии; исследовательская деятельность.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6618" y="215443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2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1" y="908720"/>
            <a:ext cx="8338245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Грамотное </a:t>
            </a:r>
            <a:r>
              <a:rPr lang="ru-RU" sz="1400" b="1" dirty="0">
                <a:solidFill>
                  <a:srgbClr val="1800CA"/>
                </a:solidFill>
              </a:rPr>
              <a:t>планирование и организация работы </a:t>
            </a:r>
            <a:r>
              <a:rPr lang="ru-RU" sz="1400" dirty="0">
                <a:solidFill>
                  <a:srgbClr val="1800CA"/>
                </a:solidFill>
              </a:rPr>
              <a:t>по предупреждению детского дорожно-транспортного травматизма помогает детям лучше адаптироваться к окружающему миру и усвоить правила безопасного поведения в </a:t>
            </a:r>
            <a:r>
              <a:rPr lang="ru-RU" sz="1400" dirty="0" smtClean="0">
                <a:solidFill>
                  <a:srgbClr val="1800CA"/>
                </a:solidFill>
              </a:rPr>
              <a:t>нем.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 </a:t>
            </a:r>
            <a:r>
              <a:rPr lang="ru-RU" sz="1400" b="1" dirty="0">
                <a:solidFill>
                  <a:srgbClr val="1800CA"/>
                </a:solidFill>
              </a:rPr>
              <a:t>раннем возрасте </a:t>
            </a:r>
            <a:r>
              <a:rPr lang="ru-RU" sz="1400" dirty="0">
                <a:solidFill>
                  <a:srgbClr val="1800CA"/>
                </a:solidFill>
              </a:rPr>
              <a:t>воспитанники учатся различать красный, желтый  и зелёный цвет, при этом поясняется, что красный и зелёный цвета соответствуют сигналам светофора для пешеходов.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 </a:t>
            </a:r>
            <a:r>
              <a:rPr lang="ru-RU" sz="1400" b="1" dirty="0">
                <a:solidFill>
                  <a:srgbClr val="1800CA"/>
                </a:solidFill>
              </a:rPr>
              <a:t>младших группах </a:t>
            </a:r>
            <a:r>
              <a:rPr lang="ru-RU" sz="1400" dirty="0">
                <a:solidFill>
                  <a:srgbClr val="1800CA"/>
                </a:solidFill>
              </a:rPr>
              <a:t>у детей формируется представление об окружающем пространстве, ориентирование в нем; проводится знакомство с некоторыми видами транспорта, используются игры на ориентирование в окружающем мире. В  работе  применяются иллюстрации, игрушки;  дети играют в подвижные игры: «Автомобиль и воробушки», «Найди свой домик» и т.д. Далее они знакомятся с такими понятиями, как «улица», «дорога», «тротуар», с работой водителя, со светофором, проводятся игры на ориентировку в окружающем пространстве и целевые прогулки. В течение года проводятся экскурсии, прогулки, развлечения, игры. В которых закрепляются знания, умения, навыки детей.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 </a:t>
            </a:r>
            <a:r>
              <a:rPr lang="ru-RU" sz="1400" b="1" dirty="0">
                <a:solidFill>
                  <a:srgbClr val="1800CA"/>
                </a:solidFill>
              </a:rPr>
              <a:t>средней группе </a:t>
            </a:r>
            <a:r>
              <a:rPr lang="ru-RU" sz="1400" dirty="0">
                <a:solidFill>
                  <a:srgbClr val="1800CA"/>
                </a:solidFill>
              </a:rPr>
              <a:t>расширяются знания воспитанников об улице, дороге, перекрестке, о работе светофора. Дети знакомятся с разными видами транспорта, с правилами для пешеходов. Их знания закрепляются в играх: «Светофор», «Сложи знак», «Лучший пешеход», «Дети и машина», «Цветные автомобили». Проводятся для закрепления знаний досуги и развлечения: «Красный, желтый, зеленый», «На перекрестке» и т.д</a:t>
            </a:r>
            <a:r>
              <a:rPr lang="ru-RU" sz="1400" dirty="0" smtClean="0">
                <a:solidFill>
                  <a:srgbClr val="1800CA"/>
                </a:solidFill>
              </a:rPr>
              <a:t>.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В старшей группе деятельность </a:t>
            </a:r>
            <a:r>
              <a:rPr lang="ru-RU" sz="1400" dirty="0">
                <a:solidFill>
                  <a:srgbClr val="1800CA"/>
                </a:solidFill>
              </a:rPr>
              <a:t>направлена на осознание необходимости соблюдения правил дорожного движения. Они знакомятся с правилами пешеходов и пассажиров, с работой светофора, со знаками дорожного движения. Знания и умения детей формируются и закрепляются в играх: «Водители», «Стоп», «Регулировщик движения», «Умелый пешеход», и развлечениях: «Как разговаривает улица», «Путешествие в страну дорожных знаков» и т.д. </a:t>
            </a:r>
            <a:r>
              <a:rPr lang="ru-RU" sz="1400" b="1" dirty="0">
                <a:solidFill>
                  <a:srgbClr val="1800CA"/>
                </a:solidFill>
              </a:rPr>
              <a:t>В подготовительной к школе группе </a:t>
            </a:r>
            <a:r>
              <a:rPr lang="ru-RU" sz="1400" dirty="0">
                <a:solidFill>
                  <a:srgbClr val="1800CA"/>
                </a:solidFill>
              </a:rPr>
              <a:t>закрепляются правила пассажиров и пешеходов, дети знакомятся с работой ГАИ, регулировщика. Знания и умения закрепляются в играх, чтении художественной литературы. Проводятся развлечения: «Зеленый огонек», «Что? Где? Откуда?», «В школе </a:t>
            </a:r>
            <a:r>
              <a:rPr lang="ru-RU" sz="1400" dirty="0" err="1">
                <a:solidFill>
                  <a:srgbClr val="1800CA"/>
                </a:solidFill>
              </a:rPr>
              <a:t>Мигалкина</a:t>
            </a:r>
            <a:r>
              <a:rPr lang="ru-RU" sz="1400" dirty="0">
                <a:solidFill>
                  <a:srgbClr val="1800CA"/>
                </a:solidFill>
              </a:rPr>
              <a:t>», «На помощь в </a:t>
            </a:r>
            <a:r>
              <a:rPr lang="ru-RU" sz="1400" dirty="0" err="1">
                <a:solidFill>
                  <a:srgbClr val="1800CA"/>
                </a:solidFill>
              </a:rPr>
              <a:t>Светофорию</a:t>
            </a:r>
            <a:r>
              <a:rPr lang="ru-RU" sz="1400" dirty="0">
                <a:solidFill>
                  <a:srgbClr val="1800CA"/>
                </a:solidFill>
              </a:rPr>
              <a:t>».</a:t>
            </a:r>
          </a:p>
          <a:p>
            <a:pPr algn="just"/>
            <a:r>
              <a:rPr lang="ru-RU" sz="1200" dirty="0" smtClean="0">
                <a:solidFill>
                  <a:srgbClr val="1800CA"/>
                </a:solidFill>
              </a:rPr>
              <a:t>      </a:t>
            </a:r>
            <a:endParaRPr lang="ru-RU" dirty="0">
              <a:solidFill>
                <a:srgbClr val="1800CA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39110" y="292387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63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8760"/>
            <a:ext cx="849694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 коммуникативной и познавательно-исследовательской деятельности </a:t>
            </a:r>
            <a:r>
              <a:rPr lang="ru-RU" sz="1400" dirty="0" smtClean="0">
                <a:solidFill>
                  <a:srgbClr val="1800CA"/>
                </a:solidFill>
              </a:rPr>
              <a:t>детям  даются представления о различных видах транспорта через рассматривание сюжетных картин «Транспорт», «Улица города», «Дети и дорога», просмотр мультфильмов, бесед, разучивание стихотворений, чтение рассказов, загадывание загадок, проведение викторин.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 </a:t>
            </a:r>
            <a:r>
              <a:rPr lang="ru-RU" sz="1400" b="1" dirty="0">
                <a:solidFill>
                  <a:srgbClr val="1800CA"/>
                </a:solidFill>
              </a:rPr>
              <a:t>продуктивной деятельности</a:t>
            </a:r>
            <a:r>
              <a:rPr lang="ru-RU" sz="1400" dirty="0">
                <a:solidFill>
                  <a:srgbClr val="1800CA"/>
                </a:solidFill>
              </a:rPr>
              <a:t>  дети  рисуют, лепят, изображают в аппликации различные виды транспорта; </a:t>
            </a:r>
            <a:r>
              <a:rPr lang="ru-RU" sz="1400" b="1" dirty="0">
                <a:solidFill>
                  <a:srgbClr val="1800CA"/>
                </a:solidFill>
              </a:rPr>
              <a:t>в конструктивной деятельности </a:t>
            </a:r>
            <a:r>
              <a:rPr lang="ru-RU" sz="1400" dirty="0">
                <a:solidFill>
                  <a:srgbClr val="1800CA"/>
                </a:solidFill>
              </a:rPr>
              <a:t>создают  разнообразные  здания и сооружения из строительного материала, машины, знакомятся с профессиями людей.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</a:t>
            </a:r>
            <a:r>
              <a:rPr lang="ru-RU" sz="1400" dirty="0" smtClean="0">
                <a:solidFill>
                  <a:srgbClr val="1800CA"/>
                </a:solidFill>
              </a:rPr>
              <a:t>Большое </a:t>
            </a:r>
            <a:r>
              <a:rPr lang="ru-RU" sz="1400" dirty="0">
                <a:solidFill>
                  <a:srgbClr val="1800CA"/>
                </a:solidFill>
              </a:rPr>
              <a:t>внимание уделяется ознакомлению с дорожными знаками, прежде всего предупреждающими: «пешеходный переход», «дети», «животные на дороге», «железнодорожный переезд со шлагбаумом и без», запрещающими: «пешеходное движение запрещено», «велосипедное движение запрещено», «въезд запрещен», предписывающими знаками: «круговое движение», «движение только прямо», «направо», «налево», указательными: «пешеходный переход», «место стоянки», «пункт медицинской помощи», «телефон</a:t>
            </a:r>
            <a:r>
              <a:rPr lang="ru-RU" sz="1400" dirty="0" smtClean="0">
                <a:solidFill>
                  <a:srgbClr val="1800CA"/>
                </a:solidFill>
              </a:rPr>
              <a:t>».</a:t>
            </a:r>
            <a:r>
              <a:rPr lang="ru-RU" sz="1400" dirty="0">
                <a:solidFill>
                  <a:srgbClr val="1800CA"/>
                </a:solidFill>
              </a:rPr>
              <a:t> </a:t>
            </a:r>
            <a:endParaRPr lang="ru-RU" sz="1400" dirty="0" smtClean="0">
              <a:solidFill>
                <a:srgbClr val="1800CA"/>
              </a:solidFill>
            </a:endParaRP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Для </a:t>
            </a:r>
            <a:r>
              <a:rPr lang="ru-RU" sz="1400" b="1" dirty="0">
                <a:solidFill>
                  <a:srgbClr val="1800CA"/>
                </a:solidFill>
              </a:rPr>
              <a:t>закрепления знаний </a:t>
            </a:r>
            <a:r>
              <a:rPr lang="ru-RU" sz="1400" dirty="0">
                <a:solidFill>
                  <a:srgbClr val="1800CA"/>
                </a:solidFill>
              </a:rPr>
              <a:t>используются целевые прогулки, экскурсии, беседы, подвижные игры, логические задачи, чтение художественной литературы, дидактические игры, настольные игры и игры с макетом улицы, игры на площадке ПДД. Дети знакомятся с работой регулировщика. Знания детей по правилам дорожного движения будут эффективными лишь в том случае, если теория тесно связана с практикой. Самым действенным методом доведения до детей элементарных правил поведения на дороге является игра, в которой они сами участвуют. </a:t>
            </a:r>
            <a:endParaRPr lang="ru-RU" sz="1400" dirty="0" smtClean="0">
              <a:solidFill>
                <a:srgbClr val="1800CA"/>
              </a:solidFill>
            </a:endParaRPr>
          </a:p>
          <a:p>
            <a:pPr algn="just"/>
            <a:r>
              <a:rPr lang="ru-RU" sz="1400" dirty="0" smtClean="0">
                <a:solidFill>
                  <a:srgbClr val="1800CA"/>
                </a:solidFill>
              </a:rPr>
              <a:t>Именно </a:t>
            </a:r>
            <a:r>
              <a:rPr lang="ru-RU" sz="1400" dirty="0">
                <a:solidFill>
                  <a:srgbClr val="1800CA"/>
                </a:solidFill>
              </a:rPr>
              <a:t>через </a:t>
            </a:r>
            <a:r>
              <a:rPr lang="ru-RU" sz="1400" b="1" dirty="0">
                <a:solidFill>
                  <a:srgbClr val="1800CA"/>
                </a:solidFill>
              </a:rPr>
              <a:t>игровую деятельность</a:t>
            </a:r>
            <a:r>
              <a:rPr lang="ru-RU" sz="1400" dirty="0">
                <a:solidFill>
                  <a:srgbClr val="1800CA"/>
                </a:solidFill>
              </a:rPr>
              <a:t>, возможно, обогатить и расширить представления детей о правилах безопасности, ввести детей в проблемные жизненные ситуации и активизации у них желания искать пути разрешения этих ситуаций. В группе ребята любят рассматривать картинки с последующим обсуждением, играть в настольные и дидактические игры, сюжетно-ролевые, подвижные игры и моделируют разные дорожные ситуации.</a:t>
            </a:r>
          </a:p>
          <a:p>
            <a:pPr algn="just"/>
            <a:endParaRPr lang="ru-RU" sz="1400" dirty="0">
              <a:solidFill>
                <a:srgbClr val="1800CA"/>
              </a:solidFill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31094" y="279171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340768"/>
            <a:ext cx="842493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В </a:t>
            </a:r>
            <a:r>
              <a:rPr lang="ru-RU" sz="1400" b="1" dirty="0">
                <a:solidFill>
                  <a:srgbClr val="1800CA"/>
                </a:solidFill>
              </a:rPr>
              <a:t>образовательной деятельности </a:t>
            </a:r>
            <a:r>
              <a:rPr lang="ru-RU" sz="1400" dirty="0">
                <a:solidFill>
                  <a:srgbClr val="1800CA"/>
                </a:solidFill>
              </a:rPr>
              <a:t>дети знакомятся с видами транспорта и их назначением, с правилами для пешеходов и для пассажиров. На прогулке продолжается обучение ориентированию на местности. Во время прогулок за территорией детского сада расширяются знания дошкольников о транспортных средствах, их назначении и конструктивных особенностях. Во время игровой деятельности составляются рассказы о дорожных ситуациях, разыгрываются инсценировки. Для этого используется иллюстрированный материал: книги, плакаты с изображениями разных дорожных ситуаций. 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</a:t>
            </a:r>
            <a:r>
              <a:rPr lang="ru-RU" sz="1400" b="1" dirty="0" smtClean="0">
                <a:solidFill>
                  <a:srgbClr val="1800CA"/>
                </a:solidFill>
              </a:rPr>
              <a:t>Для </a:t>
            </a:r>
            <a:r>
              <a:rPr lang="ru-RU" sz="1400" b="1" dirty="0">
                <a:solidFill>
                  <a:srgbClr val="1800CA"/>
                </a:solidFill>
              </a:rPr>
              <a:t>обучения детей ПДД используются в работе</a:t>
            </a:r>
            <a:r>
              <a:rPr lang="ru-RU" sz="1400" dirty="0">
                <a:solidFill>
                  <a:srgbClr val="1800CA"/>
                </a:solidFill>
              </a:rPr>
              <a:t>: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-беседы</a:t>
            </a:r>
            <a:r>
              <a:rPr lang="ru-RU" sz="1400" dirty="0">
                <a:solidFill>
                  <a:srgbClr val="1800CA"/>
                </a:solidFill>
              </a:rPr>
              <a:t>: "Наши друзья дорожные знаки", « Беседа об информационно – указательных знаках», "Правила пешеходов и пассажиров", об истории транспорта, «Основные части улицы», «Какие бывают автомобили?», «Правила для пассажиров», «Знаешь ли ты свой адрес?», «Светофор и его сигналы», «Дисциплина на дороге – залог безопасности», «Пешеходный переход», «Если ты пассажир», «Где должны играть дети», «Пешеход и его поведение на улице», « Опасный перекрёсток», « Знаки сервиса», «Метро», «Будь осторожен», «Пост ГАИ», «Правила пешехода», «Мчаться по улице автомобили», «Безопасная улица» и др.;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-проведение экскурсий </a:t>
            </a:r>
            <a:r>
              <a:rPr lang="ru-RU" sz="1400" dirty="0">
                <a:solidFill>
                  <a:srgbClr val="1800CA"/>
                </a:solidFill>
              </a:rPr>
              <a:t>к проезжей части дороги, к автостанции, где велись наблюдения за транспортом, знакомила детей со знаками дорожного движения, обсуждали ситуации;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-заучивание стихотворений, загадывание загадок, чтение художественной </a:t>
            </a:r>
            <a:r>
              <a:rPr lang="ru-RU" sz="1400" b="1" dirty="0" smtClean="0">
                <a:solidFill>
                  <a:srgbClr val="1800CA"/>
                </a:solidFill>
              </a:rPr>
              <a:t>литературы:</a:t>
            </a:r>
            <a:r>
              <a:rPr lang="ru-RU" sz="1400" dirty="0" smtClean="0">
                <a:solidFill>
                  <a:srgbClr val="1800CA"/>
                </a:solidFill>
              </a:rPr>
              <a:t> </a:t>
            </a:r>
            <a:r>
              <a:rPr lang="ru-RU" sz="1400" dirty="0" err="1">
                <a:solidFill>
                  <a:srgbClr val="1800CA"/>
                </a:solidFill>
              </a:rPr>
              <a:t>В.Суслов</a:t>
            </a:r>
            <a:r>
              <a:rPr lang="ru-RU" sz="1400" dirty="0">
                <a:solidFill>
                  <a:srgbClr val="1800CA"/>
                </a:solidFill>
              </a:rPr>
              <a:t> «Его сигнал для всех закон», </a:t>
            </a:r>
            <a:r>
              <a:rPr lang="ru-RU" sz="1400" dirty="0" err="1">
                <a:solidFill>
                  <a:srgbClr val="1800CA"/>
                </a:solidFill>
              </a:rPr>
              <a:t>С.Маршак</a:t>
            </a:r>
            <a:r>
              <a:rPr lang="ru-RU" sz="1400" dirty="0">
                <a:solidFill>
                  <a:srgbClr val="1800CA"/>
                </a:solidFill>
              </a:rPr>
              <a:t> «Одна рифма», </a:t>
            </a:r>
            <a:r>
              <a:rPr lang="ru-RU" sz="1400" dirty="0" err="1">
                <a:solidFill>
                  <a:srgbClr val="1800CA"/>
                </a:solidFill>
              </a:rPr>
              <a:t>А.Клименко</a:t>
            </a:r>
            <a:r>
              <a:rPr lang="ru-RU" sz="1400" dirty="0">
                <a:solidFill>
                  <a:srgbClr val="1800CA"/>
                </a:solidFill>
              </a:rPr>
              <a:t> «Когда мы пассажиры», </a:t>
            </a:r>
            <a:r>
              <a:rPr lang="ru-RU" sz="1400" dirty="0" err="1">
                <a:solidFill>
                  <a:srgbClr val="1800CA"/>
                </a:solidFill>
              </a:rPr>
              <a:t>Я.Пишумов</a:t>
            </a:r>
            <a:r>
              <a:rPr lang="ru-RU" sz="1400" dirty="0">
                <a:solidFill>
                  <a:srgbClr val="1800CA"/>
                </a:solidFill>
              </a:rPr>
              <a:t> «Дорожная азбука», </a:t>
            </a:r>
            <a:r>
              <a:rPr lang="ru-RU" sz="1400" dirty="0" err="1">
                <a:solidFill>
                  <a:srgbClr val="1800CA"/>
                </a:solidFill>
              </a:rPr>
              <a:t>А.Дорохова</a:t>
            </a:r>
            <a:r>
              <a:rPr lang="ru-RU" sz="1400" dirty="0">
                <a:solidFill>
                  <a:srgbClr val="1800CA"/>
                </a:solidFill>
              </a:rPr>
              <a:t> «Зеленый, желтый, </a:t>
            </a:r>
            <a:r>
              <a:rPr lang="ru-RU" sz="1400" dirty="0" err="1">
                <a:solidFill>
                  <a:srgbClr val="1800CA"/>
                </a:solidFill>
              </a:rPr>
              <a:t>красный»;Б</a:t>
            </a:r>
            <a:r>
              <a:rPr lang="ru-RU" sz="1400" dirty="0">
                <a:solidFill>
                  <a:srgbClr val="1800CA"/>
                </a:solidFill>
              </a:rPr>
              <a:t>. Жидков. «Что я видел, </a:t>
            </a:r>
            <a:r>
              <a:rPr lang="ru-RU" sz="1400" dirty="0" err="1">
                <a:solidFill>
                  <a:srgbClr val="1800CA"/>
                </a:solidFill>
              </a:rPr>
              <a:t>светофор»;А</a:t>
            </a:r>
            <a:r>
              <a:rPr lang="ru-RU" sz="1400" dirty="0">
                <a:solidFill>
                  <a:srgbClr val="1800CA"/>
                </a:solidFill>
              </a:rPr>
              <a:t>. Северный «3 чудесных </a:t>
            </a:r>
            <a:r>
              <a:rPr lang="ru-RU" sz="1400" dirty="0" err="1">
                <a:solidFill>
                  <a:srgbClr val="1800CA"/>
                </a:solidFill>
              </a:rPr>
              <a:t>цвета»;В</a:t>
            </a:r>
            <a:r>
              <a:rPr lang="ru-RU" sz="1400" dirty="0">
                <a:solidFill>
                  <a:srgbClr val="1800CA"/>
                </a:solidFill>
              </a:rPr>
              <a:t>. Клименко «Кто важнее всех на свете!», «Происшествие с игрушками»; </a:t>
            </a:r>
            <a:r>
              <a:rPr lang="ru-RU" sz="1400" dirty="0" err="1">
                <a:solidFill>
                  <a:srgbClr val="1800CA"/>
                </a:solidFill>
              </a:rPr>
              <a:t>С.Турутин</a:t>
            </a:r>
            <a:r>
              <a:rPr lang="ru-RU" sz="1400" dirty="0">
                <a:solidFill>
                  <a:srgbClr val="1800CA"/>
                </a:solidFill>
              </a:rPr>
              <a:t> «Для чего нужен светофор»; </a:t>
            </a:r>
            <a:r>
              <a:rPr lang="ru-RU" sz="1400" dirty="0" err="1">
                <a:solidFill>
                  <a:srgbClr val="1800CA"/>
                </a:solidFill>
              </a:rPr>
              <a:t>С.Михалков</a:t>
            </a:r>
            <a:r>
              <a:rPr lang="ru-RU" sz="1400" dirty="0">
                <a:solidFill>
                  <a:srgbClr val="1800CA"/>
                </a:solidFill>
              </a:rPr>
              <a:t> «Моя улица», «</a:t>
            </a:r>
            <a:r>
              <a:rPr lang="ru-RU" sz="1400" dirty="0" err="1">
                <a:solidFill>
                  <a:srgbClr val="1800CA"/>
                </a:solidFill>
              </a:rPr>
              <a:t>Велосипедист»,С</a:t>
            </a:r>
            <a:r>
              <a:rPr lang="ru-RU" sz="1400" dirty="0">
                <a:solidFill>
                  <a:srgbClr val="1800CA"/>
                </a:solidFill>
              </a:rPr>
              <a:t>. Маршак «Милиционер», «Мяч» и др.;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7759" y="292387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908719"/>
            <a:ext cx="839049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1800CA"/>
                </a:solidFill>
              </a:rPr>
              <a:t>-проведение занятий: по  конструированию </a:t>
            </a:r>
            <a:r>
              <a:rPr lang="ru-RU" sz="1400" dirty="0">
                <a:solidFill>
                  <a:srgbClr val="1800CA"/>
                </a:solidFill>
              </a:rPr>
              <a:t>«Улица», «Транспорт»; по аппликации «Улица», «Для чего нужны дорожные знаки»; по познавательно  речевому развитию «Правила поведения на дороге»,  «Составление рассказов из личного опыта «Как я шёл с мамой в детский сад», «Мы путешествуем в метро», «Путешествие в страну дорожных знаков», «Путешествие в страну правил дорожного движения»; по рисованию: «Пешеходы идут по улицы», «Знаки дорожного движения»; по математическому развитию «Куда пойдешь и что найдешь»;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-дидактических игр</a:t>
            </a:r>
            <a:r>
              <a:rPr lang="ru-RU" sz="1400" dirty="0">
                <a:solidFill>
                  <a:srgbClr val="1800CA"/>
                </a:solidFill>
              </a:rPr>
              <a:t>  «Транспорт», «Дорожные знаки», «Веселый жезл», «Угадай-ка», «Лото», «Сломанный светофор», «Сложи знак», «Собери светофор», «Кто, чем управляет?», «Подумай – отгадай», «Домино», «Это я, это я – это все мои друзья», «Расположи правильно дорожный знак»  и др.,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-сюжетно – ролевых игр </a:t>
            </a:r>
            <a:r>
              <a:rPr lang="ru-RU" sz="1400" dirty="0" smtClean="0">
                <a:solidFill>
                  <a:srgbClr val="1800CA"/>
                </a:solidFill>
              </a:rPr>
              <a:t>«Водители», </a:t>
            </a:r>
            <a:r>
              <a:rPr lang="ru-RU" sz="1400" dirty="0">
                <a:solidFill>
                  <a:srgbClr val="1800CA"/>
                </a:solidFill>
              </a:rPr>
              <a:t>«Автобус»,  «Улица», «Мы </a:t>
            </a:r>
            <a:r>
              <a:rPr lang="ru-RU" sz="1400" dirty="0" smtClean="0">
                <a:solidFill>
                  <a:srgbClr val="1800CA"/>
                </a:solidFill>
              </a:rPr>
              <a:t>едем</a:t>
            </a:r>
            <a:r>
              <a:rPr lang="ru-RU" sz="1400" dirty="0">
                <a:solidFill>
                  <a:srgbClr val="1800CA"/>
                </a:solidFill>
              </a:rPr>
              <a:t>, </a:t>
            </a:r>
            <a:r>
              <a:rPr lang="ru-RU" sz="1400" dirty="0" smtClean="0">
                <a:solidFill>
                  <a:srgbClr val="1800CA"/>
                </a:solidFill>
              </a:rPr>
              <a:t>едем</a:t>
            </a:r>
            <a:r>
              <a:rPr lang="ru-RU" sz="1400" dirty="0">
                <a:solidFill>
                  <a:srgbClr val="1800CA"/>
                </a:solidFill>
              </a:rPr>
              <a:t>..», «Мы-водители», «ГИБДД»;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-литературных викторин: </a:t>
            </a:r>
            <a:r>
              <a:rPr lang="ru-RU" sz="1400" dirty="0">
                <a:solidFill>
                  <a:srgbClr val="1800CA"/>
                </a:solidFill>
              </a:rPr>
              <a:t>«Если ты пассажир», «Лучший пешеход»;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-подвижных </a:t>
            </a:r>
            <a:r>
              <a:rPr lang="ru-RU" sz="1400" b="1" dirty="0" smtClean="0">
                <a:solidFill>
                  <a:srgbClr val="1800CA"/>
                </a:solidFill>
              </a:rPr>
              <a:t>игр:</a:t>
            </a:r>
            <a:r>
              <a:rPr lang="ru-RU" sz="1400" dirty="0" smtClean="0">
                <a:solidFill>
                  <a:srgbClr val="1800CA"/>
                </a:solidFill>
              </a:rPr>
              <a:t> </a:t>
            </a:r>
            <a:r>
              <a:rPr lang="ru-RU" sz="1400" dirty="0">
                <a:solidFill>
                  <a:srgbClr val="1800CA"/>
                </a:solidFill>
              </a:rPr>
              <a:t>«Светофор», «Цветные автомобили», «Тише едешь, дальше будешь», 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-работа на развивающих, интерактивных макетах, площадке по ПДД,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-картины по правилам дорожного движения и иллюстрированные пособия, плакаты,</a:t>
            </a:r>
          </a:p>
          <a:p>
            <a:pPr algn="just"/>
            <a:r>
              <a:rPr lang="ru-RU" sz="1400" b="1" dirty="0">
                <a:solidFill>
                  <a:srgbClr val="1800CA"/>
                </a:solidFill>
              </a:rPr>
              <a:t>-мониторинг знаний воспитанников.</a:t>
            </a:r>
          </a:p>
          <a:p>
            <a:pPr algn="just"/>
            <a:r>
              <a:rPr lang="ru-RU" sz="1400" dirty="0" smtClean="0">
                <a:solidFill>
                  <a:srgbClr val="1800CA"/>
                </a:solidFill>
              </a:rPr>
              <a:t>В </a:t>
            </a:r>
            <a:r>
              <a:rPr lang="ru-RU" sz="1400" dirty="0">
                <a:solidFill>
                  <a:srgbClr val="1800CA"/>
                </a:solidFill>
              </a:rPr>
              <a:t>группах созданы  </a:t>
            </a:r>
            <a:r>
              <a:rPr lang="ru-RU" sz="1400" b="1" dirty="0">
                <a:solidFill>
                  <a:srgbClr val="1800CA"/>
                </a:solidFill>
              </a:rPr>
              <a:t>«Уголки безопасности», </a:t>
            </a:r>
            <a:r>
              <a:rPr lang="ru-RU" sz="1400" dirty="0">
                <a:solidFill>
                  <a:srgbClr val="1800CA"/>
                </a:solidFill>
              </a:rPr>
              <a:t>где собран наглядный и игровой материал по правилам дорожного движения. Материал пополняется и обновляется в течение  учебного года. </a:t>
            </a:r>
            <a:endParaRPr lang="ru-RU" sz="1400" dirty="0" smtClean="0">
              <a:solidFill>
                <a:srgbClr val="1800CA"/>
              </a:solidFill>
            </a:endParaRPr>
          </a:p>
          <a:p>
            <a:pPr algn="just"/>
            <a:r>
              <a:rPr lang="ru-RU" sz="1400" dirty="0" smtClean="0">
                <a:solidFill>
                  <a:srgbClr val="1800CA"/>
                </a:solidFill>
              </a:rPr>
              <a:t>В </a:t>
            </a:r>
            <a:r>
              <a:rPr lang="ru-RU" sz="1400" dirty="0">
                <a:solidFill>
                  <a:srgbClr val="1800CA"/>
                </a:solidFill>
              </a:rPr>
              <a:t>нем находятся: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-наглядно-иллюстративный материал (иллюстрации: транспорта, светофора, дорожные знаки; сюжетные картинки с проблемными дорожными ситуациями</a:t>
            </a:r>
            <a:r>
              <a:rPr lang="ru-RU" sz="1400" dirty="0" smtClean="0">
                <a:solidFill>
                  <a:srgbClr val="1800CA"/>
                </a:solidFill>
              </a:rPr>
              <a:t>).настольно-печатные </a:t>
            </a:r>
            <a:r>
              <a:rPr lang="ru-RU" sz="1400" dirty="0">
                <a:solidFill>
                  <a:srgbClr val="1800CA"/>
                </a:solidFill>
              </a:rPr>
              <a:t>игры (разрезные картинки, лото, домино и др</a:t>
            </a:r>
            <a:r>
              <a:rPr lang="ru-RU" sz="1400" dirty="0" smtClean="0">
                <a:solidFill>
                  <a:srgbClr val="1800CA"/>
                </a:solidFill>
              </a:rPr>
              <a:t>.), настольный </a:t>
            </a:r>
            <a:r>
              <a:rPr lang="ru-RU" sz="1400" dirty="0">
                <a:solidFill>
                  <a:srgbClr val="1800CA"/>
                </a:solidFill>
              </a:rPr>
              <a:t>перекресток (маленькие дорожные знаки, различные игрушечные виды транспорта, игрушки – светофор, домики</a:t>
            </a:r>
            <a:r>
              <a:rPr lang="ru-RU" sz="1400" dirty="0" smtClean="0">
                <a:solidFill>
                  <a:srgbClr val="1800CA"/>
                </a:solidFill>
              </a:rPr>
              <a:t>),атрибуты </a:t>
            </a:r>
            <a:r>
              <a:rPr lang="ru-RU" sz="1400" dirty="0">
                <a:solidFill>
                  <a:srgbClr val="1800CA"/>
                </a:solidFill>
              </a:rPr>
              <a:t>для сюжетно-ролевых игр с дорожной тематикой (жезл, свисток, фуражка, дорожные знаки, модель светофора</a:t>
            </a:r>
            <a:r>
              <a:rPr lang="ru-RU" sz="1400" dirty="0" smtClean="0">
                <a:solidFill>
                  <a:srgbClr val="1800CA"/>
                </a:solidFill>
              </a:rPr>
              <a:t>),детская </a:t>
            </a:r>
            <a:r>
              <a:rPr lang="ru-RU" sz="1400" dirty="0">
                <a:solidFill>
                  <a:srgbClr val="1800CA"/>
                </a:solidFill>
              </a:rPr>
              <a:t>художественная литература по </a:t>
            </a:r>
            <a:r>
              <a:rPr lang="ru-RU" sz="1400" dirty="0" smtClean="0">
                <a:solidFill>
                  <a:srgbClr val="1800CA"/>
                </a:solidFill>
              </a:rPr>
              <a:t>тематике, конструкторы, пособия </a:t>
            </a:r>
            <a:r>
              <a:rPr lang="ru-RU" sz="1400" dirty="0">
                <a:solidFill>
                  <a:srgbClr val="1800CA"/>
                </a:solidFill>
              </a:rPr>
              <a:t>и игры по обучению </a:t>
            </a:r>
            <a:r>
              <a:rPr lang="ru-RU" sz="1400" dirty="0" smtClean="0">
                <a:solidFill>
                  <a:srgbClr val="1800CA"/>
                </a:solidFill>
              </a:rPr>
              <a:t>детей </a:t>
            </a:r>
            <a:r>
              <a:rPr lang="ru-RU" sz="1400" dirty="0">
                <a:solidFill>
                  <a:srgbClr val="1800CA"/>
                </a:solidFill>
              </a:rPr>
              <a:t>ПДД.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66515" y="215443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57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64134"/>
            <a:ext cx="842493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1800CA"/>
                </a:solidFill>
              </a:rPr>
              <a:t>Родители</a:t>
            </a:r>
            <a:r>
              <a:rPr lang="ru-RU" sz="1400" dirty="0">
                <a:solidFill>
                  <a:srgbClr val="1800CA"/>
                </a:solidFill>
              </a:rPr>
              <a:t> являются главными участниками образовательного процесса в обучении детей дошкольного возраста по ПДД. Главная задача педагогов перевести родителей из разряда пассивных слушателей в активных участников </a:t>
            </a:r>
            <a:r>
              <a:rPr lang="ru-RU" sz="1400" dirty="0" err="1">
                <a:solidFill>
                  <a:srgbClr val="1800CA"/>
                </a:solidFill>
              </a:rPr>
              <a:t>воспитательно</a:t>
            </a:r>
            <a:r>
              <a:rPr lang="ru-RU" sz="1400" dirty="0">
                <a:solidFill>
                  <a:srgbClr val="1800CA"/>
                </a:solidFill>
              </a:rPr>
              <a:t>-образовательного процесса. 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    Наиболее эффективными формами работы являются: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-информационно-аналитические формы: опросы, </a:t>
            </a:r>
            <a:r>
              <a:rPr lang="ru-RU" sz="1400" dirty="0" smtClean="0">
                <a:solidFill>
                  <a:srgbClr val="1800CA"/>
                </a:solidFill>
              </a:rPr>
              <a:t>анкетирования, познавательные </a:t>
            </a:r>
            <a:r>
              <a:rPr lang="ru-RU" sz="1400" dirty="0">
                <a:solidFill>
                  <a:srgbClr val="1800CA"/>
                </a:solidFill>
              </a:rPr>
              <a:t>формы: родительские собрания, круглые столы, консультации, беседы, педагогическая </a:t>
            </a:r>
            <a:r>
              <a:rPr lang="ru-RU" sz="1400" dirty="0" err="1" smtClean="0">
                <a:solidFill>
                  <a:srgbClr val="1800CA"/>
                </a:solidFill>
              </a:rPr>
              <a:t>библиотека.досуговые</a:t>
            </a:r>
            <a:r>
              <a:rPr lang="ru-RU" sz="1400" dirty="0" smtClean="0">
                <a:solidFill>
                  <a:srgbClr val="1800CA"/>
                </a:solidFill>
              </a:rPr>
              <a:t> </a:t>
            </a:r>
            <a:r>
              <a:rPr lang="ru-RU" sz="1400" dirty="0">
                <a:solidFill>
                  <a:srgbClr val="1800CA"/>
                </a:solidFill>
              </a:rPr>
              <a:t>формы: конкурсы, викторины, развлечения, </a:t>
            </a:r>
            <a:r>
              <a:rPr lang="ru-RU" sz="1400" dirty="0" err="1" smtClean="0">
                <a:solidFill>
                  <a:srgbClr val="1800CA"/>
                </a:solidFill>
              </a:rPr>
              <a:t>досуги.наглядно</a:t>
            </a:r>
            <a:r>
              <a:rPr lang="ru-RU" sz="1400" dirty="0" smtClean="0">
                <a:solidFill>
                  <a:srgbClr val="1800CA"/>
                </a:solidFill>
              </a:rPr>
              <a:t>-информационные</a:t>
            </a:r>
            <a:r>
              <a:rPr lang="ru-RU" sz="1400" dirty="0">
                <a:solidFill>
                  <a:srgbClr val="1800CA"/>
                </a:solidFill>
              </a:rPr>
              <a:t>: оформление буклетов, выпуск газет, фотовыставки, видеоролики</a:t>
            </a:r>
            <a:r>
              <a:rPr lang="ru-RU" sz="1400" dirty="0" smtClean="0">
                <a:solidFill>
                  <a:srgbClr val="1800CA"/>
                </a:solidFill>
              </a:rPr>
              <a:t>.</a:t>
            </a:r>
            <a:endParaRPr lang="ru-RU" sz="1400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     Нашим учреждением ведется активное взаимодействие с работниками ОГИБДД, которое осуществляется в разных формах: посещение инспекторами детского сада, проведение совместных экскурсий, акций, мероприятий.</a:t>
            </a:r>
          </a:p>
          <a:p>
            <a:pPr algn="just"/>
            <a:r>
              <a:rPr lang="ru-RU" sz="1400" b="1" dirty="0" smtClean="0">
                <a:solidFill>
                  <a:srgbClr val="1800CA"/>
                </a:solidFill>
              </a:rPr>
              <a:t>Показателями </a:t>
            </a:r>
            <a:r>
              <a:rPr lang="ru-RU" sz="1400" b="1" dirty="0">
                <a:solidFill>
                  <a:srgbClr val="1800CA"/>
                </a:solidFill>
              </a:rPr>
              <a:t>эффективности работы педагогического коллектива в МБДОУ «</a:t>
            </a:r>
            <a:r>
              <a:rPr lang="ru-RU" sz="1400" b="1" dirty="0" err="1">
                <a:solidFill>
                  <a:srgbClr val="1800CA"/>
                </a:solidFill>
              </a:rPr>
              <a:t>АБВГДЕЙКа</a:t>
            </a:r>
            <a:r>
              <a:rPr lang="ru-RU" sz="1400" b="1" dirty="0">
                <a:solidFill>
                  <a:srgbClr val="1800CA"/>
                </a:solidFill>
              </a:rPr>
              <a:t>» можно считать следующее: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 Отсутствие случаев ДТП с воспитанниками детского сада.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2.Знание детьми правил безопасного поведения на проезжей части и вблизи нее (в соответствии с возрастными требованиями). Они выявляются путём контрольных вопросов, рисунков детей, различных схем, игр с картинками и т. </a:t>
            </a:r>
            <a:r>
              <a:rPr lang="ru-RU" sz="1400" dirty="0" smtClean="0">
                <a:solidFill>
                  <a:srgbClr val="1800CA"/>
                </a:solidFill>
              </a:rPr>
              <a:t>д.. Качество </a:t>
            </a:r>
            <a:r>
              <a:rPr lang="ru-RU" sz="1400" smtClean="0">
                <a:solidFill>
                  <a:srgbClr val="1800CA"/>
                </a:solidFill>
              </a:rPr>
              <a:t>знаний воспитанников по </a:t>
            </a:r>
            <a:r>
              <a:rPr lang="ru-RU" sz="1400" dirty="0" smtClean="0">
                <a:solidFill>
                  <a:srgbClr val="1800CA"/>
                </a:solidFill>
              </a:rPr>
              <a:t>ПДД составляет 83%.</a:t>
            </a:r>
            <a:endParaRPr lang="ru-RU" sz="1400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3.Умение детей быстро и правильно ориентироваться в дорожных ситуациях (регистрируется поведение детей на предъявление картинки или создание реальной ситуации).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    Таким образом, представленный опыт работы по профилактике ДДТТ помогает добиваться не формального, а подлинного формирования безопасной жизнедеятельности дошкольников. Мы стараемся, чтобы наши дошкольники стали грамотными, дисциплинированными пешеходами, участниками дорожного движения, у них сформировались навыки безопасного поведения на дорогах, они научились применять полученные знания на практике и вели себя адекватно в любой дорожной ситуации, тем самым снизили процент детского дорожно-транспортного травматизма. 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66515" y="292387"/>
            <a:ext cx="401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1800CA"/>
                </a:solidFill>
              </a:rPr>
              <a:t>Описание опыта работы ДОУ </a:t>
            </a:r>
            <a:endParaRPr lang="ru-RU" sz="2000" dirty="0">
              <a:solidFill>
                <a:srgbClr val="1800CA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31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582530"/>
              </p:ext>
            </p:extLst>
          </p:nvPr>
        </p:nvGraphicFramePr>
        <p:xfrm>
          <a:off x="539552" y="1017559"/>
          <a:ext cx="8496944" cy="56982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2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2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1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сяц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6256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-660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Программное содержание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Совместная деятельность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«Знакомство детей с автомобилями»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познакомить детей с машинами, охарактеризовать основные части машин (кабина, кузов, колёса, руль, двери), объяснить назначение каждой..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Целевая прогулка: наблюдение за движением легковых и грузовых автомобилей, закрепление названий частей автомашин.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картинок с изображением легковых и грузовых автомобилей.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Сравнивание машин по цвету.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Игры в водителей. Чтение художественных произведений о машинах.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Тематические беседы по теме «Транспорт».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7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Октябрь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«Знакомство с грузовыми и легковыми автомобилями»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учить детей различать легковой и грузовой транспорт, правильно называть части машины: кабина, кузов, колёса, руль, двери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60020" algn="l"/>
                          <a:tab pos="457200" algn="l"/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Рассматривание картинок с легковыми и грузовыми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автомобилями. Чтение 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художественных произведений о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машинах.</a:t>
                      </a:r>
                      <a:r>
                        <a:rPr lang="ru-RU" sz="900" baseline="0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Строительство 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гаражей для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автомобилей.</a:t>
                      </a:r>
                      <a:r>
                        <a:rPr lang="ru-RU" sz="900" baseline="0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Сравнивание 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грузовых и легковых автомобилей по размерам: длине, высоте,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ширине.</a:t>
                      </a:r>
                      <a:r>
                        <a:rPr lang="ru-RU" sz="900" baseline="0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Д/и 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«Поставь автомобиль в свой гараж» (познакомить детей с понятием «Гараж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»).</a:t>
                      </a:r>
                      <a:r>
                        <a:rPr lang="ru-RU" sz="900" baseline="0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Беседа 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 работе водителя.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Ноябрь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«Знакомство с пассажирским транспортом»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познакомить детей с пассажирским транспортом (трамвай, автобус). Дать представление о назначении пассажирского транспорта – перевозка людей.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картинок с пассажирским транспортом.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 пассажирском транспорте.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С/р игры «Водители» и «пассажиры». П/ и «Трамвай».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Беседы с детьми о том, на каком транспорте они ездили.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Д/и на ориентирование в пространстве: спереди, сзади, сбоку.</a:t>
                      </a:r>
                      <a:endParaRPr lang="ru-RU" sz="900" b="0" dirty="0">
                        <a:solidFill>
                          <a:srgbClr val="1800C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5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Декабрь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 «Машина»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закрепить знания детей о классификации транспортных средств (грузовой, легковой, пассажирский), названии частей машины и их назначение.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 транспортных средствах.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 различными видами транспорта.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самостоятельно найти на иллюстрациях найти грузовой, легковой, пассажирский транспорт.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С/р игра «Водители».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машин из конструктора.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Д/и на ориентировку в пространстве. П/и «Воробушки и автомобиль»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Январь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«Светофор»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познакомит детей со светофором (для водителей и пешеходов) и его сигналами.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 светофоре.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со светофором.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рисовать зелёные и красные круги.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Д/и «Красный, зелёный». П/и «Красный, жёлтый, зелёный»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Тематические беседы «Светофор»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 «Дорога»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дать детям представление о дороге, учить различать элементы дорог: проезжая часть, тротуар.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 дороге.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 дорогой.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выложить из мозаики дорожку.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Сравнивание полосок разной ширины и длины.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нарисовать дорогу для машины.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П/и «Поезд»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0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Март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 «Улица»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познакомить детей с улицей, её составными частями: дорогой для машин и тротуарами для людей. Объяснить, что на улице, где движется транспорт, детям и взрослым надо быть внимательными.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про улицу. 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 улицами.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улицы.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нарисовать широкую дорожку для машин и узкую для ходьбы людей.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улиц, пролегающих возле детского сада.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С/р игра «Водители». Тематическая беседа «Улица»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731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8.«Узкая дорожка, широкая дорожка»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-6731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(конструирование)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формировать у детей представление о ширине дорог, по которым ездят машины.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литературы про дорогу.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 дорогами разной ширины.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Выкладывание дорожек разной длины и ширины из различных строительных деталей.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Вспомнить, что по дороге ездят машины, а тротуарам ходят люди.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Д/ и «Бегите ко мне».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7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Май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9. «Светофор»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(рисование)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закрепить цвета сигналов светофора, их назначение, на какой цвет светофора можно переходить дорогу, а на какой надо стоять.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со светофорами и движением транспорта и людей на соответствующие сигналы светофора. 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 светофоре.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Д/и «Красный, зелёный». П/и «Птицы и автомобиль».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Вспомнить с детьми виды транспортных средств, их назначение.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570" marR="17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3568" y="188640"/>
            <a:ext cx="8047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tabLst>
                <a:tab pos="160338" algn="l"/>
                <a:tab pos="457200" algn="l"/>
                <a:tab pos="6551613" algn="l"/>
              </a:tabLst>
            </a:pPr>
            <a:r>
              <a:rPr lang="ru-RU" b="1" dirty="0">
                <a:solidFill>
                  <a:srgbClr val="1800CA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Перспективный план работы по разделу </a:t>
            </a:r>
            <a:endParaRPr lang="ru-RU" dirty="0">
              <a:solidFill>
                <a:srgbClr val="1800CA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hangingPunct="0">
              <a:tabLst>
                <a:tab pos="160338" algn="l"/>
                <a:tab pos="457200" algn="l"/>
                <a:tab pos="6551613" algn="l"/>
              </a:tabLst>
            </a:pPr>
            <a:r>
              <a:rPr lang="ru-RU" b="1" dirty="0">
                <a:solidFill>
                  <a:srgbClr val="1800CA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«Правила дорожного движения» во второй группе раннего возраста</a:t>
            </a:r>
            <a:endParaRPr lang="ru-RU" dirty="0">
              <a:solidFill>
                <a:srgbClr val="1800C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44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8611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800CA"/>
                </a:solidFill>
              </a:rPr>
              <a:t>Перспективный план работы по разделу </a:t>
            </a:r>
            <a:endParaRPr lang="ru-RU" dirty="0">
              <a:solidFill>
                <a:srgbClr val="1800CA"/>
              </a:solidFill>
            </a:endParaRPr>
          </a:p>
          <a:p>
            <a:pPr algn="ctr"/>
            <a:r>
              <a:rPr lang="ru-RU" b="1" dirty="0">
                <a:solidFill>
                  <a:srgbClr val="1800CA"/>
                </a:solidFill>
              </a:rPr>
              <a:t>«Правила дорожного движения» в младшей группе»</a:t>
            </a:r>
            <a:endParaRPr lang="ru-RU" dirty="0">
              <a:solidFill>
                <a:srgbClr val="1800CA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849392"/>
              </p:ext>
            </p:extLst>
          </p:nvPr>
        </p:nvGraphicFramePr>
        <p:xfrm>
          <a:off x="539552" y="881394"/>
          <a:ext cx="8496945" cy="54749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5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3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47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сяц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6256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-660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Программное содержание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Совместная деятельность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800" u="sng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Инструктаж по ТБ</a:t>
                      </a:r>
                      <a:r>
                        <a:rPr lang="ru-RU" sz="8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800" baseline="0" dirty="0" smtClean="0">
                          <a:solidFill>
                            <a:srgbClr val="1800CA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Зачем нужно знать и точно соблюдать правила уличного движения»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познакомит детей с основными правилами уличного движения. Объяснить, как опасно нарушать их.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иллюстраций, книг, плакатов.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Строительные игры «Улица города».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рисовать красные и зелёные круги.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С/р игра «Водители».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детьми тематических заданий.</a:t>
                      </a:r>
                    </a:p>
                    <a:p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Тематические беседы.</a:t>
                      </a:r>
                      <a:endParaRPr lang="ru-RU" sz="2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Октябрь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«Знакомство с улицей»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уточнить представления детей об улице, дороге, тротуаре, о грузовых и легковых автомобилях.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об улице.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Беседы с рассматривание иллюстраций, книг, плакатов с улицей.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назвать, какие предметы расположены от них справа, слева, спереди, сзади.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гаражей для больших и маленьких машин. П/и «Бегите ко мне».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Внести в книжный уголок книги, альбомы, рисунки с изображением улиц.</a:t>
                      </a:r>
                      <a:endParaRPr lang="ru-RU" sz="2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Ноябрь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«Виды транспорта»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познакомить с основными видами транспорта – наземный, воздушный, водный.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 транспорте. Катание на машинах кукол и других игрушек.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Тематические беседы с рассматриванием иллюстраций.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тематических заданий. Складывание разрезных картинок.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коллективной аппликации с различными видами транспорта.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занимательный материал «Дорисуй машину».</a:t>
                      </a:r>
                      <a:endParaRPr lang="ru-RU" sz="2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4.«Рассматривание грузового автомобиля»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познакомить детей с основными частями грузовика (кабина, кузов, дверь, окна, руль), уточнить знания о работе шофёра.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 различными грузовыми машинами.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Раскрашивание раскрасок с транспортом. Чтение худ.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Наблюдение за работой грузового автомобиля, который привозит продукты в детский сад.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П/и «Воробушки и автомобиль»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Коллективное конструирование «Машины на нашей улице»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Инсценировка стих. </a:t>
                      </a:r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А.Барто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«Грузовик»</a:t>
                      </a:r>
                      <a:endParaRPr lang="ru-RU" sz="2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Январь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«Светофор»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дать детям представление о работе умного прибора – светофора. Рассказать о сигналах для машин и людей, что светофор помогает им не мешать друг другу. Учить различать сигналы светофора и подчиняться им.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Наблюдение за работой светофора. Чтение художественных произведений о светофоре.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со светофором.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детям нарисовать цветные кружки, соответствующие сигналам светофора.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из конструктора «</a:t>
                      </a:r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Лего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построить светофор.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Д/и «Светофор», «Найди свой цвет»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П/и «Стой, иди, подожди»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Февраль</a:t>
                      </a:r>
                      <a:r>
                        <a:rPr lang="ru-RU" sz="800" b="1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r>
                        <a:rPr lang="ru-RU" sz="800" u="sng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Инструктаж по ТБ.</a:t>
                      </a:r>
                      <a:r>
                        <a:rPr lang="ru-RU" sz="800" u="none" baseline="0" dirty="0" smtClean="0">
                          <a:solidFill>
                            <a:srgbClr val="1800CA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Когда мы пассажиры»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Добиться, чтобы дети усвоили понятия «Пешеход», «Пассажир» и получили представление о правильном поведении в общественном транспорте.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о правилах поведения в общественном транспорте.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С/р игра «Автобус» П/и «Трамвай»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тематических заданий.</a:t>
                      </a:r>
                    </a:p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Беседы с рассматривание иллюстраций.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Обыгрывание игровых ситуаций «Правила поведения в транспорте»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Прогулка к остановке пассажирского транспорта.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Март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 «Если ты потерялся на улице»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учить детей правильно вести себя, если они потерялись – обратиться за помощью к продавцу, милиционеру. Объяснить значимость знаний своего адреса и телефона, умения ориентироваться в ближайшем окружении.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Игры на развитие внимания. Чтение художественных произведений. Беседы групповые и индивидуальные с обсуждением различных ситуаций.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Придумывание историй (дети помогают героям выпутываться из затруднительных положений).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П/и «Бегите ко мне»</a:t>
                      </a:r>
                    </a:p>
                    <a:p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Упражнение на ориентировку в пространстве.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Апрель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8. «Поведение детей на улице»</a:t>
                      </a:r>
                      <a:endParaRPr lang="ru-RU" sz="80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дать детям понять, что играть на проезжей части улицы нельзя. Воспитывать дисциплину.</a:t>
                      </a:r>
                      <a:endParaRPr lang="ru-RU" sz="80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Беседы с использованием различных ситуаций по правилам поведения на улице.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Упражнения на макете. Игры на транспортной площадке. 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 по правилам поведения на улице.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Придумывание рассказов «Что было бы, если…» П/и «Воробушки и автомобиль»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Рассказы детей из личного опыта совместно с воспитателем.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6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Май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9. «Работа светофора</a:t>
                      </a: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r>
                        <a:rPr lang="ru-RU" sz="800" b="0" baseline="0" dirty="0" smtClean="0">
                          <a:solidFill>
                            <a:srgbClr val="1800CA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 dirty="0" smtClean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к перекрёстку)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Цель: закрепить знания детей о сигналах светофора. Воспитывать наблюдательность и дисциплинированность.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u="sng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Диагностика по ПДД.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П/и «Красный, жёлтый, зелёный» Игры на тренировочной площадке.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Упражнения с действующим светофором.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Рассматривание иллюстраций с действиями пешеходов при различных сигналах светофора.</a:t>
                      </a:r>
                    </a:p>
                    <a:p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Рисование и строительство светофора.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6964" marR="169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45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1620" y="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800CA"/>
                </a:solidFill>
              </a:rPr>
              <a:t>Перспективный план работы по разделу </a:t>
            </a:r>
            <a:endParaRPr lang="ru-RU" dirty="0">
              <a:solidFill>
                <a:srgbClr val="1800CA"/>
              </a:solidFill>
            </a:endParaRPr>
          </a:p>
          <a:p>
            <a:pPr algn="ctr"/>
            <a:r>
              <a:rPr lang="ru-RU" b="1" dirty="0">
                <a:solidFill>
                  <a:srgbClr val="1800CA"/>
                </a:solidFill>
              </a:rPr>
              <a:t>«Правила дорожного движения» в средней группе</a:t>
            </a:r>
            <a:endParaRPr lang="ru-RU" dirty="0">
              <a:solidFill>
                <a:srgbClr val="1800CA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225893"/>
              </p:ext>
            </p:extLst>
          </p:nvPr>
        </p:nvGraphicFramePr>
        <p:xfrm>
          <a:off x="467543" y="665988"/>
          <a:ext cx="8568953" cy="619201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6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сяц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6256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-660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Программное содержание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Совместная деятельность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5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Сентябрь</a:t>
                      </a:r>
                      <a:r>
                        <a:rPr lang="ru-RU" sz="8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r>
                        <a:rPr lang="ru-RU" sz="8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Инструктаж по ТБ.</a:t>
                      </a:r>
                      <a:r>
                        <a:rPr lang="ru-RU" sz="800" u="none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Знакомство с улицей»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дополнить представления детей об улице новыми сведениями: дома на ней имеют разное назначение, в одних живут люди, в других находятся учреждения – магазины, школа, почта, детский сад и т.д. Машины движутся по проезжей части улицы. Движение машин может быть односторонним и двусторонним. 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</a:p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построить из строительного материала улицу (дорогу, дома) и обыграть её.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Беседа с детьми о том, как они добираются до детского сада.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на макете и </a:t>
                      </a:r>
                      <a:r>
                        <a:rPr lang="ru-RU" sz="800" kern="1200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фланелеграфе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Строительные игры «Построй улицу», «Собери машину».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Беседы с рассматриванием иллюстраций.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Октябрь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2.«Когда мы пассажиры»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добиться, чтобы дети усвоили понятия «Пешеход», «Пассажир» и получили представления о правильном поведении в общественном транспорте.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indent="1625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на макете. Игры на ориентировку в пространстве.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развитие умений обращаться с просьбами.</a:t>
                      </a:r>
                    </a:p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Беседы с рассматриванием ситуаций.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Выполнение тематических заданий.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«Кто нарушил правила» 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Придумывание рассказов с различными ситуациями.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тренировочной площадке.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Ноябрь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3.«Какие бывают машины»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познакомить детей с машинами специального назначения: «Скорая помощь», «Пожарная», «Милиция», «Хлеб», «Продукты», «Мебель» и т.д. Объяснить, что автобус, грузовые и легковые машины заправляются бензином, а трамвай и троллейбус работают от электричества. 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и рассматривание книг.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Беседы с использованием иллюстраций.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Рисование и раскрашивание различных машин.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Складывание разрезных картинок с транспортом.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«Воробушки и автомобиль», «Цветные автомобили».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Коллективная аппликация со специальным транспортом.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Наблюдение за транспортом на улице.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Декабрь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 Светофор»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знания о работе светофора. Учить выполнять требования сигналов светофора: красный, красный и жёлтый одновременно, зелёный, зелёный мигающий и жёлтый. Закрепить знания перехода улицы по сигналам светофора.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«Кто быстрее соберёт светофор»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с действующим светофором.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Беседы с рассматриванием иллюстраций.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Аппликация «Светофор»</a:t>
                      </a:r>
                    </a:p>
                    <a:p>
                      <a:pPr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«Стой – иди» Пальчиковый театр «Светофор»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3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Январь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 «Гужевой транспорт»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познакомить детей с гужевым транспортом (лошади, ослы, олени), со случаями, где и когда они применяются. Объяснить, что на таком транспорте необходимо соблюдать правила дорожного движения.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 Игры на макете. 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иллюстраций с использованием гужевого транспорта.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Составление парных картинок. П/и «лошадки»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Беседы о различии в уходе за гужевым транспортом и механическим. Строительство гаражей для машин и загонов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Февраль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  <a:r>
                        <a:rPr lang="ru-RU" sz="8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Инструктаж по ТБ.</a:t>
                      </a:r>
                      <a:r>
                        <a:rPr lang="ru-RU" sz="800" u="none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Пешеходный переход»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познакомить детей с видами пешеходных переходов: наземный – зебра, надземный – тоннель, подземный. Закрепить понятие «пешеход». Объяснить, что для пешеходов существуют свои правила. Учить входить в зрительный контакт с другими пешеходами и водителями. 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 о пешеходных переходах.</a:t>
                      </a:r>
                    </a:p>
                    <a:p>
                      <a:pPr lvl="0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Экскурсия к ближайшей дороге с переходами.</a:t>
                      </a:r>
                    </a:p>
                    <a:p>
                      <a:pPr lvl="0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нарисовать переход, которым они чаще пользуются при переходе дороги с родителями.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Обыгрывание игровых ситуаций.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Тематические беседы с рассматриванием иллюстраций.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«Стоп»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Март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 «Перекрёсток»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дать понятие о перекрёстке, что он бывает регулируемый и нерегулируемый, закрепить правила перехода перекрёстка: посмотреть налево, на середине дороги остановиться, посмотреть направо, переходить только прямо, а не наискось.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 о соблюдении правил дорожного движения.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на макете. С/р игра «Водитель».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учебно-тренировочной площадке «Мы переходим улицу». Предложить детям книги по правилам дорожного движения для рассматривания иллюстраций и их обсуждения.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построить из строительного материала улицу с перекрёстком и обыграть её.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85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Апрель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 «Где и как переходить улицу»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дать представление об обстановке на улице и рассказать, как вести себя на улице, учить определять опасные места на дороге, видеть предметы, которые закрывают видимость дороги (деревья, кусты, стоящий транспорт). Вырабатывать привычку соблюдать правила безопасного движения в установленных </a:t>
                      </a:r>
                      <a:r>
                        <a:rPr lang="ru-RU" sz="8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местах.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определение расстояния до предмета (далеко, близко, очень далеко, очень близко).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определение изменения направления перемещения людей и транспорта: идёт медленно, быстро, поворачивает налево, направо, идёт, бежит, останавливается.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Составление рассказов детьми «Как мы переходили дорогу»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 Упражнения на учебно-тренировочной площадке.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Вечер развлечений по правилам дорожного движения.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2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Май 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 «Дорожные знаки»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научить детей обращать внимание на дорожные знаки, познакомить с видами дорожных знаков: запрещающие, информационно-указательные, предупреждающие, </a:t>
                      </a:r>
                      <a:r>
                        <a:rPr lang="ru-RU" sz="8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предписывающие</a:t>
                      </a:r>
                      <a:r>
                        <a:rPr lang="ru-RU" sz="8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с назначением знаков «Светофор», «Пешеход», «Осторожно: дети!», «Пешеходный переход</a:t>
                      </a:r>
                      <a:r>
                        <a:rPr lang="ru-RU" sz="8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».</a:t>
                      </a:r>
                      <a:r>
                        <a:rPr lang="ru-RU" sz="8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8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Диагностика</a:t>
                      </a:r>
                      <a:r>
                        <a:rPr lang="ru-RU" sz="800" u="sng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«Найди такой же», «Угадай знак»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нарисовать дорожные знаки.</a:t>
                      </a:r>
                    </a:p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Тематические беседы с рассматриванием иллюстраций, плакатов.</a:t>
                      </a:r>
                    </a:p>
                    <a:p>
                      <a:pPr lvl="0" algn="just"/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с планшетом и макетом.</a:t>
                      </a:r>
                      <a:r>
                        <a:rPr lang="ru-RU" sz="8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учебно-тренировочной площадке.</a:t>
                      </a:r>
                      <a:endParaRPr lang="ru-RU" sz="8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402" marR="1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60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6773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800CA"/>
                </a:solidFill>
              </a:rPr>
              <a:t>Перспективный план работы по разделу</a:t>
            </a:r>
            <a:endParaRPr lang="ru-RU" dirty="0">
              <a:solidFill>
                <a:srgbClr val="1800CA"/>
              </a:solidFill>
            </a:endParaRPr>
          </a:p>
          <a:p>
            <a:pPr algn="ctr"/>
            <a:r>
              <a:rPr lang="ru-RU" b="1" dirty="0">
                <a:solidFill>
                  <a:srgbClr val="1800CA"/>
                </a:solidFill>
              </a:rPr>
              <a:t>«Правила дорожного движения» в старшей группе</a:t>
            </a:r>
            <a:endParaRPr lang="ru-RU" dirty="0">
              <a:solidFill>
                <a:srgbClr val="1800CA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692958"/>
              </p:ext>
            </p:extLst>
          </p:nvPr>
        </p:nvGraphicFramePr>
        <p:xfrm>
          <a:off x="611560" y="1052736"/>
          <a:ext cx="8352929" cy="508177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 dirty="0" err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сяц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6256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b="1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-660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Программное содержание</a:t>
                      </a:r>
                      <a:endParaRPr lang="ru-RU" sz="800" b="1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800" b="1" i="1" dirty="0">
                          <a:solidFill>
                            <a:srgbClr val="1800CA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Совместная деятельность</a:t>
                      </a:r>
                      <a:endParaRPr lang="ru-RU" sz="800" b="1" dirty="0">
                        <a:solidFill>
                          <a:srgbClr val="1800C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Сентябрь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r>
                        <a:rPr lang="ru-RU" sz="9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Инструктаж по ТБ. </a:t>
                      </a: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Прогулка по городу»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понятия «Проезжая часть», «Тротуар», «Пешеходный переход», «Разделительная полоса». Познакомить с понятиями «Бордюр», «Островок безопасности» и их назначением. Продолжать ориентироваться  в ближайшем к детскому саду микрорайоне, разбираться в этой схеме.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 и «Наша улица».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Дискуссия на тему «Чем опасен стоящий на проезжей части транспорт».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«Ориентирование»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иллюстраций.</a:t>
                      </a:r>
                    </a:p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на макете.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Закрепление с детьми их домашних адресов.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Работа со схемами маршрута детей от дома до детского сада.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Коллективная аппликация «Улица, на которой я живу»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Октябрь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 «Светофор»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знания сигналов светофора: красный, красный и жёлтый одновременно, зелёный мигающий, зелёный, жёлтый. Познакомить с дополнительными секциями светофора: стрелки направо или налево, их назначением и правилами перехода проезжей части по их сигналам. Учить начинать движение на зелёный сигнал светофора только, убедившись, что все машины остановились.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Дискуссии на темы «Как пройти через проезжую часть у перекрёстка со светофором, имеющим дополнительные секции со стрелками», «В чём опасность движения пешехода по разрешённому сигналу светофора».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Тир «Светофор». Изготовление макетов светофора.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«Светофор».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тренировочной площадке.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Выставка детских рисунков «Дети, дорога, светофор».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Инсценировка по правилам дорожного движения.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Ноябрь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 «Дорожные знаки»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назначение дорожных знаков. Познакомить с дорожными знаками «Пешеходам движение запрещено», «Въезд запрещён», «Место стоянки», «Телефон», «Движение прямо, направо, налево», «Пункт питания». Продолжать учить детей обращать внимание на дорожные знаки и учитывать их назначение.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«Угадай, какой знак» Чтение художественных произведений. 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Выполнение тематических заданий.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книг, иллюстраций, плакатов с дорожными знаками.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Соревнование среди детей «Кто больше знает дорожных знаков».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на макете улицы правильно расставить дорожные знаки.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Логическое упражнение «Чем одна картинка отличается от другой».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Конкурс загадок по правилам дорожного движения.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Декабрь</a:t>
                      </a:r>
                      <a:r>
                        <a:rPr lang="ru-RU" sz="900" b="1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 «Транспорт»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учить ориентироваться в многообразии транспортных средств своего микрорайона (наземного, железнодорожного). Познакомить с предупредительными сигналами, подаваемыми водителями, правилами езды на велосипеде. Уточнить знания о труде шофёра.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Беседы о том, каким пассажирским транспортом дети пользуются вместе с родителями.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Дискуссии на темы «Чем опасен медленно идущий транспорт», «Чем опасен транспорт, проехавший мимо вас».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«теремок» П/и «Стоп» Наблюдение за трудом водителя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Беседа о правилах езды на велосипеде. 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транспортных средств, проезжающих мимо детского сада.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Январь</a:t>
                      </a:r>
                      <a:r>
                        <a:rPr lang="ru-RU" sz="900" b="1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5.«Путешествие по автогородку»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продолжить знакомство детей с основными пунктами автогородка (место остановки автобуса, пункт первой медицинской помощи, автозаправочная станция, пост ДПС). Расширять знания детей о дорожных знаках и их назначении.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нарисовать то, что видели в </a:t>
                      </a:r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автогородке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«Поехали» Предложить детям на макете обыграть правила пешеходов и водителей.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Логическое упражнение «Определи безопасный путь»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Выполнение тематических заданий. Игры со строительным материалом «Строим город».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Беседа на тему «Как вести себя на улице». Чтение художественных произведений.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984625" y="1473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0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409826"/>
              </p:ext>
            </p:extLst>
          </p:nvPr>
        </p:nvGraphicFramePr>
        <p:xfrm>
          <a:off x="539552" y="1628800"/>
          <a:ext cx="8352929" cy="386105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Февраль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  <a:r>
                        <a:rPr lang="ru-RU" sz="9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Инструктаж по </a:t>
                      </a:r>
                      <a:r>
                        <a:rPr lang="ru-RU" sz="900" u="sng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ТБ.</a:t>
                      </a:r>
                      <a:r>
                        <a:rPr lang="ru-RU" sz="900" b="1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900" b="1" dirty="0" err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Сигналы</a:t>
                      </a: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регулировщика»</a:t>
                      </a:r>
                      <a:endParaRPr lang="ru-RU" sz="900" b="0" dirty="0" smtClean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дать начальное представление о работе милиционера-регулировщика. Учить распознавать жесты регулировщика, их соответствие сигналам светофора.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«Жесты регулировщика»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складывать разрезные дорожные знаки.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иллюстраций. 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на учебно-тренировочной площадке.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Моделирование ситуаций. Показ театра по правилам дорожного движения.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ребусы, лабиринты по правилам дорожного движения.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Март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 «Мы – </a:t>
                      </a: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пассажиры»</a:t>
                      </a:r>
                      <a:endParaRPr lang="ru-RU" sz="900" b="0" dirty="0" smtClean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 Привить детям правила пользования маршрутным транспортом: где ожидают маршрутный транспорт, поведение пассажиров при посадке, во время движения и при выходе. Познакомить с обязанностями пассажиров.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Дискуссия на тему: «На каких дорогах остановки общественного транспорта опаснее – на узких или широких?» Рассматривание иллюстраций, плакатов, книг. Решение практических заданий («Как вы поступите, если на рельсы упадёт ваша книжка?» и т.д.) Обыгрывание игровых ситуаций. Конкурс рисунков .Прогулка к остановке пассажирского </a:t>
                      </a:r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транспорта..Чтение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художественных произведений. Д/и «Найди пассажира-нарушителя»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Апрель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 «Мы – пешеходы»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расширять знания детей о правилах поведения на улице. Познакомить с обязанностями пешеходов, правилами движения пешеходов по тротуару и перехода через проезжую часть группами и индивидуально.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Дискуссии на темы «Какое стоящее из транспортных средств опаснее других?», «В чём опасность, если ребёнок перебегает дорогу?»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Конкурс «Лучший пешеход»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Обыгрывание игровых ситуаций. С/р игра «Мы пешеходы»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Решение головоломок по правилам дорожного движения. Упражнения на макете.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Час досуга на учебно-тренировочной площадке. Чтение художественных произведений.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020" algn="l"/>
                          <a:tab pos="457200" algn="l"/>
                          <a:tab pos="6551295" algn="l"/>
                        </a:tabLst>
                      </a:pP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Май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 «Перекрёсток»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понятие «Перекрёсток», правила перехода перекрёстка. Познакомить с видами перекрёстков: четырёхсторонние, трёхсторонние, многосторонние. Учить применять личный опыт в совместной игровой деятельности.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u="sng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Диагностика.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«перекрёсток» Моделирование перекрёстка. КВН по правилам дорожного движения. Дискуссии на темы «Чем опасны деревья, кусты, заборы, стоящие возле проезжей части?», «Как перейти через проезжую часть у перекрёстка со светофором, имеющего дополнительную секцию со стрелкой?» Чтение художественных произведений. Прогулка к перекрёстку.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Изготовление пособий к ролевой игре «Перекрёсток» Труд с детьми: подготовка транспорта к летнему сезону.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учебно-тренировочной площадке.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3177" marR="1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9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3"/>
          <p:cNvSpPr>
            <a:spLocks noChangeArrowheads="1"/>
          </p:cNvSpPr>
          <p:nvPr/>
        </p:nvSpPr>
        <p:spPr bwMode="auto">
          <a:xfrm>
            <a:off x="142875" y="142875"/>
            <a:ext cx="9001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/>
              <a:t>     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4673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800CA"/>
                </a:solidFill>
              </a:rPr>
              <a:t>Перспективный план работы по разделу</a:t>
            </a:r>
            <a:endParaRPr lang="ru-RU" dirty="0">
              <a:solidFill>
                <a:srgbClr val="1800CA"/>
              </a:solidFill>
            </a:endParaRPr>
          </a:p>
          <a:p>
            <a:pPr algn="ctr"/>
            <a:r>
              <a:rPr lang="ru-RU" b="1" dirty="0">
                <a:solidFill>
                  <a:srgbClr val="1800CA"/>
                </a:solidFill>
              </a:rPr>
              <a:t>«Правила дорожного движения» </a:t>
            </a:r>
            <a:endParaRPr lang="ru-RU" b="1" dirty="0" smtClean="0">
              <a:solidFill>
                <a:srgbClr val="1800CA"/>
              </a:solidFill>
            </a:endParaRPr>
          </a:p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в </a:t>
            </a:r>
            <a:r>
              <a:rPr lang="ru-RU" b="1" dirty="0">
                <a:solidFill>
                  <a:srgbClr val="1800CA"/>
                </a:solidFill>
              </a:rPr>
              <a:t>подготовительной к школе группе</a:t>
            </a:r>
            <a:endParaRPr lang="ru-RU" dirty="0">
              <a:solidFill>
                <a:srgbClr val="1800CA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012978"/>
              </p:ext>
            </p:extLst>
          </p:nvPr>
        </p:nvGraphicFramePr>
        <p:xfrm>
          <a:off x="539552" y="1269682"/>
          <a:ext cx="8352929" cy="49034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9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6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6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69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 err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 err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сяц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625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indent="-6604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Программное содержание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i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Совместная деятельность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Сентябрь</a:t>
                      </a:r>
                      <a:r>
                        <a:rPr lang="ru-RU" sz="900" b="1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r>
                        <a:rPr lang="ru-RU" sz="9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Инструктаж по ТБ.</a:t>
                      </a:r>
                      <a:r>
                        <a:rPr lang="ru-RU" sz="900" u="none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Устройство улицы»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понятие «Улица», её составные части и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их назначение. Продолжать развивать умение ориентироваться на плане ближайшего окружения детского сада. Дать представление о многополосном движении. Раскрыть понятие «Площадь».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рассказать о своём пути из дома в детский сад.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Экскурсия к ближайшей дороге с интенсивным движением. Прогулки по улицам города.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ориентировку в пространстве.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нарисовать путь от дома до детского сада.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из конструктора «</a:t>
                      </a:r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Лего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 построить участок детского сада и обыграть его. 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на макете показать безопасный путь прохода.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Октябрь</a:t>
                      </a:r>
                      <a:r>
                        <a:rPr lang="ru-RU" sz="900" b="1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 «Светофор»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виды светофоров, место установки каждого вида (трёхцветный, двухцветный, с поворотом) светофора и назначение. Дать представление о том, что специальный транспорт может проезжать на красный сигнал светофора. Учить детей не только знать скрытую опасность, но и предвидеть её и уметь её использовать.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из цветной бумаги или картона сконструировать модель светофора на </a:t>
                      </a:r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фланелеграфе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«Огни светофора».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Театр на </a:t>
                      </a:r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фланелеграфе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«Светофор» 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развитие наблюдательности.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Составление детьми рассказов на тему «Светофор»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Провести блиц-опрос по пройденному материалу.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Досуг по правилам дорожного движения.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Упражнения на учебно-тренировочной площадке.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4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Ноябрь</a:t>
                      </a:r>
                      <a:r>
                        <a:rPr lang="ru-RU" sz="900" b="1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3.«Правила прохода проезжей части, движение по улице»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indent="1625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умение переходить проезжую часть по переходу: посмотреть налево-направо, если не успел перейти – остановиться на «Островке безопасности» или разделительной линии. Закрепить умение ходить группой. Дать представление о том, что ходить по улице необходимо по правой стороне, вне населённых пунктов только со взрослыми, по краю обочины, навстречу движения транспорта. Воспитывать культуру перехода проезжей части.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Оформить выставку детских рисунков «Правила дорожные –всем знать положено».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Решение логических упражнений.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Обыгрывание ситуаций по переходу проезжей части.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Развлечение по правилам дорожного движения.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Инсценировать переход проезжей части и инсценировку показать детям средней группы.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Рисование на тему «Мы переходим улицу».</a:t>
                      </a:r>
                    </a:p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книг по правилам дорожного движения.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6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Декабрь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 «Дорожные знаки»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знания детей о видах и назначении дорожных знаков. Познакомить с дорожными знаками «железнодорожный переезд со шлагбаумом», «Железнодорожный переезд без шлагбаума», «Однопутная железная дорога», «Многопутная железная дорога»Учить воспринимать дорожную информацию во взаимодействии с другими явлениями, различать дорожные знаки для водителей, велосипедистов и пешеходов.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«Сложи дорожный знак», «К своим знакам».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«Необычные дорожные знаки»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макетов, различных дорожных знаков.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Изготовить с детьми знаки для детей старшей группы.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построить из строительного материала железнодорожный вокзал и обыграть его. 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Беседы с использованием иллюстраций.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Выполнение тематических заданий.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020" algn="l"/>
                          <a:tab pos="457200" algn="l"/>
                          <a:tab pos="6551295" algn="l"/>
                        </a:tabLst>
                      </a:pP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049713" y="1317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454972"/>
              </p:ext>
            </p:extLst>
          </p:nvPr>
        </p:nvGraphicFramePr>
        <p:xfrm>
          <a:off x="611560" y="1340768"/>
          <a:ext cx="8352929" cy="476631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9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6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6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Январь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5.«Работа сотрудника ГИБДД»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сигнала регулировщика, их соответствие сигналам светофора. Познакомить с обязанностями сотрудника ГИБДД. Дать представление о том, что регулировщик отменяет только знаки приоритета и сигнала светофора.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нарисовать фигурки регулировщика, дублирующего сигналы светофора.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«Запомни сигнала регулировщика», «Поиски жезла»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 Игры на развитие внимания.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Моделирование ситуаций.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транспортной площадке.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КВН по правилам дорожного движения.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Конкурс на лучший рисунок регулировщика.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Февраль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551295" algn="l"/>
                        </a:tabLst>
                        <a:defRPr/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  <a:r>
                        <a:rPr lang="ru-RU" sz="9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Инструктаж по ТБ </a:t>
                      </a: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«Поведение </a:t>
                      </a: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транспорте»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правила поведения в транспорте и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обязанности </a:t>
                      </a: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пассажиров., знание мест ожидания пассажирского транспорта. Учить детей давать оценку действий пассажира в опасных дорожных ситуациях.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и решение ситуаций.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</a:p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развитие культуры речи.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Беседа на тему «Обязанности пассажира».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Решение практических заданий.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Тематические беседы с использованием иллюстраций.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Прогулка к остановке пассажирского транспорта.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Д/и «Найди пассажира-нарушителя»</a:t>
                      </a: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4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Март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 «Транспорт»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знания о двустороннем и одностороннем движении. Познакомить с сигнализацией машин, сиреной специального транспорта. Дать представление о тормозном пути автомобиля, о том, что снегоуборочные машины не всегда работают по ходу движения транспорта. Учить детей давать оценку действиям водителя.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Решение транспортных ситуаций на макете.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Показать опасные ситуации на дороге и объяснить, где должны сидеть в автобусе дети и взрослые.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детям, используя игрушки, рассказать о поездке в транспорте.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Игра-путешествие «Авторалли».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«Грузовик», «Разные машины»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Изготовление с детьми различного вида транспорта для детей средней группы.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картинки-раскраски с различным видом транспортных средств.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С/р игра «Водитель»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Апрель </a:t>
                      </a:r>
                      <a:endParaRPr lang="ru-RU" sz="900" b="1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 «Перекрёсток»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виды перекрёстков, правила их перехода. Разъяснить детям правила дорожной безопасности в условиях плохой погоды (дождь, туман, гололёд, морозная погода, оттепель). Учить оценивать окружающую дорожную обстановку через зрение, органы слуха. Воспитывать культуру движения пешеходов.</a:t>
                      </a:r>
                      <a:endParaRPr lang="ru-RU" sz="90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err="1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Инсценирование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дорожных ситуаций.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Конкурс загадок по правилам дорожного движения.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Игра на учебно-тренировочной площадке «Грамотный пешеход».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Беседа «Я и мой велосипед».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развитие глазомера.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Прогулка к перекрёстку.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Рисование различных видов пешеходных переходов.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020" algn="l"/>
                          <a:tab pos="457200" algn="l"/>
                          <a:tab pos="6551295" algn="l"/>
                        </a:tabLst>
                      </a:pP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8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Май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b="1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 «Правила поведения на улице»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Цель: закрепить правила поведения на улице. Научить соблюдать правила безопасного поведения при самостоятельном движении по дороге. Убеждать детей в необходимости вырабатывать положительные привычки по выполнению правил безопасного поведения на </a:t>
                      </a:r>
                      <a:r>
                        <a:rPr lang="ru-RU" sz="9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дороге.</a:t>
                      </a:r>
                      <a:r>
                        <a:rPr lang="ru-RU" sz="9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900" u="sng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Диагностика</a:t>
                      </a:r>
                      <a:r>
                        <a:rPr lang="ru-RU" sz="900" u="sng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1295" algn="l"/>
                        </a:tabLst>
                      </a:pPr>
                      <a:r>
                        <a:rPr lang="ru-RU" sz="900" u="none" strike="noStrike" dirty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П/и «Да или нет».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Рассматривание иллюстраций, репродукций о культуре поведения на улице.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Предложить детям ребусы, лабиринты, кроссворды по правилам дорожного движения.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Конкурс рисунков на асфальте «Дети, дорога, автомобиль»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Чтение художественных произведений.</a:t>
                      </a:r>
                    </a:p>
                    <a:p>
                      <a:pPr lvl="0" algn="just"/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Выполнение тематических заданий.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Игры на развитие оперативной памяти.</a:t>
                      </a:r>
                      <a:r>
                        <a:rPr lang="ru-RU" sz="900" kern="1200" baseline="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rgbClr val="1800C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Решение опасных дорожных ситуаций.</a:t>
                      </a:r>
                      <a:endParaRPr lang="ru-RU" sz="900" dirty="0">
                        <a:solidFill>
                          <a:srgbClr val="1800CA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1713" marR="11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4"/>
          <p:cNvSpPr>
            <a:spLocks noChangeArrowheads="1"/>
          </p:cNvSpPr>
          <p:nvPr/>
        </p:nvSpPr>
        <p:spPr bwMode="auto">
          <a:xfrm>
            <a:off x="642938" y="329861"/>
            <a:ext cx="80724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800CA"/>
                </a:solidFill>
              </a:rPr>
              <a:t>План работы с родителями по ПДД</a:t>
            </a:r>
            <a:endParaRPr lang="ru-RU" sz="2000" b="1" dirty="0">
              <a:solidFill>
                <a:srgbClr val="1800CA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2938" y="1412776"/>
            <a:ext cx="817753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1800CA"/>
                </a:solidFill>
              </a:rPr>
              <a:t>Сентябрь</a:t>
            </a:r>
            <a:endParaRPr lang="ru-RU" sz="1400" b="1" i="1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1.Родительское собрание «Родители – пример всему». Знакомство с планом работы по ПДД с детьми на учебный год. 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2.Анкетирование родителей «Дети и улица».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3.Безопасный маршрут от дома до детского сада.</a:t>
            </a:r>
          </a:p>
          <a:p>
            <a:pPr algn="just"/>
            <a:r>
              <a:rPr lang="ru-RU" sz="1400" b="1" i="1" dirty="0" smtClean="0">
                <a:solidFill>
                  <a:srgbClr val="1800CA"/>
                </a:solidFill>
              </a:rPr>
              <a:t>Октябрь</a:t>
            </a:r>
            <a:endParaRPr lang="ru-RU" sz="1400" b="1" i="1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1.Консультация «Безопасность детей – забота взрослых».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2.Выставка детских рисунков «Транспорт».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3.Стед для родителей «Смело шагайте по улицам дети, если запомните правила эти!»</a:t>
            </a:r>
          </a:p>
          <a:p>
            <a:pPr algn="just"/>
            <a:r>
              <a:rPr lang="ru-RU" sz="1400" b="1" i="1" dirty="0" smtClean="0">
                <a:solidFill>
                  <a:srgbClr val="1800CA"/>
                </a:solidFill>
              </a:rPr>
              <a:t>Ноябрь</a:t>
            </a:r>
            <a:endParaRPr lang="ru-RU" sz="1400" b="1" i="1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 Папка – передвижка «Ребенок в автомобиле».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 Презентация «Дорога в детский сад и домой».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 Фотовыставка из семейных архивов «Мы за безопасное движение».</a:t>
            </a:r>
          </a:p>
          <a:p>
            <a:pPr algn="just"/>
            <a:r>
              <a:rPr lang="ru-RU" sz="1400" b="1" i="1" dirty="0" smtClean="0">
                <a:solidFill>
                  <a:srgbClr val="1800CA"/>
                </a:solidFill>
              </a:rPr>
              <a:t>Декабрь</a:t>
            </a:r>
            <a:endParaRPr lang="ru-RU" sz="1400" b="1" i="1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1.Беседа с родителями «Аккуратность в гололед на дороге вас спасет».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2.Мероприятие для родителей «Лучший знаток по </a:t>
            </a:r>
            <a:r>
              <a:rPr lang="ru-RU" sz="1400" dirty="0" smtClean="0">
                <a:solidFill>
                  <a:srgbClr val="1800CA"/>
                </a:solidFill>
              </a:rPr>
              <a:t>ПДД»</a:t>
            </a:r>
            <a:endParaRPr lang="ru-RU" sz="1400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 3.Консультация для родителей «Ребенок на санках».</a:t>
            </a:r>
          </a:p>
          <a:p>
            <a:pPr algn="just"/>
            <a:r>
              <a:rPr lang="ru-RU" sz="1400" b="1" i="1" dirty="0">
                <a:solidFill>
                  <a:srgbClr val="1800CA"/>
                </a:solidFill>
              </a:rPr>
              <a:t>Январь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1.Родительское собрание «Психофизиологические особенности поведения дошкольника на улице».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2.Памятки-буклеты для родителей «Воспитываем грамотного пешехода».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3.Литературная гостиная «Что можно почитать детям о ПДД».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4.Акция «</a:t>
            </a:r>
            <a:r>
              <a:rPr lang="ru-RU" sz="1400" dirty="0" smtClean="0">
                <a:solidFill>
                  <a:srgbClr val="1800CA"/>
                </a:solidFill>
              </a:rPr>
              <a:t>Засветись-это, значит, проявись!»</a:t>
            </a:r>
            <a:endParaRPr lang="ru-RU" sz="1400" dirty="0">
              <a:solidFill>
                <a:srgbClr val="1800CA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556792"/>
            <a:ext cx="7920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1800CA"/>
                </a:solidFill>
              </a:rPr>
              <a:t>Февраль</a:t>
            </a:r>
            <a:endParaRPr lang="ru-RU" sz="1400" b="1" i="1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1.Информационный лист «Правила поведения с ребенком в общественном транспорте».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2.Выставка детских рисунков «Светофор - мой друг!».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3.Видеосюжеты –ситуации с родителями «Внимание-дорога</a:t>
            </a:r>
            <a:r>
              <a:rPr lang="ru-RU" sz="1400" dirty="0" smtClean="0">
                <a:solidFill>
                  <a:srgbClr val="1800CA"/>
                </a:solidFill>
              </a:rPr>
              <a:t>!»</a:t>
            </a:r>
          </a:p>
          <a:p>
            <a:pPr algn="just"/>
            <a:r>
              <a:rPr lang="ru-RU" sz="1400" b="1" i="1" dirty="0" smtClean="0">
                <a:solidFill>
                  <a:srgbClr val="1800CA"/>
                </a:solidFill>
              </a:rPr>
              <a:t>Март</a:t>
            </a:r>
            <a:endParaRPr lang="ru-RU" sz="1400" b="1" i="1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1.Семейный мастер-класс «Светофорная наука».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2.Консультация для родителей «Автокресло для ребенка».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3.Конкурс стихов по ПДД</a:t>
            </a:r>
            <a:r>
              <a:rPr lang="ru-RU" sz="1400" dirty="0" smtClean="0">
                <a:solidFill>
                  <a:srgbClr val="1800CA"/>
                </a:solidFill>
              </a:rPr>
              <a:t>.</a:t>
            </a:r>
          </a:p>
          <a:p>
            <a:pPr algn="just"/>
            <a:r>
              <a:rPr lang="ru-RU" sz="1400" b="1" i="1" dirty="0" smtClean="0">
                <a:solidFill>
                  <a:srgbClr val="1800CA"/>
                </a:solidFill>
              </a:rPr>
              <a:t>Апрель</a:t>
            </a:r>
            <a:endParaRPr lang="ru-RU" sz="1400" b="1" i="1" dirty="0">
              <a:solidFill>
                <a:srgbClr val="1800CA"/>
              </a:solidFill>
            </a:endParaRP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1.Анкетирование «Как вы соблюдаете ПДД».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2.Родительское собрание «Этих случаев можно избежать».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 Кроссворд для родителей и детей по ПДД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4.Информационный лист «Ребенок на велосипеде</a:t>
            </a:r>
            <a:r>
              <a:rPr lang="ru-RU" sz="1400" dirty="0" smtClean="0">
                <a:solidFill>
                  <a:srgbClr val="1800CA"/>
                </a:solidFill>
              </a:rPr>
              <a:t>».</a:t>
            </a:r>
            <a:endParaRPr lang="ru-RU" dirty="0">
              <a:solidFill>
                <a:srgbClr val="1800CA"/>
              </a:solidFill>
            </a:endParaRPr>
          </a:p>
          <a:p>
            <a:pPr algn="just"/>
            <a:r>
              <a:rPr lang="ru-RU" sz="1400" b="1" i="1" dirty="0">
                <a:solidFill>
                  <a:srgbClr val="1800CA"/>
                </a:solidFill>
              </a:rPr>
              <a:t>Май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1.Памятка родителям: «Правила поведения на дорогах летний период»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2.Встреча с работниками ГИБДД: «Роль семьи в профилактике дорожно-транспортного травматизма»</a:t>
            </a:r>
          </a:p>
          <a:p>
            <a:pPr algn="just"/>
            <a:r>
              <a:rPr lang="ru-RU" sz="1400" dirty="0">
                <a:solidFill>
                  <a:srgbClr val="1800CA"/>
                </a:solidFill>
              </a:rPr>
              <a:t>3.Конкурс семейных творческих работ «Дорога и дети!».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FFE690-8D6B-4456-B2F3-9CA01C1BEC3C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663788" y="136281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программно-методическое обеспечение</a:t>
            </a:r>
            <a:endParaRPr lang="ru-RU" dirty="0">
              <a:solidFill>
                <a:srgbClr val="1800CA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7799" y="136281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документация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67944" y="17008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0740"/>
          <a:stretch/>
        </p:blipFill>
        <p:spPr bwMode="auto">
          <a:xfrm>
            <a:off x="618343" y="2172418"/>
            <a:ext cx="5177793" cy="353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6136" y="1737432"/>
            <a:ext cx="30243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Нормативные документы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Программы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Методические рекомендации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Организация методической работы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Сопровождение ребенка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Организация среды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Взаимодействие с родителями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Мониторинг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Электронные издания, диски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Наглядный материал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Парциальные программы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Детские книги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Познавательная литература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Развивающие тетради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Раскраски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1800CA"/>
                </a:solidFill>
              </a:rPr>
              <a:t>Книжки-самоделки</a:t>
            </a:r>
            <a:endParaRPr lang="ru-RU" sz="1400" b="1" dirty="0">
              <a:solidFill>
                <a:srgbClr val="1800C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142875"/>
            <a:ext cx="3744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1800CA"/>
                </a:solidFill>
              </a:rPr>
              <a:t>Пособия для взрослых и родителей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1800CA"/>
                </a:solidFill>
              </a:rPr>
              <a:t>Книги и развивающие тетради для детей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1800CA"/>
                </a:solidFill>
              </a:rPr>
              <a:t>Игровое оборудование</a:t>
            </a:r>
            <a:endParaRPr lang="ru-RU" sz="1600" b="1" dirty="0">
              <a:solidFill>
                <a:srgbClr val="1800C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92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-534263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15461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РППС; МТБ</a:t>
            </a:r>
            <a:endParaRPr lang="ru-RU" sz="2800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лилия\Desktop\пдд\IMG_20210329_175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5" y="1662692"/>
            <a:ext cx="3867954" cy="211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лилия\Desktop\пдд\IMG_20211117_1359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80" y="4169295"/>
            <a:ext cx="3897824" cy="211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пдд22\IMG-20201203-WA002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4528"/>
          <a:stretch/>
        </p:blipFill>
        <p:spPr bwMode="auto">
          <a:xfrm>
            <a:off x="4788024" y="2780928"/>
            <a:ext cx="3816424" cy="210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0" y="260648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Игровое оборудование в группах, </a:t>
            </a:r>
          </a:p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в ДОУ, на улице </a:t>
            </a:r>
            <a:endParaRPr lang="ru-RU" b="1" dirty="0">
              <a:solidFill>
                <a:srgbClr val="1800C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21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747961" y="0"/>
            <a:ext cx="82809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       </a:t>
            </a:r>
            <a:endParaRPr lang="ru-RU" sz="2400" dirty="0">
              <a:solidFill>
                <a:srgbClr val="1800CA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-534263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1848" y="140290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РППС; МТБ</a:t>
            </a:r>
            <a:endParaRPr lang="ru-RU" sz="2800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23" r="4659"/>
          <a:stretch/>
        </p:blipFill>
        <p:spPr bwMode="auto">
          <a:xfrm>
            <a:off x="5148064" y="4221088"/>
            <a:ext cx="308768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92" r="20920"/>
          <a:stretch/>
        </p:blipFill>
        <p:spPr bwMode="auto">
          <a:xfrm>
            <a:off x="705219" y="1507135"/>
            <a:ext cx="3880301" cy="243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510" b="5540"/>
          <a:stretch/>
        </p:blipFill>
        <p:spPr bwMode="auto">
          <a:xfrm>
            <a:off x="705219" y="4204840"/>
            <a:ext cx="386142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12" t="4256" r="18382" b="4256"/>
          <a:stretch/>
        </p:blipFill>
        <p:spPr bwMode="auto">
          <a:xfrm>
            <a:off x="4877406" y="1501592"/>
            <a:ext cx="3784324" cy="243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0" y="292387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800CA"/>
                </a:solidFill>
              </a:rPr>
              <a:t>Стенды, папки-передвижки, </a:t>
            </a:r>
          </a:p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плакаты, ТСО</a:t>
            </a:r>
            <a:endParaRPr lang="ru-RU" b="1" dirty="0">
              <a:solidFill>
                <a:srgbClr val="1800C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7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747961" y="0"/>
            <a:ext cx="82809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       </a:t>
            </a:r>
            <a:endParaRPr lang="ru-RU" sz="2400" dirty="0">
              <a:solidFill>
                <a:srgbClr val="1800CA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51488" y="140034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детьми</a:t>
            </a:r>
            <a:endParaRPr lang="ru-RU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3" name="Picture 5" descr="C:\Users\лилия\Desktop\пдд\IMG-20210427-WA00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40" b="10566"/>
          <a:stretch/>
        </p:blipFill>
        <p:spPr bwMode="auto">
          <a:xfrm>
            <a:off x="690842" y="1543202"/>
            <a:ext cx="2951120" cy="23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лилия\Desktop\пдд\IMG-20211228-WA00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51" t="14190"/>
          <a:stretch/>
        </p:blipFill>
        <p:spPr bwMode="auto">
          <a:xfrm>
            <a:off x="6156176" y="1560344"/>
            <a:ext cx="2688217" cy="23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Users\лилия\Desktop\пдд\IMG-20211227-WA000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34"/>
          <a:stretch/>
        </p:blipFill>
        <p:spPr bwMode="auto">
          <a:xfrm>
            <a:off x="6186568" y="4072158"/>
            <a:ext cx="2657825" cy="22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292387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800CA"/>
                </a:solidFill>
              </a:rPr>
              <a:t>Образовательная </a:t>
            </a:r>
            <a:r>
              <a:rPr lang="ru-RU" b="1" dirty="0" smtClean="0">
                <a:solidFill>
                  <a:srgbClr val="1800CA"/>
                </a:solidFill>
              </a:rPr>
              <a:t>деятельность</a:t>
            </a:r>
            <a:r>
              <a:rPr lang="ru-RU" b="1" dirty="0">
                <a:solidFill>
                  <a:srgbClr val="1800CA"/>
                </a:solidFill>
              </a:rPr>
              <a:t> </a:t>
            </a:r>
          </a:p>
        </p:txBody>
      </p:sp>
      <p:pic>
        <p:nvPicPr>
          <p:cNvPr id="10" name="Рисунок 9" descr="C:\Users\USER\AppData\Local\Microsoft\Windows\Temporary Internet Files\Content.Word\IMG-20181123-WA0047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88" y="4072158"/>
            <a:ext cx="2990474" cy="2223106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11" name="Picture 2" descr="C:\Users\лилия\Desktop\пдд\IMG-20211228-WA0012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326"/>
          <a:stretch/>
        </p:blipFill>
        <p:spPr bwMode="auto">
          <a:xfrm>
            <a:off x="3819205" y="2402880"/>
            <a:ext cx="2138431" cy="311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16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99592" y="186899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детьми</a:t>
            </a:r>
            <a:endParaRPr lang="ru-RU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5" descr="C:\Users\лилия\Desktop\пдд\IMG-20210325-WA00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489"/>
          <a:stretch/>
        </p:blipFill>
        <p:spPr bwMode="auto">
          <a:xfrm>
            <a:off x="1043608" y="1484784"/>
            <a:ext cx="2946480" cy="19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лилия\Desktop\пдд\IMG-20211228-WA0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2952410" cy="196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116632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800CA"/>
                </a:solidFill>
              </a:rPr>
              <a:t>О</a:t>
            </a:r>
            <a:r>
              <a:rPr lang="ru-RU" b="1" dirty="0" smtClean="0">
                <a:solidFill>
                  <a:srgbClr val="1800CA"/>
                </a:solidFill>
              </a:rPr>
              <a:t>бразовательные ситуации, </a:t>
            </a:r>
          </a:p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дидактические игры</a:t>
            </a:r>
          </a:p>
        </p:txBody>
      </p:sp>
      <p:pic>
        <p:nvPicPr>
          <p:cNvPr id="8" name="Рисунок 7" descr="C:\Users\USER\AppData\Local\Microsoft\Windows\Temporary Internet Files\Content.Word\IMG-20181123-WA0050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05"/>
          <a:stretch/>
        </p:blipFill>
        <p:spPr bwMode="auto">
          <a:xfrm>
            <a:off x="1043608" y="3861048"/>
            <a:ext cx="2946480" cy="1872208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225" b="17155"/>
          <a:stretch/>
        </p:blipFill>
        <p:spPr>
          <a:xfrm>
            <a:off x="5364088" y="3861049"/>
            <a:ext cx="2448272" cy="1873056"/>
          </a:xfrm>
          <a:prstGeom prst="rect">
            <a:avLst/>
          </a:prstGeom>
          <a:ln w="2857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80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06106" y="139814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детьми</a:t>
            </a:r>
            <a:endParaRPr lang="ru-RU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3" descr="C:\Users\лилия\Desktop\пдд\IMG-20210406-WA00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371"/>
          <a:stretch/>
        </p:blipFill>
        <p:spPr bwMode="auto">
          <a:xfrm>
            <a:off x="3491880" y="1479673"/>
            <a:ext cx="230425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лилия\Desktop\пдд\IMG-20210412-WA00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2" t="6810" r="4729" b="15175"/>
          <a:stretch/>
        </p:blipFill>
        <p:spPr bwMode="auto">
          <a:xfrm>
            <a:off x="6156176" y="1867432"/>
            <a:ext cx="2877053" cy="181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лилия\Desktop\пдд\IMG-20210909-WA00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38513"/>
            <a:ext cx="2005956" cy="267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лилия\Desktop\пдд\IMG_20210929_15412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37"/>
          <a:stretch/>
        </p:blipFill>
        <p:spPr bwMode="auto">
          <a:xfrm>
            <a:off x="4798240" y="4365104"/>
            <a:ext cx="380685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пдд22\IMG-20191205-WA0017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653"/>
          <a:stretch/>
        </p:blipFill>
        <p:spPr bwMode="auto">
          <a:xfrm>
            <a:off x="1543224" y="4365104"/>
            <a:ext cx="241419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1708" y="108768"/>
            <a:ext cx="6192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Продуктивная деятельность,</a:t>
            </a:r>
          </a:p>
          <a:p>
            <a:pPr algn="ctr"/>
            <a:r>
              <a:rPr lang="ru-RU" b="1" dirty="0" smtClean="0">
                <a:solidFill>
                  <a:srgbClr val="1800CA"/>
                </a:solidFill>
              </a:rPr>
              <a:t>экскурсии, театрализованная деятельность, кружковая работа</a:t>
            </a:r>
            <a:endParaRPr lang="ru-RU" b="1" dirty="0">
              <a:solidFill>
                <a:srgbClr val="1800C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14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27427"/>
            <a:ext cx="2714383" cy="233275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 descr="C:\Users\лилия\Desktop\пдд\IMG-20211117-WA004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154"/>
          <a:stretch/>
        </p:blipFill>
        <p:spPr bwMode="auto">
          <a:xfrm>
            <a:off x="3851920" y="4227427"/>
            <a:ext cx="1955091" cy="23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2019-09-13-10-22-17-1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62208"/>
            <a:ext cx="3321686" cy="249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686250" y="124829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детьми</a:t>
            </a:r>
            <a:endParaRPr lang="ru-RU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260648"/>
            <a:ext cx="5373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Игровая деятельность</a:t>
            </a:r>
            <a:endParaRPr lang="ru-RU" b="1" dirty="0">
              <a:solidFill>
                <a:srgbClr val="1800CA"/>
              </a:solidFill>
            </a:endParaRPr>
          </a:p>
        </p:txBody>
      </p:sp>
      <p:pic>
        <p:nvPicPr>
          <p:cNvPr id="9" name="Picture 3" descr="F:\доп професс\IMG-20201217-WA000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592"/>
          <a:stretch/>
        </p:blipFill>
        <p:spPr bwMode="auto">
          <a:xfrm>
            <a:off x="5193426" y="1462208"/>
            <a:ext cx="2413444" cy="24909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лилия\Desktop\пдд\IMG-20211117-WA003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22" y="4227426"/>
            <a:ext cx="2736304" cy="23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37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92938" y="107049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абота с педагогами</a:t>
            </a:r>
            <a:endParaRPr lang="ru-RU" sz="2800" b="1" dirty="0">
              <a:solidFill>
                <a:srgbClr val="1800C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лилия\Desktop\пдд\IMG_20211130_1348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6" y="1330431"/>
            <a:ext cx="320816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лилия\Desktop\пдд\IMG-20210330-WA00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39"/>
          <a:stretch/>
        </p:blipFill>
        <p:spPr bwMode="auto">
          <a:xfrm>
            <a:off x="4361593" y="1355225"/>
            <a:ext cx="1008112" cy="19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лилия\Desktop\пдд\IMG-20211008-WA00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779"/>
          <a:stretch/>
        </p:blipFill>
        <p:spPr bwMode="auto">
          <a:xfrm>
            <a:off x="5796136" y="1355225"/>
            <a:ext cx="3104397" cy="175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116632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800CA"/>
                </a:solidFill>
              </a:rPr>
              <a:t>Педагогические советы, методические объединения, родительские собрания, изготовление дидактических материалов</a:t>
            </a:r>
            <a:endParaRPr lang="ru-RU" sz="1600" b="1" dirty="0">
              <a:solidFill>
                <a:srgbClr val="1800CA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5222" y="3472707"/>
            <a:ext cx="26368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Педагогический совет:</a:t>
            </a:r>
          </a:p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«Пути </a:t>
            </a:r>
            <a:r>
              <a:rPr lang="ru-RU" sz="1400" b="1" dirty="0">
                <a:solidFill>
                  <a:srgbClr val="1800CA"/>
                </a:solidFill>
              </a:rPr>
              <a:t>совершенствования взаимодействия педагогов с родителями детей»</a:t>
            </a:r>
            <a:endParaRPr lang="ru-RU" sz="1400" dirty="0">
              <a:solidFill>
                <a:srgbClr val="1800C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7112" y="3149542"/>
            <a:ext cx="27593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800CA"/>
                </a:solidFill>
              </a:rPr>
              <a:t>Семинар-совещание  заведующих</a:t>
            </a:r>
          </a:p>
          <a:p>
            <a:r>
              <a:rPr lang="ru-RU" sz="1400" b="1" dirty="0">
                <a:solidFill>
                  <a:srgbClr val="1800CA"/>
                </a:solidFill>
              </a:rPr>
              <a:t>«Создание условий в ДОУ для развития личностного потенциала обучающихся через ознакомление детей с профессиями людей»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3889" y="3417909"/>
            <a:ext cx="2713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Родительское собрание </a:t>
            </a:r>
          </a:p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«Интеллектуальное </a:t>
            </a:r>
            <a:r>
              <a:rPr lang="ru-RU" sz="1400" b="1" dirty="0">
                <a:solidFill>
                  <a:srgbClr val="1800CA"/>
                </a:solidFill>
              </a:rPr>
              <a:t>развитие детей </a:t>
            </a:r>
            <a:endParaRPr lang="ru-RU" sz="1400" b="1" dirty="0" smtClean="0">
              <a:solidFill>
                <a:srgbClr val="1800CA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старшего </a:t>
            </a:r>
            <a:r>
              <a:rPr lang="ru-RU" sz="1400" b="1" dirty="0">
                <a:solidFill>
                  <a:srgbClr val="1800CA"/>
                </a:solidFill>
              </a:rPr>
              <a:t>дошкольного возраста» 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45056"/>
            <a:ext cx="2800548" cy="1574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D:\пдд22\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847" y="4780812"/>
            <a:ext cx="2053912" cy="157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9" t="32339" b="10317"/>
          <a:stretch/>
        </p:blipFill>
        <p:spPr bwMode="auto">
          <a:xfrm>
            <a:off x="1259632" y="4513888"/>
            <a:ext cx="1590291" cy="210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0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2"/>
          <p:cNvSpPr>
            <a:spLocks noChangeArrowheads="1"/>
          </p:cNvSpPr>
          <p:nvPr/>
        </p:nvSpPr>
        <p:spPr bwMode="auto">
          <a:xfrm>
            <a:off x="747961" y="0"/>
            <a:ext cx="82809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       </a:t>
            </a:r>
            <a:endParaRPr lang="ru-RU" sz="2400" dirty="0">
              <a:solidFill>
                <a:srgbClr val="1800CA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78863" y="154905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семьями воспитанников</a:t>
            </a:r>
          </a:p>
        </p:txBody>
      </p:sp>
      <p:pic>
        <p:nvPicPr>
          <p:cNvPr id="4098" name="Picture 2" descr="C:\Users\лилия\Desktop\пдд\IMG-20210330-WA004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87" b="13104"/>
          <a:stretch/>
        </p:blipFill>
        <p:spPr bwMode="auto">
          <a:xfrm>
            <a:off x="593811" y="1487432"/>
            <a:ext cx="3384377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лилия\Desktop\пдд\IMG-20211227-WA0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614" y="1487432"/>
            <a:ext cx="2681366" cy="201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лилия\Desktop\пдд\IMG-20211227-WA00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49" y="4041918"/>
            <a:ext cx="3347865" cy="221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лилия\Desktop\пдд\IMG-20211227-WA004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41" y="4080126"/>
            <a:ext cx="2955511" cy="221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лилия\Desktop\пдд\IMG-20211228-WA001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7"/>
          <a:stretch/>
        </p:blipFill>
        <p:spPr bwMode="auto">
          <a:xfrm>
            <a:off x="3347864" y="2708920"/>
            <a:ext cx="2952328" cy="238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292387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800CA"/>
                </a:solidFill>
              </a:rPr>
              <a:t>Родительские собрания, онлайн-консультации, совместные мероприятия</a:t>
            </a:r>
            <a:endParaRPr lang="ru-RU" sz="1600" b="1" dirty="0">
              <a:solidFill>
                <a:srgbClr val="1800C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1454028"/>
            <a:ext cx="2084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800CA"/>
                </a:solidFill>
              </a:rPr>
              <a:t>Лучший знаток ПДД среди родителей</a:t>
            </a:r>
            <a:endParaRPr lang="ru-RU" sz="1600" b="1" dirty="0">
              <a:solidFill>
                <a:srgbClr val="1800C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96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311275" y="5824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/>
          </a:p>
        </p:txBody>
      </p:sp>
      <p:pic>
        <p:nvPicPr>
          <p:cNvPr id="9" name="Picture 2" descr="C:\Users\лилия\Desktop\пдд\IMG-20210518-WA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1610589"/>
            <a:ext cx="2594248" cy="194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лилия\Desktop\пдд\IMG-20210518-WA0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975" y="1610589"/>
            <a:ext cx="1094449" cy="194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лилия\Desktop\пдд\IMG-20210518-WA00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854" y="3958466"/>
            <a:ext cx="2683401" cy="203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425" y="4128720"/>
            <a:ext cx="2635355" cy="1695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29" y="4128719"/>
            <a:ext cx="2635355" cy="1695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260648"/>
            <a:ext cx="5062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800CA"/>
                </a:solidFill>
              </a:rPr>
              <a:t>Совместные работы детей и родителей</a:t>
            </a:r>
          </a:p>
        </p:txBody>
      </p:sp>
      <p:pic>
        <p:nvPicPr>
          <p:cNvPr id="6" name="Picture 2" descr="D:\IMG-20200415-WA0048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97"/>
          <a:stretch/>
        </p:blipFill>
        <p:spPr bwMode="auto">
          <a:xfrm>
            <a:off x="7308304" y="1735523"/>
            <a:ext cx="1505105" cy="169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IMG-20200406-WA004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05" y="1735523"/>
            <a:ext cx="2261090" cy="169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145C4-78DE-4D90-93FC-8A9C412E31A3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64704" y="143227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 взаимодействие</a:t>
            </a:r>
          </a:p>
        </p:txBody>
      </p:sp>
      <p:pic>
        <p:nvPicPr>
          <p:cNvPr id="2051" name="Picture 3" descr="C:\Users\лилия\Desktop\пдд\IMG_20210824_0935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96" r="19287" b="11329"/>
          <a:stretch/>
        </p:blipFill>
        <p:spPr bwMode="auto">
          <a:xfrm>
            <a:off x="908524" y="1454349"/>
            <a:ext cx="3747579" cy="176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лилия\Desktop\пдд\20201203_1621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75"/>
          <a:stretch/>
        </p:blipFill>
        <p:spPr bwMode="auto">
          <a:xfrm>
            <a:off x="4888421" y="1452525"/>
            <a:ext cx="3747579" cy="176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лилия\Desktop\пдд\20201203_1624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065" y="3990710"/>
            <a:ext cx="380391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8920" y="116632"/>
            <a:ext cx="6255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1800CA"/>
                </a:solidFill>
              </a:rPr>
              <a:t>Буинское</a:t>
            </a:r>
            <a:r>
              <a:rPr lang="ru-RU" b="1" dirty="0" smtClean="0">
                <a:solidFill>
                  <a:srgbClr val="1800CA"/>
                </a:solidFill>
              </a:rPr>
              <a:t> отделение </a:t>
            </a:r>
            <a:r>
              <a:rPr lang="ru-RU" b="1" dirty="0">
                <a:solidFill>
                  <a:srgbClr val="1800CA"/>
                </a:solidFill>
              </a:rPr>
              <a:t>отдела профилактики ТУ в </a:t>
            </a:r>
            <a:endParaRPr lang="ru-RU" b="1" dirty="0" smtClean="0">
              <a:solidFill>
                <a:srgbClr val="1800CA"/>
              </a:solidFill>
            </a:endParaRPr>
          </a:p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г</a:t>
            </a:r>
            <a:r>
              <a:rPr lang="ru-RU" b="1" dirty="0">
                <a:solidFill>
                  <a:srgbClr val="1800CA"/>
                </a:solidFill>
              </a:rPr>
              <a:t>. Казани ГБУ «Безопасность дорожного движения</a:t>
            </a:r>
            <a:r>
              <a:rPr lang="ru-RU" b="1" dirty="0" smtClean="0">
                <a:solidFill>
                  <a:srgbClr val="1800CA"/>
                </a:solidFill>
              </a:rPr>
              <a:t>», </a:t>
            </a:r>
            <a:endParaRPr lang="ru-RU" b="1" dirty="0">
              <a:solidFill>
                <a:srgbClr val="1800CA"/>
              </a:solidFill>
            </a:endParaRPr>
          </a:p>
        </p:txBody>
      </p:sp>
      <p:pic>
        <p:nvPicPr>
          <p:cNvPr id="8" name="Picture 2" descr="C:\Users\лилия\Desktop\пдд\20201203_15583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61980"/>
            <a:ext cx="309634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7918" y="6006934"/>
            <a:ext cx="3528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800CA"/>
                </a:solidFill>
              </a:rPr>
              <a:t>Новогодний подарок от  детей МБДОУ «</a:t>
            </a:r>
            <a:r>
              <a:rPr lang="ru-RU" sz="1400" b="1" dirty="0" err="1">
                <a:solidFill>
                  <a:srgbClr val="1800CA"/>
                </a:solidFill>
              </a:rPr>
              <a:t>АБВГДЕЙКа</a:t>
            </a:r>
            <a:r>
              <a:rPr lang="ru-RU" sz="1400" b="1" dirty="0">
                <a:solidFill>
                  <a:srgbClr val="1800CA"/>
                </a:solidFill>
              </a:rPr>
              <a:t>»</a:t>
            </a:r>
          </a:p>
          <a:p>
            <a:pPr algn="ctr"/>
            <a:r>
              <a:rPr lang="ru-RU" sz="1400" b="1" dirty="0" err="1">
                <a:solidFill>
                  <a:srgbClr val="1800CA"/>
                </a:solidFill>
              </a:rPr>
              <a:t>Фликеры</a:t>
            </a:r>
            <a:r>
              <a:rPr lang="ru-RU" sz="1400" b="1" dirty="0">
                <a:solidFill>
                  <a:srgbClr val="1800CA"/>
                </a:solidFill>
              </a:rPr>
              <a:t>-игрушки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004048" y="3411087"/>
            <a:ext cx="3631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Экскурсия к светофору</a:t>
            </a:r>
            <a:endParaRPr lang="ru-RU" sz="1400" b="1" dirty="0">
              <a:solidFill>
                <a:srgbClr val="1800CA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723" y="3407104"/>
            <a:ext cx="3637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Обучающие игровые занятия</a:t>
            </a:r>
            <a:endParaRPr lang="ru-RU" sz="1400" b="1" dirty="0">
              <a:solidFill>
                <a:srgbClr val="1800CA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1350" y="6155431"/>
            <a:ext cx="3834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Памятки, буклеты для детей</a:t>
            </a:r>
            <a:endParaRPr lang="ru-RU" sz="1400" b="1" dirty="0">
              <a:solidFill>
                <a:srgbClr val="1800CA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96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63" y="1456155"/>
            <a:ext cx="3707495" cy="244995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edu.tatar.ru/upload/news/191439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47" y="4323549"/>
            <a:ext cx="3460526" cy="22883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USER\AppData\Local\Microsoft\Windows\Temporary Internet Files\Content.Word\IMG-20181012-WA0009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94793"/>
            <a:ext cx="3707495" cy="2304256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10" name="Picture 2" descr="C:\Users\лилия\Desktop\пдд\IMG_20210422_102447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76" b="9800"/>
          <a:stretch/>
        </p:blipFill>
        <p:spPr bwMode="auto">
          <a:xfrm>
            <a:off x="4888191" y="4323549"/>
            <a:ext cx="3679336" cy="228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7" y="0"/>
            <a:ext cx="6048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800CA"/>
                </a:solidFill>
              </a:rPr>
              <a:t>Ресурсный центр, Железнодорожный вокзал, Пожарно-спасательная часть 111, </a:t>
            </a:r>
            <a:r>
              <a:rPr lang="ru-RU" b="1" dirty="0" err="1" smtClean="0">
                <a:solidFill>
                  <a:srgbClr val="1800CA"/>
                </a:solidFill>
              </a:rPr>
              <a:t>Межпоселенческая</a:t>
            </a:r>
            <a:r>
              <a:rPr lang="ru-RU" b="1" dirty="0" smtClean="0">
                <a:solidFill>
                  <a:srgbClr val="1800CA"/>
                </a:solidFill>
              </a:rPr>
              <a:t> </a:t>
            </a:r>
            <a:r>
              <a:rPr lang="ru-RU" b="1" dirty="0">
                <a:solidFill>
                  <a:srgbClr val="1800CA"/>
                </a:solidFill>
              </a:rPr>
              <a:t>Центральная библиотека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9363" y="188640"/>
            <a:ext cx="1944216" cy="1152128"/>
          </a:xfrm>
          <a:prstGeom prst="roundRect">
            <a:avLst/>
          </a:prstGeom>
          <a:gradFill flip="none" rotWithShape="1">
            <a:gsLst>
              <a:gs pos="0">
                <a:srgbClr val="9F6D90">
                  <a:tint val="66000"/>
                  <a:satMod val="160000"/>
                </a:srgbClr>
              </a:gs>
              <a:gs pos="50000">
                <a:srgbClr val="9F6D90">
                  <a:tint val="44500"/>
                  <a:satMod val="160000"/>
                </a:srgbClr>
              </a:gs>
              <a:gs pos="100000">
                <a:srgbClr val="9F6D9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800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 взаимодействие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D54F2-4647-46E0-928F-77B9D2730A77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09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лилия\Desktop\пдд\IMG-20210430-WA00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904" b="11636"/>
          <a:stretch/>
        </p:blipFill>
        <p:spPr bwMode="auto">
          <a:xfrm>
            <a:off x="5489908" y="1526427"/>
            <a:ext cx="3314879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лилия\Desktop\пдд\IMG-20211213-WA00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790"/>
          <a:stretch/>
        </p:blipFill>
        <p:spPr bwMode="auto">
          <a:xfrm>
            <a:off x="827584" y="1541740"/>
            <a:ext cx="4355976" cy="202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лилия\Desktop\пдд\IMG-20210909-WA005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3" t="24036" r="2335" b="20653"/>
          <a:stretch/>
        </p:blipFill>
        <p:spPr bwMode="auto">
          <a:xfrm>
            <a:off x="903453" y="4105709"/>
            <a:ext cx="4322671" cy="202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3728" y="339823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800CA"/>
                </a:solidFill>
              </a:rPr>
              <a:t>Досуговые мероприятия с воспитанниками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5580112" y="3550025"/>
            <a:ext cx="312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Мероприятие, посвященное</a:t>
            </a:r>
          </a:p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 Дню пожарного работника</a:t>
            </a:r>
            <a:endParaRPr lang="ru-RU" sz="1400" b="1" dirty="0">
              <a:solidFill>
                <a:srgbClr val="1800CA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90485" y="6218404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Акция «Засветись-</a:t>
            </a:r>
          </a:p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это, значит, проявись</a:t>
            </a:r>
            <a:endParaRPr lang="ru-RU" sz="1400" b="1" dirty="0">
              <a:solidFill>
                <a:srgbClr val="1800CA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390" y="4073245"/>
            <a:ext cx="2789914" cy="2092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67744" y="3631098"/>
            <a:ext cx="19536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1800CA"/>
                </a:solidFill>
              </a:rPr>
              <a:t>Лучший знаток ПДД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30004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800CA"/>
                </a:solidFill>
              </a:rPr>
              <a:t>Знатоки дорожного движения</a:t>
            </a:r>
            <a:endParaRPr lang="ru-RU" sz="1400" b="1" dirty="0">
              <a:solidFill>
                <a:srgbClr val="1800CA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5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4185" y="292387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800CA"/>
                </a:solidFill>
              </a:rPr>
              <a:t>Достижения ДОУ </a:t>
            </a:r>
            <a:endParaRPr lang="ru-RU" sz="2000" b="1" dirty="0">
              <a:solidFill>
                <a:srgbClr val="1800CA"/>
              </a:solidFill>
            </a:endParaRPr>
          </a:p>
        </p:txBody>
      </p:sp>
      <p:pic>
        <p:nvPicPr>
          <p:cNvPr id="11266" name="Picture 2" descr="C:\Users\лилия\Desktop\пдд\IMG-20211208-WA00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227" b="25715"/>
          <a:stretch/>
        </p:blipFill>
        <p:spPr bwMode="auto">
          <a:xfrm>
            <a:off x="7308304" y="1487264"/>
            <a:ext cx="1666280" cy="205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лилия\Desktop\пдд\IMG-20211228-WA00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362" b="16610"/>
          <a:stretch/>
        </p:blipFill>
        <p:spPr bwMode="auto">
          <a:xfrm>
            <a:off x="764127" y="1417498"/>
            <a:ext cx="1503820" cy="21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лилия\Desktop\scanner_20211228_172233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658" y="1628800"/>
            <a:ext cx="1404938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837" y="1847080"/>
            <a:ext cx="1475112" cy="208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559" y="1639275"/>
            <a:ext cx="1467705" cy="2075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699" y="4221088"/>
            <a:ext cx="1441444" cy="2038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229" y="3920117"/>
            <a:ext cx="1420019" cy="200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FD03~1\AppData\Local\Temp\7zO0959A356\Албутова кира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929" y="3947928"/>
            <a:ext cx="1400541" cy="199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FD03~1\AppData\Local\Temp\7zO095735A6\дорога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647" y="3777362"/>
            <a:ext cx="1525937" cy="216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18"/>
          <a:srcRect l="23489" t="31056" r="56100" b="16880"/>
          <a:stretch/>
        </p:blipFill>
        <p:spPr bwMode="auto">
          <a:xfrm>
            <a:off x="709255" y="3777362"/>
            <a:ext cx="1659730" cy="21637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D80C-5FE4-4358-BD08-3161642CE419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45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6730</Words>
  <Application>Microsoft Office PowerPoint</Application>
  <PresentationFormat>Экран (4:3)</PresentationFormat>
  <Paragraphs>555</Paragraphs>
  <Slides>37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Визитная карточка ДОУ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Пользователь</cp:lastModifiedBy>
  <cp:revision>157</cp:revision>
  <dcterms:created xsi:type="dcterms:W3CDTF">2011-01-05T10:28:03Z</dcterms:created>
  <dcterms:modified xsi:type="dcterms:W3CDTF">2022-01-20T05:22:08Z</dcterms:modified>
</cp:coreProperties>
</file>