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sldIdLst>
    <p:sldId id="256" r:id="rId2"/>
    <p:sldId id="334" r:id="rId3"/>
    <p:sldId id="335" r:id="rId4"/>
    <p:sldId id="338" r:id="rId5"/>
    <p:sldId id="336" r:id="rId6"/>
    <p:sldId id="339" r:id="rId7"/>
    <p:sldId id="340" r:id="rId8"/>
    <p:sldId id="344" r:id="rId9"/>
    <p:sldId id="341" r:id="rId10"/>
    <p:sldId id="345" r:id="rId11"/>
    <p:sldId id="342" r:id="rId12"/>
    <p:sldId id="346" r:id="rId13"/>
    <p:sldId id="348" r:id="rId14"/>
    <p:sldId id="343" r:id="rId15"/>
    <p:sldId id="34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09" y="-1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390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8E40D-AB2B-43F5-9798-5A56A7F78A1D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531D1-FF65-4104-85C7-8BC67E08D6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853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639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531D1-FF65-4104-85C7-8BC67E08D68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75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  <p:pic>
        <p:nvPicPr>
          <p:cNvPr id="1028" name="Picture 4" descr="ÐÐµÑ Ð¾Ð¿Ð¸ÑÐ°Ð½Ð¸Ñ ÑÐ¾ÑÐ¾.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805264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B2F7684-452D-489E-83CE-CBD85C1D9C63}" type="datetimeFigureOut">
              <a:rPr lang="ru-RU" smtClean="0"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A93BC83-3868-457D-911F-96B61A7F8D1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764704"/>
            <a:ext cx="7772400" cy="4104456"/>
          </a:xfrm>
        </p:spPr>
        <p:txBody>
          <a:bodyPr/>
          <a:lstStyle/>
          <a:p>
            <a:pPr algn="ctr"/>
            <a:r>
              <a:rPr lang="ru-RU" sz="3200" dirty="0"/>
              <a:t>Образовательные модели электронного </a:t>
            </a:r>
            <a:r>
              <a:rPr lang="ru-RU" sz="3200" dirty="0" smtClean="0"/>
              <a:t>обучения в </a:t>
            </a:r>
            <a:r>
              <a:rPr lang="ru-RU" sz="3200" dirty="0" err="1" smtClean="0"/>
              <a:t>допобразовании</a:t>
            </a:r>
            <a:r>
              <a:rPr lang="ru-RU" sz="3200" dirty="0" smtClean="0"/>
              <a:t>: ОПЫТ И РЕКОМЕНДАЦИИ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ДШИ.ОНЛАЙН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800" cap="none" dirty="0"/>
              <a:t>п</a:t>
            </a:r>
            <a:r>
              <a:rPr lang="ru-RU" sz="2800" cap="none" dirty="0" smtClean="0"/>
              <a:t>роект АНО «Институт информационных технологий в образовании»</a:t>
            </a:r>
            <a:endParaRPr lang="ru-RU" sz="2800" cap="none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4824" y="5736704"/>
            <a:ext cx="4975448" cy="107667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endParaRPr lang="ru-RU" alt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</a:pPr>
            <a:r>
              <a:rPr lang="ru-RU" sz="1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Вебинар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РЦВР РТ, 17.04.20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68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62.userapi.com/-sruwAME-GICy7ZZeCzXBLFfPq0XNHHqJj8lWA/hKWp1yUi9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18" y="188640"/>
            <a:ext cx="7143750" cy="557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4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27584" y="1916832"/>
            <a:ext cx="7560840" cy="2664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cap="none" dirty="0">
                <a:ln/>
                <a:solidFill>
                  <a:schemeClr val="tx1"/>
                </a:solidFill>
              </a:rPr>
              <a:t>РЕКОМЕНДАЦИИ ИЗ ОПЫТА ДШИ.ОНЛАЙН</a:t>
            </a:r>
          </a:p>
          <a:p>
            <a:endParaRPr lang="ru-RU" sz="2400" cap="none" dirty="0" smtClean="0">
              <a:ln/>
              <a:solidFill>
                <a:schemeClr val="tx1"/>
              </a:solidFill>
            </a:endParaRPr>
          </a:p>
          <a:p>
            <a:r>
              <a:rPr lang="ru-RU" sz="2400" dirty="0"/>
              <a:t>3</a:t>
            </a:r>
            <a:r>
              <a:rPr lang="ru-RU" sz="2400" dirty="0" smtClean="0"/>
              <a:t>. </a:t>
            </a:r>
            <a:r>
              <a:rPr lang="ru-RU" sz="2400" dirty="0"/>
              <a:t>мотивация: используйте социальное прорастание, </a:t>
            </a:r>
            <a:r>
              <a:rPr lang="ru-RU" sz="2400" dirty="0" err="1" smtClean="0"/>
              <a:t>межпредметность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6690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1060450"/>
            <a:ext cx="610870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8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SkyDrive\Мероприятия\2020\17.04.20 Вебинар РЦВР РТ\Карт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4375"/>
            <a:ext cx="7399337" cy="572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93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27584" y="1628800"/>
            <a:ext cx="7560840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cap="none" dirty="0" smtClean="0">
                <a:ln/>
                <a:solidFill>
                  <a:schemeClr val="tx1"/>
                </a:solidFill>
              </a:rPr>
              <a:t>РЕКОМЕНДАЦИИ ИЗ ОПЫТА 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ДШИ.ОНЛАЙН</a:t>
            </a:r>
          </a:p>
          <a:p>
            <a:endParaRPr lang="ru-RU" sz="2400" cap="none" dirty="0" smtClean="0">
              <a:ln/>
              <a:solidFill>
                <a:schemeClr val="tx1"/>
              </a:solidFill>
            </a:endParaRPr>
          </a:p>
          <a:p>
            <a:r>
              <a:rPr lang="ru-RU" sz="2400" dirty="0" smtClean="0"/>
              <a:t>4. </a:t>
            </a:r>
            <a:r>
              <a:rPr lang="ru-RU" sz="2400" dirty="0"/>
              <a:t>контроль результатов: сочетайте технические средства (</a:t>
            </a:r>
            <a:r>
              <a:rPr lang="ru-RU" sz="2400" dirty="0" err="1"/>
              <a:t>логи</a:t>
            </a:r>
            <a:r>
              <a:rPr lang="ru-RU" sz="2400" dirty="0"/>
              <a:t> и </a:t>
            </a:r>
            <a:r>
              <a:rPr lang="ru-RU" sz="2400" dirty="0" err="1"/>
              <a:t>хэштеги</a:t>
            </a:r>
            <a:r>
              <a:rPr lang="ru-RU" sz="2400" dirty="0"/>
              <a:t>), расширенную обратную связь и вовлечение в </a:t>
            </a:r>
            <a:r>
              <a:rPr lang="ru-RU" sz="2400" dirty="0" smtClean="0"/>
              <a:t>повседневность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359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5" y="908720"/>
            <a:ext cx="6242050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94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16632"/>
            <a:ext cx="7772400" cy="5144616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defRPr/>
            </a:pPr>
            <a:r>
              <a:rPr lang="ru-RU" sz="2000" dirty="0" err="1"/>
              <a:t>Азат</a:t>
            </a:r>
            <a:r>
              <a:rPr lang="ru-RU" sz="2000" dirty="0"/>
              <a:t> </a:t>
            </a:r>
            <a:r>
              <a:rPr lang="ru-RU" sz="2000" dirty="0" err="1"/>
              <a:t>Дамирович</a:t>
            </a:r>
            <a:r>
              <a:rPr lang="ru-RU" sz="2000" dirty="0"/>
              <a:t> </a:t>
            </a:r>
            <a:r>
              <a:rPr lang="ru-RU" sz="2000" dirty="0" err="1" smtClean="0"/>
              <a:t>Ханнанов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директор </a:t>
            </a:r>
            <a:r>
              <a:rPr lang="ru-RU" sz="2000" dirty="0"/>
              <a:t>АНО «Институт информационных технологий в образовании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ТЕЛ. </a:t>
            </a:r>
            <a:r>
              <a:rPr lang="ru-RU" sz="2000" dirty="0"/>
              <a:t>+7 (</a:t>
            </a:r>
            <a:r>
              <a:rPr lang="ru-RU" sz="2000" dirty="0" smtClean="0"/>
              <a:t>495) 144-45-25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вебсайт: </a:t>
            </a:r>
            <a:r>
              <a:rPr lang="ru-RU" sz="2000" dirty="0" smtClean="0">
                <a:solidFill>
                  <a:srgbClr val="00B0F0"/>
                </a:solidFill>
              </a:rPr>
              <a:t>ДШИ.ОНЛАЙН </a:t>
            </a:r>
            <a:r>
              <a:rPr lang="ru-RU" sz="2000" dirty="0" smtClean="0"/>
              <a:t>ИЛИ</a:t>
            </a:r>
            <a:r>
              <a:rPr lang="ru-RU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dshi-online.ru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dirty="0"/>
              <a:t>эл. почта: </a:t>
            </a:r>
            <a:r>
              <a:rPr lang="en-US" sz="2000" b="1" u="sng" dirty="0" smtClean="0">
                <a:solidFill>
                  <a:srgbClr val="00B0F0"/>
                </a:solidFill>
              </a:rPr>
              <a:t>DSHI@ANO-IITO.ru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Фейсбук</a:t>
            </a:r>
            <a:r>
              <a:rPr lang="ru-RU" sz="2000" dirty="0"/>
              <a:t>: </a:t>
            </a:r>
            <a:r>
              <a:rPr lang="en-US" sz="2000" dirty="0">
                <a:solidFill>
                  <a:srgbClr val="00B0F0"/>
                </a:solidFill>
              </a:rPr>
              <a:t>https://</a:t>
            </a:r>
            <a:r>
              <a:rPr lang="en-US" sz="2000" dirty="0" smtClean="0">
                <a:solidFill>
                  <a:srgbClr val="00B0F0"/>
                </a:solidFill>
              </a:rPr>
              <a:t>www.facebook.com/dshi.online</a:t>
            </a:r>
            <a:br>
              <a:rPr lang="en-US" sz="2000" dirty="0" smtClean="0">
                <a:solidFill>
                  <a:srgbClr val="00B0F0"/>
                </a:solidFill>
              </a:rPr>
            </a:br>
            <a:r>
              <a:rPr lang="ru-RU" sz="2000" dirty="0" err="1" smtClean="0"/>
              <a:t>вк</a:t>
            </a:r>
            <a:r>
              <a:rPr lang="ru-RU" sz="2000" dirty="0" smtClean="0"/>
              <a:t>: </a:t>
            </a:r>
            <a:r>
              <a:rPr lang="en-US" sz="2000" b="1" u="sng" dirty="0">
                <a:solidFill>
                  <a:srgbClr val="00B0F0"/>
                </a:solidFill>
              </a:rPr>
              <a:t>https://vk.com/dshi.online</a:t>
            </a:r>
            <a:r>
              <a:rPr lang="ru-RU" sz="2000" b="1" u="sng" dirty="0">
                <a:solidFill>
                  <a:srgbClr val="00B0F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119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827584" y="1196752"/>
            <a:ext cx="7560840" cy="4104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i="1" cap="none" dirty="0" smtClean="0">
                <a:ln/>
                <a:solidFill>
                  <a:schemeClr val="tx1"/>
                </a:solidFill>
              </a:rPr>
              <a:t>вступление:</a:t>
            </a:r>
          </a:p>
          <a:p>
            <a:endParaRPr lang="ru-RU" sz="3600" cap="none" dirty="0" smtClean="0">
              <a:ln/>
              <a:solidFill>
                <a:schemeClr val="tx1"/>
              </a:solidFill>
            </a:endParaRPr>
          </a:p>
          <a:p>
            <a:r>
              <a:rPr lang="ru-RU" sz="3600" cap="none" dirty="0">
                <a:ln/>
                <a:solidFill>
                  <a:schemeClr val="tx1"/>
                </a:solidFill>
              </a:rPr>
              <a:t>ДО: навсегда</a:t>
            </a:r>
            <a:r>
              <a:rPr lang="ru-RU" sz="3600" cap="none" dirty="0">
                <a:ln/>
                <a:solidFill>
                  <a:srgbClr val="FF0000"/>
                </a:solidFill>
              </a:rPr>
              <a:t>?!!</a:t>
            </a:r>
          </a:p>
          <a:p>
            <a:endParaRPr lang="ru-RU" sz="3600" cap="none" dirty="0" smtClean="0">
              <a:ln/>
              <a:solidFill>
                <a:schemeClr val="tx1"/>
              </a:solidFill>
            </a:endParaRPr>
          </a:p>
          <a:p>
            <a:r>
              <a:rPr lang="ru-RU" sz="3600" cap="none" dirty="0" smtClean="0">
                <a:ln/>
                <a:solidFill>
                  <a:schemeClr val="tx1"/>
                </a:solidFill>
              </a:rPr>
              <a:t>МОДЕЛЬ: здесь – концепция. Адекватность</a:t>
            </a:r>
          </a:p>
        </p:txBody>
      </p:sp>
    </p:spTree>
    <p:extLst>
      <p:ext uri="{BB962C8B-B14F-4D97-AF65-F5344CB8AC3E}">
        <p14:creationId xmlns:p14="http://schemas.microsoft.com/office/powerpoint/2010/main" val="273363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827584" y="1340768"/>
            <a:ext cx="7560840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cap="none" dirty="0" smtClean="0">
                <a:ln/>
                <a:solidFill>
                  <a:schemeClr val="tx1"/>
                </a:solidFill>
              </a:rPr>
              <a:t>МОДЕЛЬ ОБУЧЕНИЯ: система учебных планов, программ, среды и методов работы с обучающимися, форм контроля – </a:t>
            </a:r>
          </a:p>
          <a:p>
            <a:r>
              <a:rPr lang="ru-RU" sz="3200" cap="none" dirty="0" smtClean="0">
                <a:ln/>
                <a:solidFill>
                  <a:srgbClr val="FF0000"/>
                </a:solidFill>
              </a:rPr>
              <a:t>определяемая целями обучения</a:t>
            </a:r>
            <a:endParaRPr lang="ru-RU" sz="3200" cap="none" dirty="0" smtClean="0">
              <a:ln/>
              <a:solidFill>
                <a:srgbClr val="FF0000"/>
              </a:solidFill>
            </a:endParaRPr>
          </a:p>
          <a:p>
            <a:endParaRPr lang="ru-RU" sz="3200" cap="none" dirty="0">
              <a:ln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32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827584" y="404664"/>
            <a:ext cx="7560840" cy="547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ru-RU" sz="3200" i="1" cap="none" dirty="0" err="1">
                <a:ln/>
                <a:solidFill>
                  <a:schemeClr val="tx1"/>
                </a:solidFill>
              </a:rPr>
              <a:t>Допобразование</a:t>
            </a:r>
            <a:r>
              <a:rPr lang="ru-RU" sz="3200" i="1" cap="none" dirty="0">
                <a:ln/>
                <a:solidFill>
                  <a:schemeClr val="tx1"/>
                </a:solidFill>
              </a:rPr>
              <a:t>: цели.</a:t>
            </a:r>
            <a:r>
              <a:rPr lang="ru-RU" sz="3200" cap="none" dirty="0">
                <a:ln/>
                <a:solidFill>
                  <a:schemeClr val="tx1"/>
                </a:solidFill>
              </a:rPr>
              <a:t> </a:t>
            </a:r>
            <a:endParaRPr lang="ru-RU" sz="3200" cap="none" dirty="0" smtClean="0">
              <a:ln/>
              <a:solidFill>
                <a:schemeClr val="tx1"/>
              </a:solidFill>
            </a:endParaRPr>
          </a:p>
          <a:p>
            <a:pPr>
              <a:spcBef>
                <a:spcPts val="2400"/>
              </a:spcBef>
            </a:pPr>
            <a:r>
              <a:rPr lang="ru-RU" sz="3200" cap="none" dirty="0" smtClean="0">
                <a:ln/>
                <a:solidFill>
                  <a:schemeClr val="tx1"/>
                </a:solidFill>
              </a:rPr>
              <a:t>Компетенции?</a:t>
            </a:r>
          </a:p>
          <a:p>
            <a:pPr>
              <a:spcBef>
                <a:spcPts val="2400"/>
              </a:spcBef>
            </a:pPr>
            <a:r>
              <a:rPr lang="ru-RU" sz="3200" cap="none" dirty="0" smtClean="0">
                <a:ln/>
                <a:solidFill>
                  <a:schemeClr val="tx1"/>
                </a:solidFill>
              </a:rPr>
              <a:t>Выполнение показателей </a:t>
            </a:r>
            <a:r>
              <a:rPr lang="ru-RU" sz="3200" cap="none" dirty="0" err="1" smtClean="0">
                <a:ln/>
                <a:solidFill>
                  <a:schemeClr val="tx1"/>
                </a:solidFill>
              </a:rPr>
              <a:t>госзадания</a:t>
            </a:r>
            <a:r>
              <a:rPr lang="ru-RU" sz="3200" cap="none" dirty="0" smtClean="0">
                <a:ln/>
                <a:solidFill>
                  <a:schemeClr val="tx1"/>
                </a:solidFill>
              </a:rPr>
              <a:t>?</a:t>
            </a:r>
          </a:p>
          <a:p>
            <a:pPr>
              <a:spcBef>
                <a:spcPts val="2400"/>
              </a:spcBef>
            </a:pPr>
            <a:r>
              <a:rPr lang="ru-RU" sz="3200" cap="none" dirty="0" smtClean="0">
                <a:ln/>
                <a:solidFill>
                  <a:schemeClr val="tx1"/>
                </a:solidFill>
              </a:rPr>
              <a:t>Всестороннее </a:t>
            </a:r>
            <a:r>
              <a:rPr lang="ru-RU" sz="3200" cap="none" dirty="0">
                <a:ln/>
                <a:solidFill>
                  <a:schemeClr val="tx1"/>
                </a:solidFill>
              </a:rPr>
              <a:t>и гармоничное развитие </a:t>
            </a:r>
            <a:r>
              <a:rPr lang="ru-RU" sz="3200" cap="none" dirty="0" smtClean="0">
                <a:ln/>
                <a:solidFill>
                  <a:schemeClr val="tx1"/>
                </a:solidFill>
              </a:rPr>
              <a:t>личности?</a:t>
            </a:r>
          </a:p>
          <a:p>
            <a:pPr>
              <a:spcBef>
                <a:spcPts val="2400"/>
              </a:spcBef>
            </a:pPr>
            <a:r>
              <a:rPr lang="ru-RU" sz="3200" cap="none" dirty="0" smtClean="0">
                <a:ln/>
                <a:solidFill>
                  <a:schemeClr val="tx1"/>
                </a:solidFill>
              </a:rPr>
              <a:t>Ответственность системы (</a:t>
            </a:r>
            <a:r>
              <a:rPr lang="ru-RU" sz="3200" cap="none" dirty="0" err="1" smtClean="0">
                <a:ln/>
                <a:solidFill>
                  <a:schemeClr val="tx1"/>
                </a:solidFill>
              </a:rPr>
              <a:t>доп</a:t>
            </a:r>
            <a:r>
              <a:rPr lang="ru-RU" sz="3200" cap="none" dirty="0" smtClean="0">
                <a:ln/>
                <a:solidFill>
                  <a:schemeClr val="tx1"/>
                </a:solidFill>
              </a:rPr>
              <a:t>)образования?</a:t>
            </a:r>
            <a:endParaRPr lang="ru-RU" sz="3200" cap="none" dirty="0">
              <a:ln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2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827584" y="404664"/>
            <a:ext cx="7560840" cy="6120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cap="none" dirty="0" smtClean="0">
                <a:ln/>
                <a:solidFill>
                  <a:schemeClr val="tx1"/>
                </a:solidFill>
              </a:rPr>
              <a:t>интернет 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сложен для «чувственность</a:t>
            </a:r>
            <a:r>
              <a:rPr lang="ru-RU" sz="2400" cap="none" dirty="0">
                <a:ln/>
                <a:solidFill>
                  <a:schemeClr val="tx1"/>
                </a:solidFill>
              </a:rPr>
              <a:t>,  внимание, мотивация, 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разобщенность», поэтому </a:t>
            </a:r>
            <a:r>
              <a:rPr lang="ru-RU" sz="2400" cap="none" dirty="0" smtClean="0">
                <a:ln/>
              </a:rPr>
              <a:t>плох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 для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:</a:t>
            </a:r>
            <a:endParaRPr lang="ru-RU" sz="2400" cap="none" dirty="0" smtClean="0">
              <a:ln/>
              <a:solidFill>
                <a:schemeClr val="tx1"/>
              </a:solidFill>
            </a:endParaRPr>
          </a:p>
          <a:p>
            <a:r>
              <a:rPr lang="ru-RU" sz="2400" cap="none" dirty="0" smtClean="0">
                <a:ln/>
                <a:solidFill>
                  <a:schemeClr val="tx1"/>
                </a:solidFill>
              </a:rPr>
              <a:t>- профессиональные компетенции </a:t>
            </a:r>
            <a:r>
              <a:rPr lang="ru-RU" sz="2400" cap="none" dirty="0">
                <a:ln/>
                <a:solidFill>
                  <a:schemeClr val="tx1"/>
                </a:solidFill>
              </a:rPr>
              <a:t>в художественном 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творчестве</a:t>
            </a:r>
          </a:p>
          <a:p>
            <a:r>
              <a:rPr lang="ru-RU" sz="2400" cap="none" dirty="0" smtClean="0">
                <a:ln/>
                <a:solidFill>
                  <a:schemeClr val="tx1"/>
                </a:solidFill>
              </a:rPr>
              <a:t>- </a:t>
            </a:r>
            <a:r>
              <a:rPr lang="ru-RU" sz="2400" cap="none" dirty="0">
                <a:ln/>
                <a:solidFill>
                  <a:schemeClr val="tx1"/>
                </a:solidFill>
              </a:rPr>
              <a:t>соответствие требованиям формализованного контроля, мониторинга и отчетности (ФГТ, 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ФГОС)</a:t>
            </a:r>
            <a:endParaRPr lang="ru-RU" sz="2400" cap="none" dirty="0">
              <a:ln/>
              <a:solidFill>
                <a:schemeClr val="tx1"/>
              </a:solidFill>
            </a:endParaRPr>
          </a:p>
          <a:p>
            <a:r>
              <a:rPr lang="ru-RU" sz="2400" cap="none" dirty="0">
                <a:ln/>
                <a:solidFill>
                  <a:schemeClr val="tx1"/>
                </a:solidFill>
              </a:rPr>
              <a:t>- усвоение больших массивов информации (длительных учебных программ)</a:t>
            </a:r>
          </a:p>
          <a:p>
            <a:r>
              <a:rPr lang="ru-RU" sz="2400" cap="none" dirty="0">
                <a:ln/>
                <a:solidFill>
                  <a:schemeClr val="tx1"/>
                </a:solidFill>
              </a:rPr>
              <a:t>- контроль</a:t>
            </a:r>
          </a:p>
          <a:p>
            <a:r>
              <a:rPr lang="ru-RU" sz="2400" cap="none" dirty="0">
                <a:ln/>
                <a:solidFill>
                  <a:schemeClr val="tx1"/>
                </a:solidFill>
              </a:rPr>
              <a:t>- групповая </a:t>
            </a:r>
            <a:r>
              <a:rPr lang="ru-RU" sz="2400" cap="none" dirty="0" smtClean="0">
                <a:ln/>
                <a:solidFill>
                  <a:schemeClr val="tx1"/>
                </a:solidFill>
              </a:rPr>
              <a:t>работа</a:t>
            </a:r>
            <a:endParaRPr lang="ru-RU" sz="2400" cap="none" dirty="0">
              <a:ln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5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27584" y="404664"/>
            <a:ext cx="7560840" cy="6120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400" b="0" cap="none" spc="120" baseline="0">
                <a:ln/>
                <a:latin typeface="+mj-lt"/>
              </a:defRPr>
            </a:lvl1pPr>
            <a:lvl2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интернет </a:t>
            </a:r>
            <a:r>
              <a:rPr lang="ru-RU" dirty="0">
                <a:solidFill>
                  <a:schemeClr val="tx2"/>
                </a:solidFill>
              </a:rPr>
              <a:t>хорош</a:t>
            </a:r>
            <a:r>
              <a:rPr lang="ru-RU" dirty="0"/>
              <a:t> для:</a:t>
            </a:r>
          </a:p>
          <a:p>
            <a:r>
              <a:rPr lang="ru-RU" dirty="0"/>
              <a:t>+ вовлечение, массовость (</a:t>
            </a:r>
            <a:r>
              <a:rPr lang="ru-RU" dirty="0" err="1"/>
              <a:t>индивидуалов</a:t>
            </a:r>
            <a:r>
              <a:rPr lang="ru-RU" dirty="0"/>
              <a:t>)</a:t>
            </a:r>
          </a:p>
          <a:p>
            <a:r>
              <a:rPr lang="ru-RU" dirty="0"/>
              <a:t>+ мониторинг</a:t>
            </a:r>
          </a:p>
          <a:p>
            <a:r>
              <a:rPr lang="ru-RU" dirty="0"/>
              <a:t>+ коммуникационное прорастание: </a:t>
            </a:r>
            <a:r>
              <a:rPr lang="ru-RU" dirty="0" err="1"/>
              <a:t>межпредметность</a:t>
            </a:r>
            <a:r>
              <a:rPr lang="ru-RU" dirty="0"/>
              <a:t>, связь с родителями и сверстниками</a:t>
            </a:r>
          </a:p>
          <a:p>
            <a:r>
              <a:rPr lang="ru-RU" dirty="0"/>
              <a:t>+ нацеленность на повседневную жизнь, внеаудиторные</a:t>
            </a:r>
            <a:r>
              <a:rPr lang="ru-RU" dirty="0"/>
              <a:t>, </a:t>
            </a:r>
            <a:r>
              <a:rPr lang="ru-RU" dirty="0" err="1"/>
              <a:t>неконцертные</a:t>
            </a:r>
            <a:r>
              <a:rPr lang="ru-RU" dirty="0"/>
              <a:t>, </a:t>
            </a:r>
            <a:r>
              <a:rPr lang="ru-RU" dirty="0" err="1"/>
              <a:t>невыставочные</a:t>
            </a:r>
            <a:r>
              <a:rPr lang="ru-RU" dirty="0"/>
              <a:t> </a:t>
            </a:r>
            <a:r>
              <a:rPr lang="ru-RU" dirty="0"/>
              <a:t>практики</a:t>
            </a:r>
          </a:p>
          <a:p>
            <a:r>
              <a:rPr lang="ru-RU" dirty="0"/>
              <a:t>+ обратная связь</a:t>
            </a:r>
          </a:p>
          <a:p>
            <a:r>
              <a:rPr lang="ru-RU" dirty="0"/>
              <a:t>+ гибкость</a:t>
            </a:r>
          </a:p>
        </p:txBody>
      </p:sp>
    </p:spTree>
    <p:extLst>
      <p:ext uri="{BB962C8B-B14F-4D97-AF65-F5344CB8AC3E}">
        <p14:creationId xmlns:p14="http://schemas.microsoft.com/office/powerpoint/2010/main" val="53520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3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73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6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156" end="2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6" end="2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charRg st="246" end="2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3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263" end="2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27584" y="1772816"/>
            <a:ext cx="7560840" cy="2952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cap="none" dirty="0">
                <a:ln/>
                <a:solidFill>
                  <a:schemeClr val="tx1"/>
                </a:solidFill>
              </a:rPr>
              <a:t>РЕКОМЕНДАЦИИ ИЗ ОПЫТА ДШИ.ОНЛАЙН</a:t>
            </a:r>
          </a:p>
          <a:p>
            <a:endParaRPr lang="ru-RU" sz="2400" cap="none" dirty="0" smtClean="0">
              <a:ln/>
              <a:solidFill>
                <a:schemeClr val="tx1"/>
              </a:solidFill>
            </a:endParaRPr>
          </a:p>
          <a:p>
            <a:r>
              <a:rPr lang="ru-RU" sz="2400" dirty="0" smtClean="0"/>
              <a:t>1. темп </a:t>
            </a:r>
            <a:r>
              <a:rPr lang="ru-RU" sz="2400" dirty="0"/>
              <a:t>и продолжительность: делите на куски, организуйте график при помощи «стоп-уроков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995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kyDrive\Мероприятия\2020\17.04.20 Вебинар РЦВР РТ\7 секрето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260648"/>
            <a:ext cx="916940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89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827584" y="1988840"/>
            <a:ext cx="7560840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0" kern="1200" cap="all" spc="12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cap="none" dirty="0">
                <a:ln/>
                <a:solidFill>
                  <a:schemeClr val="tx1"/>
                </a:solidFill>
              </a:rPr>
              <a:t>РЕКОМЕНДАЦИИ ИЗ ОПЫТА ДШИ.ОНЛАЙН</a:t>
            </a:r>
          </a:p>
          <a:p>
            <a:endParaRPr lang="ru-RU" sz="2400" cap="none" dirty="0" smtClean="0">
              <a:ln/>
              <a:solidFill>
                <a:schemeClr val="tx1"/>
              </a:solidFill>
            </a:endParaRPr>
          </a:p>
          <a:p>
            <a:r>
              <a:rPr lang="ru-RU" sz="2400" dirty="0" smtClean="0"/>
              <a:t>2. </a:t>
            </a:r>
            <a:r>
              <a:rPr lang="ru-RU" sz="2400" dirty="0"/>
              <a:t>внимание: чередуйте режимы асинхронные и </a:t>
            </a:r>
            <a:r>
              <a:rPr lang="ru-RU" sz="2400" dirty="0" smtClean="0"/>
              <a:t>синхронные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730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1305</TotalTime>
  <Words>253</Words>
  <Application>Microsoft Office PowerPoint</Application>
  <PresentationFormat>Экран (4:3)</PresentationFormat>
  <Paragraphs>57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Главная</vt:lpstr>
      <vt:lpstr>Образовательные модели электронного обучения в допобразовании: ОПЫТ И РЕКОМЕНДАЦИИ ДШИ.ОНЛАЙН  проект АНО «Институт информационных технологий в образовании»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Азат Дамирович Ханнанов директор АНО «Институт информационных технологий в образовании»  ТЕЛ. +7 (495) 144-45-25    вебсайт: ДШИ.ОНЛАЙН ИЛИ dshi-online.ru    эл. почта: DSHI@ANO-IITO.ru   Фейсбук: https://www.facebook.com/dshi.online вк: https://vk.com/dshi.online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Azat Khannanov</dc:creator>
  <cp:lastModifiedBy>Azat Khannanov</cp:lastModifiedBy>
  <cp:revision>67</cp:revision>
  <dcterms:created xsi:type="dcterms:W3CDTF">2018-03-26T06:50:11Z</dcterms:created>
  <dcterms:modified xsi:type="dcterms:W3CDTF">2020-04-17T10:41:19Z</dcterms:modified>
</cp:coreProperties>
</file>