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0.xml" ContentType="application/vnd.openxmlformats-officedocument.presentationml.slideLayout+xml"/>
  <Default Extension="gif" ContentType="image/gif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1" r:id="rId5"/>
    <p:sldId id="274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98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16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804AB9B-3263-4D12-AC0C-320E1B877122}" type="datetimeFigureOut">
              <a:rPr lang="ru-RU" smtClean="0"/>
              <a:pPr/>
              <a:t>20.02.2012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AE29849-1098-495A-8643-41AF31D73C8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openxmlformats.org/officeDocument/2006/relationships/tags" Target="../tags/tag13.xml"/><Relationship Id="rId5" Type="http://schemas.openxmlformats.org/officeDocument/2006/relationships/image" Target="../media/image12.png"/><Relationship Id="rId4" Type="http://schemas.microsoft.com/office/2007/relationships/media" Target="../media/media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2.wav"/><Relationship Id="rId1" Type="http://schemas.openxmlformats.org/officeDocument/2006/relationships/tags" Target="../tags/tag14.xml"/><Relationship Id="rId6" Type="http://schemas.microsoft.com/office/2007/relationships/media" Target="../media/media2.wav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openxmlformats.org/officeDocument/2006/relationships/tags" Target="../tags/tag15.xml"/><Relationship Id="rId5" Type="http://schemas.openxmlformats.org/officeDocument/2006/relationships/image" Target="../media/image12.png"/><Relationship Id="rId4" Type="http://schemas.microsoft.com/office/2007/relationships/media" Target="../media/media3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4.wav"/><Relationship Id="rId1" Type="http://schemas.openxmlformats.org/officeDocument/2006/relationships/tags" Target="../tags/tag16.xml"/><Relationship Id="rId6" Type="http://schemas.microsoft.com/office/2007/relationships/media" Target="../media/media4.wav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5.wav"/><Relationship Id="rId1" Type="http://schemas.openxmlformats.org/officeDocument/2006/relationships/tags" Target="../tags/tag17.xml"/><Relationship Id="rId6" Type="http://schemas.microsoft.com/office/2007/relationships/media" Target="../media/media5.wav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openxmlformats.org/officeDocument/2006/relationships/tags" Target="../tags/tag18.xml"/><Relationship Id="rId5" Type="http://schemas.openxmlformats.org/officeDocument/2006/relationships/image" Target="../media/image12.png"/><Relationship Id="rId4" Type="http://schemas.microsoft.com/office/2007/relationships/media" Target="../media/media6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openxmlformats.org/officeDocument/2006/relationships/tags" Target="../tags/tag19.xml"/><Relationship Id="rId6" Type="http://schemas.openxmlformats.org/officeDocument/2006/relationships/image" Target="../media/image12.png"/><Relationship Id="rId5" Type="http://schemas.microsoft.com/office/2007/relationships/media" Target="../media/media7.wav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openxmlformats.org/officeDocument/2006/relationships/tags" Target="../tags/tag20.xml"/><Relationship Id="rId5" Type="http://schemas.openxmlformats.org/officeDocument/2006/relationships/image" Target="../media/image12.png"/><Relationship Id="rId4" Type="http://schemas.microsoft.com/office/2007/relationships/media" Target="../media/media8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«Не только над лягушкой,</a:t>
            </a:r>
            <a:br>
              <a:rPr lang="ru-RU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но и над крошечной инфузорией</a:t>
            </a:r>
            <a:br>
              <a:rPr lang="ru-RU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склоняются поколения людей</a:t>
            </a:r>
            <a:br>
              <a:rPr lang="ru-RU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 не могут открыть всех её тайн».</a:t>
            </a:r>
            <a:br>
              <a:rPr lang="ru-RU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endParaRPr lang="ru-RU" sz="2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«…Лягушка-это гораздо больше, чем лягушка…»</a:t>
            </a:r>
          </a:p>
          <a:p>
            <a:pPr marL="0" indent="0" algn="r">
              <a:buNone/>
            </a:pP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Жан Ростан      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88448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25782">
        <p14:vortex dir="r"/>
      </p:transition>
    </mc:Choice>
    <mc:Fallback>
      <p:transition spd="slow" advTm="257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Лягушка и электричество.</a:t>
            </a:r>
            <a:b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sz="1600" dirty="0" smtClean="0"/>
          </a:p>
          <a:p>
            <a:r>
              <a:rPr lang="ru-RU" sz="1700" dirty="0" smtClean="0"/>
              <a:t>В 1780 году </a:t>
            </a:r>
            <a:r>
              <a:rPr lang="ru-RU" sz="1700" dirty="0" err="1" smtClean="0"/>
              <a:t>Луиджи</a:t>
            </a:r>
            <a:r>
              <a:rPr lang="ru-RU" sz="1700" dirty="0" smtClean="0"/>
              <a:t> </a:t>
            </a:r>
            <a:r>
              <a:rPr lang="ru-RU" sz="1700" dirty="0" err="1" smtClean="0"/>
              <a:t>Гальвани</a:t>
            </a:r>
            <a:r>
              <a:rPr lang="ru-RU" sz="1700" dirty="0" smtClean="0"/>
              <a:t>, препарируя лягушку, обратил внимание, что мышцы её лапки сокращаются, когда к ним прикасается скальпель.</a:t>
            </a:r>
          </a:p>
          <a:p>
            <a:r>
              <a:rPr lang="ru-RU" sz="1700" dirty="0" smtClean="0"/>
              <a:t>Сокращались они, если к ним прикасались проводами из разных металлов- латуни и железа.</a:t>
            </a:r>
          </a:p>
          <a:p>
            <a:r>
              <a:rPr lang="ru-RU" sz="1700" dirty="0" err="1" smtClean="0"/>
              <a:t>Гальвани</a:t>
            </a:r>
            <a:r>
              <a:rPr lang="ru-RU" sz="1700" dirty="0" smtClean="0"/>
              <a:t> сделал ошибочный вывод, что лапки лягушки создают электричество и что они образуются в мышцах животных.</a:t>
            </a:r>
          </a:p>
          <a:p>
            <a:r>
              <a:rPr lang="ru-RU" sz="1700" dirty="0" err="1" smtClean="0"/>
              <a:t>Алессандро</a:t>
            </a:r>
            <a:r>
              <a:rPr lang="ru-RU" sz="1700" dirty="0" smtClean="0"/>
              <a:t> Вольта доказал, что лапки лягушки не содержат электричества, а опыт </a:t>
            </a:r>
            <a:r>
              <a:rPr lang="ru-RU" sz="1700" dirty="0" err="1" smtClean="0"/>
              <a:t>Гальвани</a:t>
            </a:r>
            <a:r>
              <a:rPr lang="ru-RU" sz="1700" dirty="0" smtClean="0"/>
              <a:t> объясняется контактам лапок с  двумя разными металлами.</a:t>
            </a:r>
          </a:p>
          <a:p>
            <a:r>
              <a:rPr lang="ru-RU" sz="1700" dirty="0" smtClean="0"/>
              <a:t>В 1779 году Вольта изготовил первую электрическую батарею, названну</a:t>
            </a:r>
            <a:r>
              <a:rPr lang="ru-RU" sz="1700" dirty="0"/>
              <a:t>ю</a:t>
            </a:r>
            <a:r>
              <a:rPr lang="ru-RU" sz="1700" dirty="0" smtClean="0"/>
              <a:t> в честь </a:t>
            </a:r>
            <a:r>
              <a:rPr lang="ru-RU" sz="1700" dirty="0" err="1" smtClean="0"/>
              <a:t>Галовани</a:t>
            </a:r>
            <a:r>
              <a:rPr lang="ru-RU" sz="1700" dirty="0" smtClean="0"/>
              <a:t>.  В ней возникал постоянный ток.</a:t>
            </a:r>
          </a:p>
          <a:p>
            <a:endParaRPr lang="ru-RU" sz="17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57270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40256">
        <p14:shred pattern="rectangle" dir="out"/>
      </p:transition>
    </mc:Choice>
    <mc:Fallback>
      <p:transition spd="slow" advTm="402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 «для», а «вопреки»!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052736"/>
            <a:ext cx="7125112" cy="4051437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Земноводные, или амфибии, произошли, по-видимому, от кистеперых рыб примерно 350 млн. лет назад. </a:t>
            </a:r>
          </a:p>
          <a:p>
            <a:r>
              <a:rPr lang="ru-RU" sz="1600" dirty="0" smtClean="0"/>
              <a:t> Умение передвигаться по суше, примитивные лёгкие и довольно крупные яйца при определённых обстоятельствах давали амфибиям преимущества перед их полностью подводными соседями.</a:t>
            </a:r>
          </a:p>
          <a:p>
            <a:r>
              <a:rPr lang="ru-RU" sz="1600" dirty="0" smtClean="0"/>
              <a:t> Предполагается, что предки земноводных приобрели это свойства не для «бегства» из водной среды, а для передвижения из одного водоёма в другой во время засух.</a:t>
            </a:r>
            <a:endParaRPr lang="ru-RU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106048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Tm="31606">
        <p14:glitter/>
      </p:transition>
    </mc:Choice>
    <mc:Fallback>
      <p:transition spd="slow" advTm="316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Условия жизни в водной среде и на суше.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00206180"/>
              </p:ext>
            </p:extLst>
          </p:nvPr>
        </p:nvGraphicFramePr>
        <p:xfrm>
          <a:off x="899592" y="1844824"/>
          <a:ext cx="7408863" cy="483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9621"/>
                <a:gridCol w="2469621"/>
                <a:gridCol w="246962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Характеристика</a:t>
                      </a:r>
                      <a:r>
                        <a:rPr lang="ru-RU" baseline="0" dirty="0" smtClean="0"/>
                        <a:t> среды обитания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Вода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Суша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Плотность</a:t>
                      </a:r>
                      <a:r>
                        <a:rPr lang="ru-RU" baseline="0" dirty="0" smtClean="0"/>
                        <a:t> при температуре 20 </a:t>
                      </a:r>
                      <a:r>
                        <a:rPr lang="en-US" baseline="0" dirty="0" smtClean="0"/>
                        <a:t>º</a:t>
                      </a:r>
                      <a:r>
                        <a:rPr lang="ru-RU" baseline="0" dirty="0" smtClean="0"/>
                        <a:t>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Высокая</a:t>
                      </a:r>
                    </a:p>
                    <a:p>
                      <a:r>
                        <a:rPr lang="ru-RU" sz="1100" dirty="0" smtClean="0"/>
                        <a:t>                     (примерно 1000 кг/м³)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Невысокая</a:t>
                      </a:r>
                    </a:p>
                    <a:p>
                      <a:r>
                        <a:rPr lang="ru-RU" sz="1100" baseline="0" dirty="0" smtClean="0"/>
                        <a:t>                        (примерно 1,225 кг/м³)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Доступность кислорода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Количество</a:t>
                      </a:r>
                      <a:r>
                        <a:rPr lang="ru-RU" sz="1100" baseline="0" dirty="0" smtClean="0"/>
                        <a:t> растворённого кислорода в воде относительно невелико и может меняться в зависимости от внешних условий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Кислород – составная часть воздуха</a:t>
                      </a:r>
                      <a:r>
                        <a:rPr lang="ru-RU" sz="1100" baseline="0" dirty="0" smtClean="0"/>
                        <a:t>, его количество постоянно, а доступность не ограничена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Вес тела в среде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Вес тела зависит от силы тяжести и архимедовой</a:t>
                      </a:r>
                      <a:r>
                        <a:rPr lang="ru-RU" sz="1100" baseline="0" dirty="0" smtClean="0"/>
                        <a:t> силы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Вес тела определяется</a:t>
                      </a:r>
                      <a:r>
                        <a:rPr lang="ru-RU" sz="1100" baseline="0" dirty="0" smtClean="0"/>
                        <a:t> силой тяжести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Испарение с поверхности тела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Испарение нет, избыток</a:t>
                      </a:r>
                      <a:r>
                        <a:rPr lang="ru-RU" sz="1100" baseline="0" dirty="0" smtClean="0"/>
                        <a:t> влаги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Существенное, особенно при высокой температуры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Температурный режим (колебания температуры)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 ограниченных пределах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Существенные как в течении суток, так и в разное сезоны</a:t>
                      </a:r>
                      <a:r>
                        <a:rPr lang="ru-RU" sz="1100" baseline="0" dirty="0" smtClean="0"/>
                        <a:t> года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Прозрачность среды (видимость)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Небольшая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Большая 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3832303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40121">
        <p14:flip dir="r"/>
      </p:transition>
    </mc:Choice>
    <mc:Fallback>
      <p:transition spd="slow" advTm="401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Скелет 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340768"/>
            <a:ext cx="7125112" cy="4051437"/>
          </a:xfrm>
        </p:spPr>
        <p:txBody>
          <a:bodyPr>
            <a:normAutofit/>
          </a:bodyPr>
          <a:lstStyle/>
          <a:p>
            <a:r>
              <a:rPr lang="ru-RU" dirty="0" smtClean="0"/>
              <a:t>Вес тела на суше увеличивается ( архимедова сила исчезла) и компенсируется с силой реакции опоры четырёх  парных конечностей.</a:t>
            </a:r>
          </a:p>
          <a:p>
            <a:r>
              <a:rPr lang="ru-RU" dirty="0" smtClean="0"/>
              <a:t>Сильно окостеневающие позвоночный столб делается менее гибким и более прочным.</a:t>
            </a:r>
          </a:p>
          <a:p>
            <a:r>
              <a:rPr lang="ru-RU" dirty="0" smtClean="0"/>
              <a:t>Парные конечности имеют внутренний скелет и построены по типу системы рычагов, соединённых шарнирными суставами.</a:t>
            </a:r>
          </a:p>
          <a:p>
            <a:r>
              <a:rPr lang="ru-RU" dirty="0" smtClean="0"/>
              <a:t>Суставы позволяют распределить вес тела  между опорными точками.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589166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30530">
        <p:split orient="vert" dir="in"/>
      </p:transition>
    </mc:Choice>
    <mc:Fallback>
      <p:transition spd="slow" advTm="30530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125113" cy="924475"/>
          </a:xfrm>
        </p:spPr>
        <p:txBody>
          <a:bodyPr/>
          <a:lstStyle/>
          <a:p>
            <a:pPr algn="ctr"/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Скелет </a:t>
            </a:r>
            <a:endParaRPr lang="ru-RU" sz="44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2060848"/>
            <a:ext cx="5945173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813837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 advTm="9475">
        <p14:switch dir="l"/>
      </p:transition>
    </mc:Choice>
    <mc:Fallback>
      <p:transition spd="slow" advTm="94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Движени</a:t>
            </a:r>
            <a:r>
              <a:rPr lang="ru-RU" sz="36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332656"/>
            <a:ext cx="7125112" cy="4051437"/>
          </a:xfrm>
        </p:spPr>
        <p:txBody>
          <a:bodyPr>
            <a:normAutofit/>
          </a:bodyPr>
          <a:lstStyle/>
          <a:p>
            <a:r>
              <a:rPr lang="ru-RU" sz="1200" dirty="0" smtClean="0"/>
              <a:t>Предполагают, что мощные задние конечности развились в результате приспособления к плаванию и лишь позднее были использованы для прыжков на суше. </a:t>
            </a:r>
          </a:p>
          <a:p>
            <a:r>
              <a:rPr lang="ru-RU" sz="1200" dirty="0" smtClean="0"/>
              <a:t>У безвестных сила тяги  связана  с работой задних конечностей с перепонками между пальцами, помогающими отталкиваться от воды.</a:t>
            </a:r>
          </a:p>
          <a:p>
            <a:r>
              <a:rPr lang="ru-RU" sz="1200" dirty="0" smtClean="0"/>
              <a:t>Слизь, выполняющая роль смазки, уменьшает силу трения в водной среде.</a:t>
            </a:r>
            <a:endParaRPr lang="ru-RU" sz="1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3212976"/>
            <a:ext cx="3590652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068960"/>
            <a:ext cx="3923928" cy="2942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812451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5905">
        <p14:doors/>
      </p:transition>
    </mc:Choice>
    <mc:Fallback>
      <p:transition spd="slow" advTm="359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125113" cy="924475"/>
          </a:xfrm>
        </p:spPr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Покровы тела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340768"/>
            <a:ext cx="7125112" cy="4051437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Кожа голая, насыщена капиллярами, богата многоклеточными железами.</a:t>
            </a:r>
          </a:p>
          <a:p>
            <a:r>
              <a:rPr lang="ru-RU" sz="2000" dirty="0" smtClean="0"/>
              <a:t>Выделяемая слизь, тонким слоем покрывает всё тело, увлажняя кожу и предохраняя её от высыхания.</a:t>
            </a:r>
          </a:p>
          <a:p>
            <a:r>
              <a:rPr lang="ru-RU" sz="2000" dirty="0" smtClean="0"/>
              <a:t>Это обеспечивает участие кожи в газообмене путём диффузии. 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295948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20788">
        <p14:shred dir="out"/>
      </p:transition>
    </mc:Choice>
    <mc:Fallback>
      <p:transition spd="slow" advTm="207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Окраска тела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620688"/>
            <a:ext cx="7125112" cy="4051437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В коже расположены пигментные клетки, которые обеспечивают вид специфичность окраски.</a:t>
            </a:r>
          </a:p>
          <a:p>
            <a:r>
              <a:rPr lang="ru-RU" sz="1400" dirty="0" smtClean="0"/>
              <a:t>Функции: маскировки (покровительственная); предупреждения и отпугивания у видов, имеющих ядовитые ( яркие, цветные пятна на коже)  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6116" y="3605778"/>
            <a:ext cx="3127884" cy="2942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1573" y="3140968"/>
            <a:ext cx="2556571" cy="2695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221088"/>
            <a:ext cx="2899704" cy="2176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723614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41102">
        <p14:vortex dir="r"/>
      </p:transition>
    </mc:Choice>
    <mc:Fallback>
      <p:transition spd="slow" advTm="411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Предостерегающая окраска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420888"/>
            <a:ext cx="4464496" cy="3451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2492896"/>
            <a:ext cx="410445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332809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7376">
        <p14:ripple dir="rd"/>
      </p:transition>
    </mc:Choice>
    <mc:Fallback>
      <p:transition spd="slow" advTm="73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Квакши 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2262" y="1052736"/>
            <a:ext cx="7125112" cy="4051437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Оказывается, кожа этих лягушек состоит слоёв, и в каждом слое клетки определённого цвета.</a:t>
            </a:r>
          </a:p>
          <a:p>
            <a:r>
              <a:rPr lang="ru-RU" sz="1400" dirty="0" smtClean="0"/>
              <a:t>Клетки эти имеют свойство сжиматься или растягивается, а красящее вещество сокращаться или занимать всю клетку.</a:t>
            </a:r>
          </a:p>
          <a:p>
            <a:r>
              <a:rPr lang="ru-RU" sz="1400" dirty="0" smtClean="0"/>
              <a:t>Так или иначе, все квакши могут менять окраску в зависимости от фона, на котором находятся.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3645024"/>
            <a:ext cx="405765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3716121"/>
            <a:ext cx="3796853" cy="2905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495433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39129">
        <p14:prism isInverted="1"/>
      </p:transition>
    </mc:Choice>
    <mc:Fallback>
      <p:transition spd="slow" advTm="391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Дыхание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836712"/>
            <a:ext cx="7125112" cy="405143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Вследствие редукции рёбер лёгкие наполняются  посредством заглатывания воздуха по принципу нагнетательного насоса.</a:t>
            </a:r>
          </a:p>
          <a:p>
            <a:r>
              <a:rPr lang="ru-RU" sz="1800" dirty="0" smtClean="0"/>
              <a:t>Роль насоса выполняет </a:t>
            </a:r>
            <a:r>
              <a:rPr lang="ru-RU" sz="1800" dirty="0" err="1" smtClean="0"/>
              <a:t>ротоглоточная</a:t>
            </a:r>
            <a:r>
              <a:rPr lang="ru-RU" sz="1800" dirty="0" smtClean="0"/>
              <a:t> полость.</a:t>
            </a:r>
          </a:p>
          <a:p>
            <a:r>
              <a:rPr lang="ru-RU" sz="1800" dirty="0" smtClean="0"/>
              <a:t>Через внутреннее влажные стенки лёгких и стенки кровеносных сосудов О2 растворяется и диффундирует  кровь.  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3933056"/>
            <a:ext cx="3914775" cy="2028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706165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35595">
        <p14:gallery dir="l"/>
      </p:transition>
    </mc:Choice>
    <mc:Fallback>
      <p:transition spd="slow" advTm="355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Орган слуха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980728"/>
            <a:ext cx="7125112" cy="4051437"/>
          </a:xfrm>
        </p:spPr>
        <p:txBody>
          <a:bodyPr/>
          <a:lstStyle/>
          <a:p>
            <a:r>
              <a:rPr lang="ru-RU" dirty="0" smtClean="0"/>
              <a:t>Появляется новый орган – среднее ухо, закрытое барабанной перепонкой и специальными косточками (стремечко) для передачи и усиления возникающих колебаний.</a:t>
            </a:r>
          </a:p>
          <a:p>
            <a:r>
              <a:rPr lang="ru-RU" dirty="0" smtClean="0"/>
              <a:t>Евстахиева труба соединяет полость среднего уха с ротовой полостью, выравнивает давление и предотвращает разрыв барабанной перепонки при сильных звуках. </a:t>
            </a:r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046659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Tm="26815">
        <p14:glitter dir="r" pattern="hexagon"/>
      </p:transition>
    </mc:Choice>
    <mc:Fallback>
      <p:transition spd="slow" advTm="268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Резонаторы 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548680"/>
            <a:ext cx="7125112" cy="4051437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На стенках гортанно – трахейной камеры имеются голосовые связки, вибрация, вибрация которых в токе воздуха производит крик.</a:t>
            </a:r>
          </a:p>
          <a:p>
            <a:r>
              <a:rPr lang="ru-RU" sz="1600" dirty="0" smtClean="0"/>
              <a:t>Около уголков рта, под горлом расположены резонаторы, или голосовые мешки, которые при </a:t>
            </a:r>
            <a:r>
              <a:rPr lang="ru-RU" sz="1600" dirty="0" err="1" smtClean="0"/>
              <a:t>квакании</a:t>
            </a:r>
            <a:r>
              <a:rPr lang="ru-RU" sz="1600" dirty="0" smtClean="0"/>
              <a:t> надуваются пузырями, усиливая звуки.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3758559"/>
            <a:ext cx="2920752" cy="2227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3673890"/>
            <a:ext cx="3812708" cy="2397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529990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36168">
        <p:dissolve/>
      </p:transition>
    </mc:Choice>
    <mc:Fallback>
      <p:transition spd="slow" advTm="36168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620688"/>
            <a:ext cx="7125113" cy="924475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Звуковые явления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908720"/>
            <a:ext cx="7125112" cy="4051437"/>
          </a:xfrm>
        </p:spPr>
        <p:txBody>
          <a:bodyPr/>
          <a:lstStyle/>
          <a:p>
            <a:r>
              <a:rPr lang="ru-RU" dirty="0" smtClean="0"/>
              <a:t>Бесхвостые амфибии различают звук частотой от 30 до 15000 Гц. </a:t>
            </a:r>
          </a:p>
          <a:p>
            <a:r>
              <a:rPr lang="ru-RU" dirty="0" smtClean="0"/>
              <a:t>Звуковые сигналы преимущественно обслуживают размножение: помогают встрече самцов с самками и различают чужих видов.</a:t>
            </a:r>
          </a:p>
          <a:p>
            <a:r>
              <a:rPr lang="ru-RU" dirty="0" smtClean="0"/>
              <a:t>Некоторые звуки служат сигналом опасности.</a:t>
            </a:r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8703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16602">
        <p:blinds dir="vert"/>
      </p:transition>
    </mc:Choice>
    <mc:Fallback>
      <p:transition spd="slow" advTm="1660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Дыхание </a:t>
            </a:r>
            <a:b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икринок.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908720"/>
            <a:ext cx="7125112" cy="4051437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Каждая икринка окружена сильно разбухающей в воде слизистой оболочкой.</a:t>
            </a:r>
          </a:p>
          <a:p>
            <a:r>
              <a:rPr lang="ru-RU" sz="1400" dirty="0" smtClean="0"/>
              <a:t>Полупрозрачный сферические оболочки выполняют роль собирательных линз, концентрируя световые лучи.</a:t>
            </a:r>
          </a:p>
          <a:p>
            <a:r>
              <a:rPr lang="ru-RU" sz="1400" dirty="0" smtClean="0"/>
              <a:t>Поэтому в солнечную погоду  температура внутри комка икринками может быть на 5-7 </a:t>
            </a:r>
            <a:r>
              <a:rPr lang="en-US" sz="1400" dirty="0" smtClean="0"/>
              <a:t>º</a:t>
            </a:r>
            <a:r>
              <a:rPr lang="ru-RU" sz="1400" dirty="0" smtClean="0"/>
              <a:t>С выше температура воздуха и воды.</a:t>
            </a:r>
          </a:p>
          <a:p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3933056"/>
            <a:ext cx="3322340" cy="2491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5" y="3827988"/>
            <a:ext cx="3105919" cy="2458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749710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25596">
        <p:zoom dir="in"/>
      </p:transition>
    </mc:Choice>
    <mc:Fallback>
      <p:transition spd="slow" advTm="25596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Зрение 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620688"/>
            <a:ext cx="7125112" cy="4051437"/>
          </a:xfrm>
        </p:spPr>
        <p:txBody>
          <a:bodyPr>
            <a:normAutofit/>
          </a:bodyPr>
          <a:lstStyle/>
          <a:p>
            <a:r>
              <a:rPr lang="ru-RU" sz="1600" dirty="0" smtClean="0"/>
              <a:t>У наземных амфибий хрусталик имеет форме двояковыпуклой линзы.</a:t>
            </a:r>
          </a:p>
          <a:p>
            <a:r>
              <a:rPr lang="ru-RU" sz="1600" dirty="0" smtClean="0"/>
              <a:t>Это связано с тем, что свет на границе воздуха и глазах преломляется сильнее, чем на границе воды и глаза.</a:t>
            </a:r>
          </a:p>
          <a:p>
            <a:r>
              <a:rPr lang="ru-RU" sz="1600" dirty="0" smtClean="0"/>
              <a:t>Имеются подвижные веки и слёзные железы, которые служат для отчистки роговицы от пыли и её смачивания.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3789040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4077072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70382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24198">
        <p14:vortex dir="r"/>
      </p:transition>
    </mc:Choice>
    <mc:Fallback>
      <p:transition spd="slow" advTm="241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Световое явление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1268760"/>
            <a:ext cx="7125112" cy="4051437"/>
          </a:xfrm>
        </p:spPr>
        <p:txBody>
          <a:bodyPr>
            <a:normAutofit/>
          </a:bodyPr>
          <a:lstStyle/>
          <a:p>
            <a:r>
              <a:rPr lang="ru-RU" dirty="0" smtClean="0"/>
              <a:t>Глаза лягушки действует в высшей степени  избирательно. Он фиксирует только форму и движение предметов.</a:t>
            </a:r>
          </a:p>
          <a:p>
            <a:r>
              <a:rPr lang="ru-RU" dirty="0" smtClean="0"/>
              <a:t>Земноводные хватают муху, если та находится достаточно близко. Но если муха далеко, лягушка не обращает на неё внимания.</a:t>
            </a:r>
          </a:p>
          <a:p>
            <a:r>
              <a:rPr lang="ru-RU" dirty="0" smtClean="0"/>
              <a:t>Учёные создали устройство – электронную  модель лягушачьего глаза, - которое позволяет вовремя обнаруживать самолёты и ракеты, и предотвращать их столкновения.    </a:t>
            </a:r>
            <a:endParaRPr lang="ru-RU" dirty="0"/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611044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21540">
        <p14:warp dir="in"/>
      </p:transition>
    </mc:Choice>
    <mc:Fallback>
      <p:transition spd="slow" advTm="215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Лягушкам установили памятник в Париже и в Киеве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3688" y="1844824"/>
            <a:ext cx="5924401" cy="4746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481652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Литература </a:t>
            </a:r>
            <a:endParaRPr lang="ru-RU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124744"/>
            <a:ext cx="7125112" cy="4051437"/>
          </a:xfrm>
        </p:spPr>
        <p:txBody>
          <a:bodyPr/>
          <a:lstStyle/>
          <a:p>
            <a:r>
              <a:rPr lang="ru-RU" dirty="0" smtClean="0"/>
              <a:t>Биология. Пособие для поступающих в вузы.</a:t>
            </a:r>
          </a:p>
          <a:p>
            <a:r>
              <a:rPr lang="ru-RU" dirty="0" smtClean="0"/>
              <a:t>Соседи по планете. Земноводные и пресмыкающиеся.</a:t>
            </a:r>
          </a:p>
          <a:p>
            <a:r>
              <a:rPr lang="ru-RU" dirty="0" smtClean="0"/>
              <a:t>История открытий. Энциклопедия.</a:t>
            </a:r>
          </a:p>
          <a:p>
            <a:r>
              <a:rPr lang="ru-RU" dirty="0" smtClean="0"/>
              <a:t>Зоология. Школьный атлас .</a:t>
            </a:r>
          </a:p>
          <a:p>
            <a:r>
              <a:rPr lang="ru-RU" dirty="0" smtClean="0"/>
              <a:t>Энциклопедия «Физика вокруг нас.»</a:t>
            </a:r>
          </a:p>
          <a:p>
            <a:endParaRPr lang="ru-RU" dirty="0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462793010"/>
      </p:ext>
    </p:extLst>
  </p:cSld>
  <p:clrMapOvr>
    <a:masterClrMapping/>
  </p:clrMapOvr>
  <p:transition spd="slow" advTm="20665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3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6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7|1.9|1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2|8.9|12.7|1.1|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7|9|10.6|8.7|1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7|11.4|5.1|10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|11.9|13.1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9|10.6|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8|9.9|1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7|15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4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2"/>
</p:tagLst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TC102455596[[fn=Весна]]</Template>
  <TotalTime>601</TotalTime>
  <Words>924</Words>
  <Application>Microsoft Office PowerPoint</Application>
  <PresentationFormat>Экран (4:3)</PresentationFormat>
  <Paragraphs>95</Paragraphs>
  <Slides>20</Slides>
  <Notes>0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Spring</vt:lpstr>
      <vt:lpstr>«Не только над лягушкой, но и над крошечной инфузорией склоняются поколения людей и не могут открыть всех её тайн». </vt:lpstr>
      <vt:lpstr>Лягушка и электричество. </vt:lpstr>
      <vt:lpstr>Не «для», а «вопреки»!</vt:lpstr>
      <vt:lpstr>Условия жизни в водной среде и на суше.</vt:lpstr>
      <vt:lpstr>Скелет </vt:lpstr>
      <vt:lpstr>Скелет </vt:lpstr>
      <vt:lpstr>Движение</vt:lpstr>
      <vt:lpstr>Покровы тела</vt:lpstr>
      <vt:lpstr>Окраска тела</vt:lpstr>
      <vt:lpstr>Предостерегающая окраска</vt:lpstr>
      <vt:lpstr>Квакши </vt:lpstr>
      <vt:lpstr>Дыхание</vt:lpstr>
      <vt:lpstr>Орган слуха</vt:lpstr>
      <vt:lpstr>Резонаторы </vt:lpstr>
      <vt:lpstr>Звуковые явления</vt:lpstr>
      <vt:lpstr>Дыхание  икринок.</vt:lpstr>
      <vt:lpstr>Зрение </vt:lpstr>
      <vt:lpstr>Световое явление</vt:lpstr>
      <vt:lpstr>Лягушкам установили памятник в Париже и в Киеве</vt:lpstr>
      <vt:lpstr>Литература 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My</cp:lastModifiedBy>
  <cp:revision>54</cp:revision>
  <dcterms:created xsi:type="dcterms:W3CDTF">2012-01-15T14:11:24Z</dcterms:created>
  <dcterms:modified xsi:type="dcterms:W3CDTF">2012-02-20T06:28:13Z</dcterms:modified>
</cp:coreProperties>
</file>