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6"/>
  </p:notesMasterIdLst>
  <p:sldIdLst>
    <p:sldId id="361" r:id="rId3"/>
    <p:sldId id="393" r:id="rId4"/>
    <p:sldId id="384" r:id="rId5"/>
    <p:sldId id="394" r:id="rId6"/>
    <p:sldId id="395" r:id="rId7"/>
    <p:sldId id="387" r:id="rId8"/>
    <p:sldId id="388" r:id="rId9"/>
    <p:sldId id="390" r:id="rId10"/>
    <p:sldId id="391" r:id="rId11"/>
    <p:sldId id="392" r:id="rId12"/>
    <p:sldId id="389" r:id="rId13"/>
    <p:sldId id="380" r:id="rId14"/>
    <p:sldId id="363" r:id="rId15"/>
  </p:sldIdLst>
  <p:sldSz cx="9144000" cy="6858000" type="screen4x3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CC"/>
    <a:srgbClr val="0065B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5429" autoAdjust="0"/>
  </p:normalViewPr>
  <p:slideViewPr>
    <p:cSldViewPr>
      <p:cViewPr>
        <p:scale>
          <a:sx n="70" d="100"/>
          <a:sy n="70" d="100"/>
        </p:scale>
        <p:origin x="-806" y="10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2" y="1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439320-6A60-4A99-A8E6-EE4DAC5EE18D}" type="datetimeFigureOut">
              <a:rPr lang="ru-RU" smtClean="0"/>
              <a:pPr/>
              <a:t>15.08.2015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2" y="9443663"/>
            <a:ext cx="2929837" cy="497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6C236-AE09-4E76-BEEE-221CEB79FF0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6097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112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6772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177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74522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45053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280171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9747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241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40121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95004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1381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36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6753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6630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6610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62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8710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7243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03045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62120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74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52808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34825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8E633F-A652-4EF6-8232-D7A2202A739C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15.08.2015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9C60A-BE7D-4C8D-A3E8-6B7816C313A7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1766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9" y="6097"/>
            <a:ext cx="9152706" cy="6864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-21374" y="1916832"/>
            <a:ext cx="9159875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Татарстан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еспубликасында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илли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t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мәгарифне </a:t>
            </a:r>
          </a:p>
          <a:p>
            <a:pPr algn="ctr"/>
            <a:r>
              <a:rPr lang="tt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</a:t>
            </a:r>
            <a:r>
              <a:rPr lang="tt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стерү к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онцепциясе</a:t>
            </a:r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(2015-2030 </a:t>
            </a:r>
            <a:r>
              <a:rPr lang="ru-RU" sz="32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нчы</a:t>
            </a:r>
            <a:r>
              <a:rPr lang="ru-RU" sz="3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еллар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endParaRPr lang="ru-RU" sz="3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32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«Милли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мәктәпкә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25 </a:t>
            </a:r>
            <a:r>
              <a:rPr lang="ru-RU" sz="24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юл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картасы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427984" y="4365104"/>
            <a:ext cx="3744416" cy="1728192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defRPr/>
            </a:pPr>
            <a:endParaRPr lang="ru-RU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2" descr="File:Coat of Arms of Tatarstan.sv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4891" y="332655"/>
            <a:ext cx="1221350" cy="1224137"/>
          </a:xfrm>
          <a:prstGeom prst="rect">
            <a:avLst/>
          </a:prstGeom>
          <a:noFill/>
        </p:spPr>
      </p:pic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 smtClean="0">
                <a:solidFill>
                  <a:prstClr val="white"/>
                </a:solidFill>
              </a:rPr>
              <a:t>Татарстан </a:t>
            </a:r>
            <a:r>
              <a:rPr lang="ru-RU" dirty="0" err="1" smtClean="0">
                <a:solidFill>
                  <a:prstClr val="white"/>
                </a:solidFill>
              </a:rPr>
              <a:t>Республикасы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dirty="0" err="1" smtClean="0">
                <a:solidFill>
                  <a:prstClr val="white"/>
                </a:solidFill>
              </a:rPr>
              <a:t>мәгариф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dirty="0" err="1" smtClean="0">
                <a:solidFill>
                  <a:prstClr val="white"/>
                </a:solidFill>
              </a:rPr>
              <a:t>һәм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dirty="0" err="1" smtClean="0">
                <a:solidFill>
                  <a:prstClr val="white"/>
                </a:solidFill>
              </a:rPr>
              <a:t>фән</a:t>
            </a:r>
            <a:r>
              <a:rPr lang="ru-RU" dirty="0" smtClean="0">
                <a:solidFill>
                  <a:prstClr val="white"/>
                </a:solidFill>
              </a:rPr>
              <a:t> </a:t>
            </a:r>
            <a:r>
              <a:rPr lang="ru-RU" dirty="0" err="1" smtClean="0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4480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36214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t-RU" sz="32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4 нче юнәлеш</a:t>
            </a:r>
            <a:endParaRPr lang="ru-RU" sz="3200" b="1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36214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403648" y="720989"/>
            <a:ext cx="7740352" cy="4864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илли прогимназия проекты</a:t>
            </a: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нче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мәктәпләр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челтәре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төп,урта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белем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Билингваль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балалар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бакчасы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дәвамында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туган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телд</a:t>
            </a:r>
            <a:r>
              <a:rPr lang="tt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 эшләүче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лагерьлар</a:t>
            </a:r>
            <a:endParaRPr lang="ru-RU" sz="3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нче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Альтернатив белем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бирү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оешмалары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күпмилләтле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якшәмбе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мәктәпләре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гаилә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үзәкләре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һ.б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0026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95636" y="121192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t-RU" sz="32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5 нче юнәлеш</a:t>
            </a:r>
            <a:endParaRPr lang="ru-RU" sz="3200" b="1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115616" y="719249"/>
            <a:ext cx="7845092" cy="53253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нче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белем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сыйфатын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мониторинглау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системасында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компоненты  </a:t>
            </a:r>
            <a:endParaRPr lang="ru-RU" sz="3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нче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илли </a:t>
            </a:r>
            <a:r>
              <a:rPr lang="ru-RU" sz="3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төбәк</a:t>
            </a: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фәннәрен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ллык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мониторинглау</a:t>
            </a: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системасы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нче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Бердәм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республика тесты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эчтәлеген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камилләштерү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(4 </a:t>
            </a:r>
            <a:r>
              <a:rPr lang="ru-RU" sz="3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һәм</a:t>
            </a:r>
            <a:r>
              <a:rPr lang="ru-RU" sz="3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сыйн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.) 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сертификациясе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үзәге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үсеше</a:t>
            </a:r>
            <a:r>
              <a:rPr lang="ru-RU" sz="30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0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мониторингы</a:t>
            </a:r>
            <a:endParaRPr lang="ru-RU" sz="3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43939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0402" y="440808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Көтелгән</a:t>
            </a:r>
            <a:r>
              <a:rPr kumimoji="0" lang="ru-RU" sz="32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нәтиҗә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4362" y="1060540"/>
            <a:ext cx="78450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err="1">
                <a:solidFill>
                  <a:schemeClr val="tx2"/>
                </a:solidFill>
              </a:rPr>
              <a:t>у</a:t>
            </a:r>
            <a:r>
              <a:rPr lang="ru-RU" sz="2400" b="1" dirty="0" err="1" smtClean="0">
                <a:solidFill>
                  <a:schemeClr val="tx2"/>
                </a:solidFill>
              </a:rPr>
              <a:t>кучыларда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туган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телгә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тарих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һәм</a:t>
            </a:r>
            <a:r>
              <a:rPr lang="ru-RU" sz="2400" b="1" dirty="0" smtClean="0">
                <a:solidFill>
                  <a:schemeClr val="tx2"/>
                </a:solidFill>
              </a:rPr>
              <a:t> Татарстан </a:t>
            </a:r>
            <a:r>
              <a:rPr lang="ru-RU" sz="2400" b="1" dirty="0" err="1" smtClean="0">
                <a:solidFill>
                  <a:schemeClr val="tx2"/>
                </a:solidFill>
              </a:rPr>
              <a:t>халкының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мәдәни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мирасын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үзләштерүгә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кызыксыну</a:t>
            </a:r>
            <a:r>
              <a:rPr lang="ru-RU" sz="2400" b="1" dirty="0" smtClean="0">
                <a:solidFill>
                  <a:schemeClr val="tx2"/>
                </a:solidFill>
              </a:rPr>
              <a:t> арту</a:t>
            </a:r>
            <a:endParaRPr lang="ru-RU" sz="2400" b="1" dirty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err="1">
                <a:solidFill>
                  <a:schemeClr val="tx2"/>
                </a:solidFill>
              </a:rPr>
              <a:t>м</a:t>
            </a:r>
            <a:r>
              <a:rPr lang="ru-RU" sz="2400" b="1" dirty="0" err="1" smtClean="0">
                <a:solidFill>
                  <a:schemeClr val="tx2"/>
                </a:solidFill>
              </a:rPr>
              <a:t>илли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мәгарифнең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эчтәлеген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яңарту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белем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бирү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методикасын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һәм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технологияләрен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яңа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таләпләр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нигезендә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камилләштерү</a:t>
            </a:r>
            <a:endParaRPr lang="ru-RU" sz="2400" b="1" dirty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err="1">
                <a:solidFill>
                  <a:schemeClr val="tx2"/>
                </a:solidFill>
              </a:rPr>
              <a:t>м</a:t>
            </a:r>
            <a:r>
              <a:rPr lang="ru-RU" sz="2400" b="1" dirty="0" err="1" smtClean="0">
                <a:solidFill>
                  <a:schemeClr val="tx2"/>
                </a:solidFill>
              </a:rPr>
              <a:t>илли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мәгарифнең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дәүләти-иҗтимагый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идарә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системасында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нәтиҗәлелекне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тәэмин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итү</a:t>
            </a:r>
            <a:endParaRPr lang="ru-RU" sz="2400" b="1" dirty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мөгаллим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һәм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идарәчеләрнең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һөнәри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үсеш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дәрәҗәсендә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яңа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үрләргә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ирешү</a:t>
            </a:r>
            <a:endParaRPr lang="ru-RU" sz="2400" b="1" dirty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республикада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милли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мәгарифнең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нәтиҗәле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үсешен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тәэмин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итә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торган</a:t>
            </a:r>
            <a:r>
              <a:rPr lang="ru-RU" sz="2400" b="1" dirty="0" smtClean="0">
                <a:solidFill>
                  <a:schemeClr val="tx2"/>
                </a:solidFill>
              </a:rPr>
              <a:t> мониторинг </a:t>
            </a:r>
            <a:r>
              <a:rPr lang="ru-RU" sz="2400" b="1" dirty="0" err="1" smtClean="0">
                <a:solidFill>
                  <a:schemeClr val="tx2"/>
                </a:solidFill>
              </a:rPr>
              <a:t>механизмнарын</a:t>
            </a:r>
            <a:r>
              <a:rPr lang="ru-RU" sz="2400" b="1" dirty="0" smtClean="0">
                <a:solidFill>
                  <a:schemeClr val="tx2"/>
                </a:solidFill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</a:rPr>
              <a:t>коралларын</a:t>
            </a:r>
            <a:r>
              <a:rPr lang="ru-RU" sz="2400" b="1" dirty="0" smtClean="0">
                <a:solidFill>
                  <a:schemeClr val="tx2"/>
                </a:solidFill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</a:rPr>
              <a:t>булдыру</a:t>
            </a:r>
            <a:endParaRPr lang="ru-RU" sz="2400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0435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0" y="2420888"/>
            <a:ext cx="9144000" cy="1143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Игътибарыгыз</a:t>
            </a:r>
            <a:r>
              <a:rPr kumimoji="0" lang="ru-RU" sz="3600" b="1" i="0" u="none" strike="noStrike" kern="0" cap="none" spc="0" normalizeH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3600" b="1" i="0" u="none" strike="noStrike" kern="0" cap="none" spc="0" normalizeH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өчен</a:t>
            </a:r>
            <a:r>
              <a:rPr kumimoji="0" lang="ru-RU" sz="3600" b="1" i="0" u="none" strike="noStrike" kern="0" cap="none" spc="0" normalizeH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 </a:t>
            </a:r>
            <a:r>
              <a:rPr kumimoji="0" lang="ru-RU" sz="3600" b="1" i="0" u="none" strike="noStrike" kern="0" cap="none" spc="0" normalizeH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рәхмәт</a:t>
            </a:r>
            <a:r>
              <a:rPr kumimoji="0" lang="ru-RU" sz="3600" b="1" i="0" u="none" strike="noStrike" kern="0" cap="none" spc="0" normalizeH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!</a:t>
            </a:r>
            <a:endParaRPr kumimoji="0" lang="ru-RU" sz="3600" b="1" i="0" u="none" strike="noStrike" kern="0" cap="none" spc="0" normalizeH="0" baseline="0" noProof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970630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0402" y="440808"/>
            <a:ext cx="7114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Милли </a:t>
            </a:r>
            <a:r>
              <a:rPr lang="ru-RU" sz="30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мәгарифне</a:t>
            </a:r>
            <a:r>
              <a:rPr lang="tt-RU" sz="30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ң</a:t>
            </a:r>
            <a:r>
              <a:rPr lang="ru-RU" sz="30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30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үсешенә</a:t>
            </a:r>
            <a:endParaRPr lang="ru-RU" sz="3000" b="1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йогынты</a:t>
            </a:r>
            <a:r>
              <a:rPr lang="ru-RU" sz="30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30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ясаучы</a:t>
            </a:r>
            <a:r>
              <a:rPr lang="ru-RU" sz="30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30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факторлар</a:t>
            </a:r>
            <a:endParaRPr kumimoji="0" lang="ru-RU" sz="3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89952" y="1484784"/>
            <a:ext cx="7845092" cy="4189224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 err="1" smtClean="0">
                <a:solidFill>
                  <a:schemeClr val="tx2"/>
                </a:solidFill>
              </a:rPr>
              <a:t>глобальләшү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мәдәниятләр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кушылуы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ассимиляцияләшү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 err="1" smtClean="0">
                <a:solidFill>
                  <a:schemeClr val="tx2"/>
                </a:solidFill>
              </a:rPr>
              <a:t>милли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телләрне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саклау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һәм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үстерү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өчен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шартларның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smtClean="0">
                <a:solidFill>
                  <a:schemeClr val="tx2"/>
                </a:solidFill>
              </a:rPr>
              <a:t>ким</a:t>
            </a:r>
            <a:r>
              <a:rPr lang="tt-RU" sz="2400" dirty="0" smtClean="0">
                <a:solidFill>
                  <a:schemeClr val="tx2"/>
                </a:solidFill>
              </a:rPr>
              <a:t>үе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endParaRPr lang="ru-RU" sz="2400" dirty="0" smtClean="0">
              <a:solidFill>
                <a:schemeClr val="tx2"/>
              </a:solidFill>
            </a:endParaRP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 smtClean="0">
                <a:solidFill>
                  <a:schemeClr val="tx2"/>
                </a:solidFill>
              </a:rPr>
              <a:t>ИК </a:t>
            </a:r>
            <a:r>
              <a:rPr lang="ru-RU" sz="2400" dirty="0" err="1" smtClean="0">
                <a:solidFill>
                  <a:schemeClr val="tx2"/>
                </a:solidFill>
              </a:rPr>
              <a:t>технологияләр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үсеше</a:t>
            </a:r>
            <a:r>
              <a:rPr lang="ru-RU" sz="2400" dirty="0" smtClean="0">
                <a:solidFill>
                  <a:schemeClr val="tx2"/>
                </a:solidFill>
              </a:rPr>
              <a:t>, </a:t>
            </a:r>
            <a:r>
              <a:rPr lang="ru-RU" sz="2400" dirty="0" err="1" smtClean="0">
                <a:solidFill>
                  <a:schemeClr val="tx2"/>
                </a:solidFill>
              </a:rPr>
              <a:t>интернетка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бәйлелек</a:t>
            </a:r>
            <a:endParaRPr lang="ru-RU" sz="2400" dirty="0">
              <a:solidFill>
                <a:schemeClr val="tx2"/>
              </a:solidFill>
            </a:endParaRP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>
                <a:solidFill>
                  <a:schemeClr val="tx2"/>
                </a:solidFill>
              </a:rPr>
              <a:t>к</a:t>
            </a:r>
            <a:r>
              <a:rPr lang="ru-RU" sz="2400" dirty="0" smtClean="0">
                <a:solidFill>
                  <a:schemeClr val="tx2"/>
                </a:solidFill>
              </a:rPr>
              <a:t>онтентны </a:t>
            </a:r>
            <a:r>
              <a:rPr lang="ru-RU" sz="2400" dirty="0" err="1" smtClean="0">
                <a:solidFill>
                  <a:schemeClr val="tx2"/>
                </a:solidFill>
              </a:rPr>
              <a:t>төрле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телләргә</a:t>
            </a:r>
            <a:r>
              <a:rPr lang="ru-RU" sz="2400" dirty="0" smtClean="0">
                <a:solidFill>
                  <a:schemeClr val="tx2"/>
                </a:solidFill>
              </a:rPr>
              <a:t> электрон </a:t>
            </a:r>
            <a:r>
              <a:rPr lang="ru-RU" sz="2400" dirty="0" err="1" smtClean="0">
                <a:solidFill>
                  <a:schemeClr val="tx2"/>
                </a:solidFill>
              </a:rPr>
              <a:t>рәвештә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тиз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һәм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сыйфатлы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тәрҗемә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итү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чаралары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барлыкка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килү</a:t>
            </a:r>
            <a:endParaRPr lang="ru-RU" sz="2400" dirty="0" smtClean="0">
              <a:solidFill>
                <a:schemeClr val="tx2"/>
              </a:solidFill>
            </a:endParaRP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 err="1" smtClean="0">
                <a:solidFill>
                  <a:schemeClr val="tx2"/>
                </a:solidFill>
              </a:rPr>
              <a:t>хезмәт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миграциясе</a:t>
            </a:r>
            <a:r>
              <a:rPr lang="ru-RU" sz="2400" dirty="0" smtClean="0">
                <a:solidFill>
                  <a:schemeClr val="tx2"/>
                </a:solidFill>
              </a:rPr>
              <a:t> </a:t>
            </a:r>
            <a:r>
              <a:rPr lang="ru-RU" sz="2400" dirty="0" err="1" smtClean="0">
                <a:solidFill>
                  <a:schemeClr val="tx2"/>
                </a:solidFill>
              </a:rPr>
              <a:t>үсеше</a:t>
            </a:r>
            <a:endParaRPr lang="ru-RU" sz="2400" dirty="0" smtClean="0">
              <a:solidFill>
                <a:schemeClr val="tx2"/>
              </a:solidFill>
            </a:endParaRPr>
          </a:p>
          <a:p>
            <a:pPr marL="342900" indent="-342900">
              <a:lnSpc>
                <a:spcPct val="114000"/>
              </a:lnSpc>
              <a:buFont typeface="Wingdings" panose="05000000000000000000" pitchFamily="2" charset="2"/>
              <a:buChar char="ü"/>
            </a:pPr>
            <a:r>
              <a:rPr lang="ru-RU" sz="2400" dirty="0" err="1" smtClean="0">
                <a:solidFill>
                  <a:schemeClr val="tx2"/>
                </a:solidFill>
              </a:rPr>
              <a:t>шәһәрләшү</a:t>
            </a:r>
            <a:r>
              <a:rPr lang="ru-RU" sz="2400" dirty="0" smtClean="0">
                <a:solidFill>
                  <a:schemeClr val="tx2"/>
                </a:solidFill>
              </a:rPr>
              <a:t>, урбанизация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1070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0402" y="43128"/>
            <a:ext cx="7114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Милли </a:t>
            </a:r>
            <a:r>
              <a:rPr kumimoji="0" lang="ru-RU" sz="30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мәгариф</a:t>
            </a:r>
            <a:r>
              <a:rPr kumimoji="0" lang="ru-RU" sz="30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0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үсешен</a:t>
            </a:r>
            <a:endParaRPr kumimoji="0" lang="ru-RU" sz="3000" b="1" i="0" u="none" strike="noStrike" kern="0" cap="none" spc="0" normalizeH="0" baseline="0" noProof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0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тоткарлаучы</a:t>
            </a:r>
            <a:r>
              <a:rPr kumimoji="0" lang="ru-RU" sz="30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0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факторлар</a:t>
            </a:r>
            <a:endParaRPr kumimoji="0" lang="ru-RU" sz="30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64362" y="1271805"/>
            <a:ext cx="7845092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schemeClr val="tx2"/>
                </a:solidFill>
              </a:rPr>
              <a:t>ф</a:t>
            </a:r>
            <a:r>
              <a:rPr lang="ru-RU" sz="2200" dirty="0" smtClean="0">
                <a:solidFill>
                  <a:schemeClr val="tx2"/>
                </a:solidFill>
              </a:rPr>
              <a:t>едераль </a:t>
            </a:r>
            <a:r>
              <a:rPr lang="ru-RU" sz="2200" dirty="0" err="1" smtClean="0">
                <a:solidFill>
                  <a:schemeClr val="tx2"/>
                </a:solidFill>
              </a:rPr>
              <a:t>үзәкт</a:t>
            </a:r>
            <a:r>
              <a:rPr lang="tt-RU" sz="2200" dirty="0" smtClean="0">
                <a:solidFill>
                  <a:schemeClr val="tx2"/>
                </a:solidFill>
              </a:rPr>
              <a:t>ә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туган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телләрне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саклау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һәм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үстерү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буенча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системалы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эшчәнлек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булмау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err="1" smtClean="0">
                <a:solidFill>
                  <a:schemeClr val="tx2"/>
                </a:solidFill>
              </a:rPr>
              <a:t>милли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мәгарифне</a:t>
            </a:r>
            <a:r>
              <a:rPr lang="tt-RU" sz="2200" dirty="0" smtClean="0">
                <a:solidFill>
                  <a:schemeClr val="tx2"/>
                </a:solidFill>
              </a:rPr>
              <a:t>ң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үсеш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факторлары</a:t>
            </a:r>
            <a:r>
              <a:rPr lang="ru-RU" sz="2200" dirty="0" smtClean="0">
                <a:solidFill>
                  <a:schemeClr val="tx2"/>
                </a:solidFill>
              </a:rPr>
              <a:t>, </a:t>
            </a:r>
            <a:r>
              <a:rPr lang="ru-RU" sz="2200" dirty="0" err="1" smtClean="0">
                <a:solidFill>
                  <a:schemeClr val="tx2"/>
                </a:solidFill>
              </a:rPr>
              <a:t>шартлары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тиешле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дәрәҗәдә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өйрәнелмәү</a:t>
            </a:r>
            <a:r>
              <a:rPr lang="ru-RU" sz="2200" dirty="0" smtClean="0">
                <a:solidFill>
                  <a:schemeClr val="tx2"/>
                </a:solidFill>
              </a:rPr>
              <a:t>, </a:t>
            </a:r>
            <a:r>
              <a:rPr lang="ru-RU" sz="2200" dirty="0" err="1" smtClean="0">
                <a:solidFill>
                  <a:schemeClr val="tx2"/>
                </a:solidFill>
              </a:rPr>
              <a:t>фәнни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һәм</a:t>
            </a:r>
            <a:r>
              <a:rPr lang="ru-RU" sz="2200" dirty="0" smtClean="0">
                <a:solidFill>
                  <a:schemeClr val="tx2"/>
                </a:solidFill>
              </a:rPr>
              <a:t> методик </a:t>
            </a:r>
            <a:r>
              <a:rPr lang="ru-RU" sz="2200" dirty="0" err="1" smtClean="0">
                <a:solidFill>
                  <a:schemeClr val="tx2"/>
                </a:solidFill>
              </a:rPr>
              <a:t>ярдәм</a:t>
            </a:r>
            <a:r>
              <a:rPr lang="tt-RU" sz="2200" dirty="0" smtClean="0">
                <a:solidFill>
                  <a:schemeClr val="tx2"/>
                </a:solidFill>
              </a:rPr>
              <a:t> системасы камил булмау</a:t>
            </a:r>
            <a:endParaRPr lang="ru-RU" sz="22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err="1" smtClean="0">
                <a:solidFill>
                  <a:schemeClr val="tx2"/>
                </a:solidFill>
              </a:rPr>
              <a:t>милли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мәгарифне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гамәлгә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ашыруда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системалылык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һәм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бердәм</a:t>
            </a:r>
            <a:r>
              <a:rPr lang="ru-RU" sz="2200" dirty="0" smtClean="0">
                <a:solidFill>
                  <a:schemeClr val="tx2"/>
                </a:solidFill>
              </a:rPr>
              <a:t> концепция </a:t>
            </a:r>
            <a:r>
              <a:rPr lang="ru-RU" sz="2200" dirty="0" err="1" smtClean="0">
                <a:solidFill>
                  <a:schemeClr val="tx2"/>
                </a:solidFill>
              </a:rPr>
              <a:t>кирәклеге</a:t>
            </a:r>
            <a:endParaRPr lang="ru-RU" sz="2200" dirty="0" smtClean="0">
              <a:solidFill>
                <a:srgbClr val="00B050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err="1">
                <a:solidFill>
                  <a:schemeClr val="tx2"/>
                </a:solidFill>
              </a:rPr>
              <a:t>б</a:t>
            </a:r>
            <a:r>
              <a:rPr lang="ru-RU" sz="2200" dirty="0" err="1" smtClean="0">
                <a:solidFill>
                  <a:schemeClr val="tx2"/>
                </a:solidFill>
              </a:rPr>
              <a:t>ердәм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җаваплылык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үзәге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булмау</a:t>
            </a:r>
            <a:r>
              <a:rPr lang="ru-RU" sz="2200" dirty="0" smtClean="0">
                <a:solidFill>
                  <a:schemeClr val="tx2"/>
                </a:solidFill>
              </a:rPr>
              <a:t>, </a:t>
            </a:r>
            <a:r>
              <a:rPr lang="ru-RU" sz="2200" dirty="0" err="1">
                <a:solidFill>
                  <a:schemeClr val="tx2"/>
                </a:solidFill>
              </a:rPr>
              <a:t>и</a:t>
            </a:r>
            <a:r>
              <a:rPr lang="ru-RU" sz="2200" dirty="0" err="1" smtClean="0">
                <a:solidFill>
                  <a:schemeClr val="tx2"/>
                </a:solidFill>
              </a:rPr>
              <a:t>дарә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субъектларының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асинхронлыгы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err="1" smtClean="0">
                <a:solidFill>
                  <a:schemeClr val="tx2"/>
                </a:solidFill>
              </a:rPr>
              <a:t>идарәчеләр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һәм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мөгаллимнәр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әзерләү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системасын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камилләштерү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зарурлыгы</a:t>
            </a:r>
            <a:endParaRPr lang="ru-RU" sz="2200" dirty="0" smtClean="0">
              <a:solidFill>
                <a:schemeClr val="tx2"/>
              </a:solidFill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dirty="0" err="1">
                <a:solidFill>
                  <a:schemeClr val="tx2"/>
                </a:solidFill>
              </a:rPr>
              <a:t>м</a:t>
            </a:r>
            <a:r>
              <a:rPr lang="ru-RU" sz="2200" dirty="0" err="1" smtClean="0">
                <a:solidFill>
                  <a:schemeClr val="tx2"/>
                </a:solidFill>
              </a:rPr>
              <a:t>илли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мәгариф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үсешен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даими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күзәтчелек</a:t>
            </a:r>
            <a:r>
              <a:rPr lang="ru-RU" sz="2200" dirty="0" smtClean="0">
                <a:solidFill>
                  <a:schemeClr val="tx2"/>
                </a:solidFill>
              </a:rPr>
              <a:t>, объектив </a:t>
            </a:r>
            <a:r>
              <a:rPr lang="ru-RU" sz="2200" dirty="0" err="1" smtClean="0">
                <a:solidFill>
                  <a:schemeClr val="tx2"/>
                </a:solidFill>
              </a:rPr>
              <a:t>бәяләү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һәм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smtClean="0">
                <a:solidFill>
                  <a:schemeClr val="tx2"/>
                </a:solidFill>
              </a:rPr>
              <a:t>мониторинг </a:t>
            </a:r>
            <a:r>
              <a:rPr lang="ru-RU" sz="2200" dirty="0" err="1" smtClean="0">
                <a:solidFill>
                  <a:schemeClr val="tx2"/>
                </a:solidFill>
              </a:rPr>
              <a:t>системасы</a:t>
            </a:r>
            <a:r>
              <a:rPr lang="ru-RU" sz="2200" dirty="0" smtClean="0">
                <a:solidFill>
                  <a:schemeClr val="tx2"/>
                </a:solidFill>
              </a:rPr>
              <a:t> </a:t>
            </a:r>
            <a:r>
              <a:rPr lang="ru-RU" sz="2200" dirty="0" err="1" smtClean="0">
                <a:solidFill>
                  <a:schemeClr val="tx2"/>
                </a:solidFill>
              </a:rPr>
              <a:t>булмау</a:t>
            </a:r>
            <a:endParaRPr lang="ru-RU" sz="2200" dirty="0">
              <a:solidFill>
                <a:schemeClr val="tx2"/>
              </a:solidFill>
            </a:endParaRP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sz="20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181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550960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Концепциянең</a:t>
            </a:r>
            <a:r>
              <a:rPr kumimoji="0" lang="ru-RU" sz="3200" b="1" i="0" u="none" strike="noStrike" kern="0" cap="none" spc="0" normalizeH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200" b="1" i="0" u="none" strike="noStrike" kern="0" cap="none" spc="0" normalizeH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максаты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1484784"/>
            <a:ext cx="7845092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600" b="1" dirty="0" smtClean="0">
              <a:solidFill>
                <a:srgbClr val="00B050"/>
              </a:solidFill>
            </a:endParaRPr>
          </a:p>
          <a:p>
            <a:pPr algn="just"/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Татарстан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халкының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тарихи-мәдәни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мирасын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саклау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трансляцияләүне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тәэмин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итә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алган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бербөтен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динамик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үсешкә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ия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милли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мәгариф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системасын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24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формалаштыру</a:t>
            </a:r>
            <a:r>
              <a:rPr lang="ru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,</a:t>
            </a:r>
            <a:r>
              <a:rPr lang="en-US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XXI</a:t>
            </a:r>
            <a:r>
              <a:rPr lang="tt-RU" sz="24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гасырның көндәшлеккә сәләтле шәхесен тәрбияләү һәм җәмәгатьчелекнең туган телдә сыйфатлы белем һәм тәрбия алуга булган ихтыяҗын канәгатьләндерү</a:t>
            </a:r>
            <a:endParaRPr lang="ru-RU" sz="24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225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74069" y="75825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Концепциянең</a:t>
            </a:r>
            <a:r>
              <a:rPr kumimoji="0" lang="ru-RU" sz="3200" b="1" i="0" u="none" strike="noStrike" kern="0" cap="none" spc="0" normalizeH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200" b="1" i="0" u="none" strike="noStrike" kern="0" cap="none" spc="0" normalizeH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эчтәлеге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71600" y="826663"/>
            <a:ext cx="7773084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marR="0" lvl="0" indent="-45720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Төп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нигезләмәләр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457200" indent="-457200" algn="just">
              <a:buFontTx/>
              <a:buAutoNum type="arabicPeriod"/>
              <a:defRPr/>
            </a:pP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Татарстан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Республикасында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милли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мәгариф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системасының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бүгенге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торышы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проблемалар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457200" indent="-457200" algn="just">
              <a:buFontTx/>
              <a:buAutoNum type="arabicPeriod"/>
              <a:defRPr/>
            </a:pP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2015-2030 нчы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елларга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Татарстан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Республикасында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милли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мәгарифне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үстерүнең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максаты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,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бурычлары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принциплары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marL="457200" lvl="0" indent="-457200" algn="just">
              <a:buAutoNum type="arabicPeriod"/>
              <a:defRPr/>
            </a:pP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2015-2030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нчы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елларга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Татарстан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Республикасында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милли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мәгарифне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үстерүнең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төп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юнәлешләре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гаилә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тәрбиясе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мәктәпкәчә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белем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бирү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у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рта гомуми белем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бирү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өнәри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белем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бирү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5. 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2015-2030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нчы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елларга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Татарстан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Республикасында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милли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мәгариф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үсешен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ресурслар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белән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тәэмин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итү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кадрлар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белән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тәэмин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итү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фәнни-мотивацион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методик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яктан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тәэмин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итү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мәгълүмати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-методик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шартлар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тудыру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психологик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-педагогик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шартлар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тудыру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285750" indent="-285750" algn="just">
              <a:buFont typeface="Arial" panose="020B0604020202020204" pitchFamily="34" charset="0"/>
              <a:buChar char="•"/>
              <a:defRPr/>
            </a:pP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идарә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системасын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камилләштерү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6.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Төбәкара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һәм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халыкара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хезмәттәшлек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7.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Концепцияне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тормышка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ашыру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шартлары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8.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Концепцияне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тормышка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ашыру</a:t>
            </a:r>
            <a:r>
              <a:rPr lang="ru-RU" sz="1600" kern="0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механизмнары</a:t>
            </a:r>
            <a:endParaRPr lang="ru-RU" sz="1600" kern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9.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Көтелгән</a:t>
            </a:r>
            <a:r>
              <a:rPr lang="ru-RU" sz="1600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 </a:t>
            </a:r>
            <a:r>
              <a:rPr lang="ru-RU" sz="1600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</a:rPr>
              <a:t>нәтиҗә</a:t>
            </a:r>
            <a:endParaRPr lang="ru-RU" sz="1600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  <a:p>
            <a:pPr marL="457200" indent="-457200" algn="just">
              <a:buAutoNum type="arabicPeriod"/>
              <a:defRPr/>
            </a:pPr>
            <a:endParaRPr lang="ru-RU" sz="1600" b="1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0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0763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30402" y="440808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Төп</a:t>
            </a:r>
            <a:r>
              <a:rPr kumimoji="0" lang="ru-RU" sz="3200" b="1" i="0" u="none" strike="noStrike" kern="0" cap="none" spc="0" normalizeH="0" baseline="0" noProof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 </a:t>
            </a:r>
            <a:r>
              <a:rPr kumimoji="0" lang="ru-RU" sz="3200" b="1" i="0" u="none" strike="noStrike" kern="0" cap="none" spc="0" normalizeH="0" baseline="0" noProof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uLnTx/>
                <a:uFillTx/>
              </a:rPr>
              <a:t>юнәлешләре</a:t>
            </a:r>
            <a:endParaRPr kumimoji="0" lang="ru-RU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99592" y="1124744"/>
            <a:ext cx="7992888" cy="47234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Милли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мәгарифтә</a:t>
            </a:r>
            <a:r>
              <a:rPr lang="ru-RU" sz="2400" b="1" dirty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бердәм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дәүләти-иҗтимагый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идарә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системасы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булдыру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Туган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телдә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белем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бирүнең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эчтәлеген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уку-укыту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методика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һәм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технологияләрен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камилләштерү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Милли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мәктәп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өчен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мөгаллим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һәм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идарәчеләр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әзерләү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системасын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яңарту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endParaRPr lang="ru-RU" sz="2400" b="1" dirty="0" smtClean="0">
              <a:solidFill>
                <a:schemeClr val="tx2"/>
              </a:solidFill>
              <a:latin typeface="+mj-lt"/>
            </a:endParaRP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Милли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мәгарифнең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төрле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ресурслар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(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материаль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-техник, </a:t>
            </a:r>
            <a:r>
              <a:rPr lang="ru-RU" sz="2400" b="1" dirty="0" err="1">
                <a:solidFill>
                  <a:schemeClr val="tx2"/>
                </a:solidFill>
                <a:latin typeface="+mj-lt"/>
              </a:rPr>
              <a:t>фәнни</a:t>
            </a:r>
            <a:r>
              <a:rPr lang="ru-RU" sz="2400" b="1" dirty="0">
                <a:solidFill>
                  <a:schemeClr val="tx2"/>
                </a:solidFill>
                <a:latin typeface="+mj-lt"/>
              </a:rPr>
              <a:t>-методик,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мәгълүмати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һ.б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.)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белән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тәэмин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ителешен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ныгыту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endParaRPr lang="ru-RU" sz="2400" b="1" dirty="0" smtClean="0">
              <a:solidFill>
                <a:schemeClr val="tx2"/>
              </a:solidFill>
              <a:latin typeface="+mj-lt"/>
            </a:endParaRPr>
          </a:p>
          <a:p>
            <a:pPr marL="342900" indent="-342900">
              <a:lnSpc>
                <a:spcPct val="114000"/>
              </a:lnSpc>
              <a:buAutoNum type="arabicPeriod"/>
            </a:pP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Милли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мәгарифнең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үсешен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мониторинглау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, </a:t>
            </a:r>
            <a:r>
              <a:rPr lang="ru-RU" sz="2400" b="1" dirty="0" err="1" smtClean="0">
                <a:solidFill>
                  <a:schemeClr val="tx2"/>
                </a:solidFill>
                <a:latin typeface="+mj-lt"/>
              </a:rPr>
              <a:t>күзәтеп</a:t>
            </a:r>
            <a:r>
              <a:rPr lang="ru-RU" sz="2400" b="1" dirty="0" smtClean="0">
                <a:solidFill>
                  <a:schemeClr val="tx2"/>
                </a:solidFill>
                <a:latin typeface="+mj-lt"/>
              </a:rPr>
              <a:t> тору</a:t>
            </a:r>
          </a:p>
        </p:txBody>
      </p:sp>
    </p:spTree>
    <p:extLst>
      <p:ext uri="{BB962C8B-B14F-4D97-AF65-F5344CB8AC3E}">
        <p14:creationId xmlns:p14="http://schemas.microsoft.com/office/powerpoint/2010/main" val="188817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36214"/>
            <a:ext cx="71142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6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1 </a:t>
            </a:r>
            <a:r>
              <a:rPr lang="ru-RU" sz="36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нче</a:t>
            </a:r>
            <a:r>
              <a:rPr lang="ru-RU" sz="36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 </a:t>
            </a:r>
            <a:r>
              <a:rPr lang="ru-RU" sz="3600" b="1" kern="0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юнәлеш</a:t>
            </a:r>
            <a:endParaRPr kumimoji="0" lang="ru-RU" sz="3600" b="1" i="0" u="none" strike="noStrike" kern="0" cap="none" spc="0" normalizeH="0" baseline="0" noProof="0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uLnTx/>
              <a:uFillTx/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43853" y="699284"/>
            <a:ext cx="7845092" cy="5706049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Бердәм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координацияләү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һәм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җаваплылык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үзәге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өлкәсендә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фәнни-тикшеренү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үзәге</a:t>
            </a:r>
            <a:endParaRPr lang="ru-RU" sz="32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Максатчан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ведомствоара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программалар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һәм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планнар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Көндәшлеккә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ия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тел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мохите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формаль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булмаган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бирү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мәгарифне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популярлаштыру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7929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36214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t-RU" sz="32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2 нче юнәлеш</a:t>
            </a:r>
            <a:endParaRPr lang="ru-RU" sz="3200" b="1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64362" y="980728"/>
            <a:ext cx="7845092" cy="51446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Яңа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буын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әзерләү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үзәге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Заманча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технологияләр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УМК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һәм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электрон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ресурслар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Туган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телдә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полилингваль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нигездә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белем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бирү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CLIL</a:t>
            </a:r>
            <a:r>
              <a:rPr lang="tt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технологиясе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Туган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тел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һәм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әдәбиятны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укытуда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яңа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алымнар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lnSpc>
                <a:spcPct val="114000"/>
              </a:lnSpc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нче </a:t>
            </a:r>
            <a:r>
              <a:rPr lang="ru-RU" sz="32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 </a:t>
            </a:r>
            <a:r>
              <a:rPr 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төбәк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компонентының</a:t>
            </a:r>
            <a:r>
              <a:rPr lang="ru-RU" sz="3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эчтәлеген</a:t>
            </a:r>
            <a:r>
              <a:rPr lang="ru-RU" sz="32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2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яңарту</a:t>
            </a:r>
            <a:endParaRPr lang="ru-RU" sz="32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5094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6858000"/>
          </a:xfrm>
          <a:prstGeom prst="rect">
            <a:avLst/>
          </a:prstGeom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701824" y="6405333"/>
            <a:ext cx="8370168" cy="384043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dirty="0">
                <a:solidFill>
                  <a:prstClr val="white"/>
                </a:solidFill>
              </a:rPr>
              <a:t>Татарстан </a:t>
            </a:r>
            <a:r>
              <a:rPr lang="ru-RU" dirty="0" err="1">
                <a:solidFill>
                  <a:prstClr val="white"/>
                </a:solidFill>
              </a:rPr>
              <a:t>Республикасы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мәгариф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һәм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фән</a:t>
            </a:r>
            <a:r>
              <a:rPr lang="ru-RU" dirty="0">
                <a:solidFill>
                  <a:prstClr val="white"/>
                </a:solidFill>
              </a:rPr>
              <a:t> </a:t>
            </a:r>
            <a:r>
              <a:rPr lang="ru-RU" dirty="0" err="1">
                <a:solidFill>
                  <a:prstClr val="white"/>
                </a:solidFill>
              </a:rPr>
              <a:t>министрлыгы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91680" y="136214"/>
            <a:ext cx="711428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tt-RU" sz="3200" b="1" kern="0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</a:rPr>
              <a:t>3 нче юнәлеш</a:t>
            </a:r>
            <a:endParaRPr lang="ru-RU" sz="3200" b="1" kern="0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pic>
        <p:nvPicPr>
          <p:cNvPr id="9" name="Picture 2" descr="C:\Users\Afanaseva\Desktop\са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21192"/>
            <a:ext cx="792088" cy="859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974542" y="872627"/>
            <a:ext cx="7845092" cy="54958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нче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Педагогик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кадрлар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әзерләү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системасын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камилләштерү</a:t>
            </a: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нче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Милли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мәгарифкә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иң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яхшы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укытучыларны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җәлеп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итү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Мобиль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укытучы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 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проекты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 нче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Өстәмә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һөнәри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белем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бирүнең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нәтиҗәле</a:t>
            </a:r>
            <a:r>
              <a:rPr lang="ru-RU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системасы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тәҗрибә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мәйданчыклары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булдыру</a:t>
            </a: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нче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Яңа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идарәчеләр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тәрбияләү</a:t>
            </a:r>
            <a:endParaRPr lang="ru-RU" sz="28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кадрлар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резервы)</a:t>
            </a:r>
          </a:p>
          <a:p>
            <a:pPr>
              <a:lnSpc>
                <a:spcPct val="114000"/>
              </a:lnSpc>
            </a:pP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нче </a:t>
            </a:r>
            <a:r>
              <a:rPr lang="ru-RU" sz="2800" b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адым</a:t>
            </a:r>
            <a:r>
              <a:rPr lang="ru-RU" sz="28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үләкләү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системасын</a:t>
            </a:r>
            <a:r>
              <a:rPr lang="ru-RU" sz="2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булдыру</a:t>
            </a:r>
            <a:endParaRPr lang="ru-RU" sz="28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01705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4147</TotalTime>
  <Words>760</Words>
  <Application>Microsoft Office PowerPoint</Application>
  <PresentationFormat>Экран (4:3)</PresentationFormat>
  <Paragraphs>104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Игътибарыгыз өчен рәхмәт!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Татар теле һәм әдәбиятыннан уку методик комплектлары</dc:title>
  <dc:creator>Nugumanova</dc:creator>
  <cp:lastModifiedBy>Мустафин</cp:lastModifiedBy>
  <cp:revision>273</cp:revision>
  <cp:lastPrinted>2015-08-12T10:44:04Z</cp:lastPrinted>
  <dcterms:created xsi:type="dcterms:W3CDTF">2014-12-30T08:01:12Z</dcterms:created>
  <dcterms:modified xsi:type="dcterms:W3CDTF">2015-08-15T05:03:33Z</dcterms:modified>
</cp:coreProperties>
</file>