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5"/>
  </p:notesMasterIdLst>
  <p:sldIdLst>
    <p:sldId id="256" r:id="rId2"/>
    <p:sldId id="270" r:id="rId3"/>
    <p:sldId id="267" r:id="rId4"/>
    <p:sldId id="259" r:id="rId5"/>
    <p:sldId id="271" r:id="rId6"/>
    <p:sldId id="277" r:id="rId7"/>
    <p:sldId id="273" r:id="rId8"/>
    <p:sldId id="278" r:id="rId9"/>
    <p:sldId id="272" r:id="rId10"/>
    <p:sldId id="283" r:id="rId11"/>
    <p:sldId id="279" r:id="rId12"/>
    <p:sldId id="284" r:id="rId13"/>
    <p:sldId id="282" r:id="rId14"/>
    <p:sldId id="286" r:id="rId15"/>
    <p:sldId id="295" r:id="rId16"/>
    <p:sldId id="287" r:id="rId17"/>
    <p:sldId id="289" r:id="rId18"/>
    <p:sldId id="296" r:id="rId19"/>
    <p:sldId id="292" r:id="rId20"/>
    <p:sldId id="293" r:id="rId21"/>
    <p:sldId id="291" r:id="rId22"/>
    <p:sldId id="290" r:id="rId23"/>
    <p:sldId id="266" r:id="rId24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7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39775"/>
            <a:ext cx="4935538" cy="3703638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19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39775"/>
            <a:ext cx="4935538" cy="3703638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F7B14AF-D76D-490F-BD32-EC6522A2A565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257582-26C2-4143-9C44-D0D78E356BFB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7F4A19-3A96-49AC-AC11-BADCAF7BB3D6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6A6881-CC77-414E-9AF1-3871A5C23151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078C29-7510-4F7A-9498-778AE7AB0930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1A2C28-FFD9-4B7D-8C1F-29340F0CD92D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08.11.2023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ds-malyshok.r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1785926"/>
            <a:ext cx="6215106" cy="4286280"/>
          </a:xfrm>
        </p:spPr>
        <p:txBody>
          <a:bodyPr>
            <a:normAutofit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Краткая презентация образовательной программы МБДОУ – детский сад «Лэйсэн»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1600" b="1" dirty="0" smtClean="0">
                <a:solidFill>
                  <a:srgbClr val="2C0FDB"/>
                </a:solidFill>
                <a:latin typeface="Georgia" pitchFamily="18" charset="0"/>
              </a:rPr>
              <a:t>с. </a:t>
            </a:r>
            <a:r>
              <a:rPr lang="ru-RU" sz="1600" dirty="0" smtClean="0">
                <a:solidFill>
                  <a:srgbClr val="2C0FDB"/>
                </a:solidFill>
                <a:latin typeface="Georgia" pitchFamily="18" charset="0"/>
              </a:rPr>
              <a:t>Калмаш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571604" y="571480"/>
            <a:ext cx="7358114" cy="1561376"/>
          </a:xfrm>
          <a:prstGeom prst="horizontalScroll">
            <a:avLst>
              <a:gd name="adj" fmla="val 12500"/>
            </a:avLst>
          </a:prstGeom>
          <a:solidFill>
            <a:srgbClr val="FFFFFF">
              <a:alpha val="0"/>
            </a:srgbClr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Муниципальное бюджетное дошкольное образовательное учреждение  - детский сад «Лэйсэн» Тукаевского муниципального района </a:t>
            </a:r>
          </a:p>
          <a:p>
            <a:pPr algn="ctr" eaLnBrk="0" hangingPunct="0">
              <a:tabLst>
                <a:tab pos="3819525" algn="l"/>
              </a:tabLst>
            </a:pP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Республики Татарстан</a:t>
            </a:r>
          </a:p>
          <a:p>
            <a:pPr algn="ctr" eaLnBrk="0" hangingPunct="0">
              <a:tabLst>
                <a:tab pos="3819525" algn="l"/>
              </a:tabLst>
            </a:pPr>
            <a:endParaRPr lang="ru-RU" sz="2000" b="1" dirty="0" smtClean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71480"/>
            <a:ext cx="3927380" cy="501776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Полное название</a:t>
            </a:r>
            <a:r>
              <a:rPr lang="ru-RU" sz="1800" dirty="0" smtClean="0"/>
              <a:t>: </a:t>
            </a:r>
            <a:br>
              <a:rPr lang="ru-RU" sz="1800" dirty="0" smtClean="0"/>
            </a:br>
            <a:r>
              <a:rPr lang="ru-RU" sz="1800" dirty="0" smtClean="0"/>
              <a:t>образовательная программа муниципального бюджетного дошкольного образовательного учреждения – детский сад «Лэйсэн» Тукаевского муниципального района Республики Татарстан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Ориентирована на детей в возрасте от 1,5 лет до прекращения</a:t>
            </a:r>
            <a:br>
              <a:rPr lang="ru-RU" sz="1800" b="1" dirty="0" smtClean="0"/>
            </a:br>
            <a:r>
              <a:rPr lang="ru-RU" sz="1800" b="1" dirty="0" smtClean="0"/>
              <a:t> образовательных </a:t>
            </a:r>
            <a:br>
              <a:rPr lang="ru-RU" sz="1800" b="1" dirty="0" smtClean="0"/>
            </a:br>
            <a:r>
              <a:rPr lang="ru-RU" sz="1800" b="1" dirty="0" smtClean="0"/>
              <a:t>отношений.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026" name="Picture 2" descr="C:\Users\Лейсан\Desktop\ОП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2"/>
            <a:ext cx="4503104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500726" cy="6715148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14282" y="260648"/>
            <a:ext cx="8462174" cy="6311600"/>
          </a:xfrm>
        </p:spPr>
        <p:txBody>
          <a:bodyPr>
            <a:normAutofit fontScale="92500"/>
          </a:bodyPr>
          <a:lstStyle/>
          <a:p>
            <a:pPr marR="13589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Основная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общеобразовательная программа </a:t>
            </a:r>
            <a:r>
              <a:rPr lang="ru-RU" dirty="0">
                <a:latin typeface="Times New Roman"/>
                <a:ea typeface="Times New Roman"/>
              </a:rPr>
              <a:t>–</a:t>
            </a: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образовательная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программа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дошкольного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образования</a:t>
            </a:r>
            <a:r>
              <a:rPr lang="ru-RU" spc="-33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0009"/>
                </a:solidFill>
                <a:latin typeface="Times New Roman"/>
                <a:ea typeface="Times New Roman"/>
              </a:rPr>
              <a:t>Муниципального бюджетного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дошкольного образовательного учреждения </a:t>
            </a:r>
            <a:r>
              <a:rPr lang="ru-RU" dirty="0" smtClean="0">
                <a:solidFill>
                  <a:srgbClr val="000009"/>
                </a:solidFill>
                <a:latin typeface="Times New Roman"/>
                <a:ea typeface="Times New Roman"/>
              </a:rPr>
              <a:t>«Лэйсэн»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(далее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–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Программа)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разработана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в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соответствии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с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федеральным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государственным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образовательным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стандартом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дошкольного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образования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(утвержден приказом </a:t>
            </a:r>
            <a:r>
              <a:rPr lang="ru-RU" dirty="0" err="1">
                <a:latin typeface="Times New Roman"/>
                <a:ea typeface="Times New Roman"/>
              </a:rPr>
              <a:t>Минобрнауки</a:t>
            </a:r>
            <a:r>
              <a:rPr lang="ru-RU" dirty="0">
                <a:latin typeface="Times New Roman"/>
                <a:ea typeface="Times New Roman"/>
              </a:rPr>
              <a:t> России от 17 октября 2013 г. № 1155, зарегистрировано в Минюсте России 14 ноября 2013 г., регистрационный № 30384; в редакции приказа </a:t>
            </a:r>
            <a:r>
              <a:rPr lang="ru-RU" dirty="0" err="1">
                <a:latin typeface="Times New Roman"/>
                <a:ea typeface="Times New Roman"/>
              </a:rPr>
              <a:t>Минпросвещения</a:t>
            </a:r>
            <a:r>
              <a:rPr lang="ru-RU" dirty="0">
                <a:latin typeface="Times New Roman"/>
                <a:ea typeface="Times New Roman"/>
              </a:rPr>
              <a:t> России от 8 ноября 2022 г. № 955, зарегистрировано в Минюсте России 6 февраля 2023 г., регистрационный № 72264)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 (далее –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ФГОС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ДО)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и</a:t>
            </a:r>
            <a:r>
              <a:rPr lang="ru-RU" spc="5" dirty="0">
                <a:solidFill>
                  <a:srgbClr val="000009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федеральной образовательной программой дошкольного образования (</a:t>
            </a:r>
            <a:r>
              <a:rPr lang="ru-RU" dirty="0">
                <a:latin typeface="Times New Roman"/>
                <a:ea typeface="Times New Roman"/>
              </a:rPr>
              <a:t>утверждена приказом </a:t>
            </a:r>
            <a:r>
              <a:rPr lang="ru-RU" dirty="0" err="1">
                <a:latin typeface="Times New Roman"/>
                <a:ea typeface="Times New Roman"/>
              </a:rPr>
              <a:t>Минпросвещения</a:t>
            </a:r>
            <a:r>
              <a:rPr lang="ru-RU" dirty="0">
                <a:latin typeface="Times New Roman"/>
                <a:ea typeface="Times New Roman"/>
              </a:rPr>
              <a:t> России от 25 ноября 2022 г. № 1028, зарегистрировано в Минюсте России 28 декабря 2022 г., регистрационный № 71847</a:t>
            </a:r>
            <a:r>
              <a:rPr lang="ru-RU" dirty="0">
                <a:solidFill>
                  <a:srgbClr val="000009"/>
                </a:solidFill>
                <a:latin typeface="Times New Roman"/>
                <a:ea typeface="Times New Roman"/>
              </a:rPr>
              <a:t>) (далее – ФОП ДО).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65403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3200" b="1" dirty="0" smtClean="0">
                <a:solidFill>
                  <a:schemeClr val="tx2"/>
                </a:solidFill>
                <a:latin typeface="Georgia" pitchFamily="18" charset="0"/>
                <a:ea typeface="Bodoni MT"/>
              </a:rPr>
              <a:t> программы:</a:t>
            </a:r>
            <a:endParaRPr lang="ru-RU" sz="32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714744" y="2198177"/>
            <a:ext cx="45005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4620" marR="567055" indent="449580" algn="just">
              <a:spcAft>
                <a:spcPts val="0"/>
              </a:spcAft>
            </a:pPr>
            <a:r>
              <a:rPr lang="ru-RU" sz="2000" b="1" i="1" dirty="0">
                <a:latin typeface="Times New Roman"/>
                <a:ea typeface="Times New Roman"/>
              </a:rPr>
              <a:t>Целью </a:t>
            </a:r>
            <a:r>
              <a:rPr lang="ru-RU" sz="2000" dirty="0">
                <a:latin typeface="Times New Roman"/>
                <a:ea typeface="Times New Roman"/>
              </a:rPr>
              <a:t>Образовательной программы является всестороннее развитие и воспитание ребенка в</a:t>
            </a:r>
            <a:r>
              <a:rPr lang="ru-RU" sz="2000" spc="5" dirty="0">
                <a:latin typeface="Times New Roman"/>
                <a:ea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</a:rPr>
              <a:t>период дошкольного детства на основе духовно-нравственных ценностей народов Российской</a:t>
            </a:r>
            <a:r>
              <a:rPr lang="ru-RU" sz="2000" spc="-285" dirty="0">
                <a:latin typeface="Times New Roman"/>
                <a:ea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</a:rPr>
              <a:t>Федерации,</a:t>
            </a:r>
            <a:r>
              <a:rPr lang="ru-RU" sz="2000" spc="-5" dirty="0">
                <a:latin typeface="Times New Roman"/>
                <a:ea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</a:rPr>
              <a:t>исторических</a:t>
            </a:r>
            <a:r>
              <a:rPr lang="ru-RU" sz="2000" spc="-5" dirty="0">
                <a:latin typeface="Times New Roman"/>
                <a:ea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</a:rPr>
              <a:t>и</a:t>
            </a:r>
            <a:r>
              <a:rPr lang="ru-RU" sz="2000" spc="-5" dirty="0">
                <a:latin typeface="Times New Roman"/>
                <a:ea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</a:rPr>
              <a:t>национально-культурных</a:t>
            </a:r>
            <a:r>
              <a:rPr lang="ru-RU" sz="2000" spc="5" dirty="0">
                <a:latin typeface="Times New Roman"/>
                <a:ea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</a:rPr>
              <a:t>традиций.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7050" algn="l"/>
                <a:tab pos="80962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3041914" cy="22814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/>
              <a:t>Задачи программы: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214422"/>
            <a:ext cx="8424936" cy="5373818"/>
          </a:xfrm>
        </p:spPr>
        <p:txBody>
          <a:bodyPr>
            <a:normAutofit fontScale="77500" lnSpcReduction="20000"/>
          </a:bodyPr>
          <a:lstStyle/>
          <a:p>
            <a:pPr marL="342900" marR="438785" lvl="0" indent="-342900" algn="just">
              <a:spcAft>
                <a:spcPts val="0"/>
              </a:spcAft>
              <a:buSzPts val="1200"/>
              <a:buFont typeface="Times New Roman"/>
              <a:buChar char="-"/>
              <a:tabLst>
                <a:tab pos="680085" algn="l"/>
              </a:tabLst>
            </a:pPr>
            <a:r>
              <a:rPr lang="ru-RU" dirty="0">
                <a:latin typeface="Times New Roman"/>
                <a:ea typeface="Times New Roman"/>
              </a:rPr>
              <a:t>обеспечение единых для Российской Федерации содержания дошкольного образования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-1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планируемых</a:t>
            </a:r>
            <a:r>
              <a:rPr lang="ru-RU" spc="-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результатов</a:t>
            </a:r>
            <a:r>
              <a:rPr lang="ru-RU" spc="-1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освоения</a:t>
            </a:r>
            <a:r>
              <a:rPr lang="ru-RU" spc="-1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образовательной</a:t>
            </a:r>
            <a:r>
              <a:rPr lang="ru-RU" spc="-2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программы</a:t>
            </a:r>
            <a:r>
              <a:rPr lang="ru-RU" spc="-1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дошкольного</a:t>
            </a:r>
            <a:r>
              <a:rPr lang="ru-RU" spc="-1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образования;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marR="441325" lvl="0" indent="-342900" algn="just">
              <a:spcAft>
                <a:spcPts val="0"/>
              </a:spcAft>
              <a:buSzPts val="1200"/>
              <a:buFont typeface="Times New Roman"/>
              <a:buChar char="-"/>
              <a:tabLst>
                <a:tab pos="745490" algn="l"/>
              </a:tabLst>
            </a:pPr>
            <a:r>
              <a:rPr lang="ru-RU" dirty="0">
                <a:latin typeface="Times New Roman"/>
                <a:ea typeface="Times New Roman"/>
              </a:rPr>
              <a:t>построение (структурирование) содержания образовательной работы на основе учета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возрастных</a:t>
            </a:r>
            <a:r>
              <a:rPr lang="ru-RU" spc="-1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 индивидуальных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особенностей развития;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marR="438785" lvl="0" indent="-342900" algn="just">
              <a:spcAft>
                <a:spcPts val="0"/>
              </a:spcAft>
              <a:buSzPts val="1200"/>
              <a:buFont typeface="Times New Roman"/>
              <a:buChar char="-"/>
              <a:tabLst>
                <a:tab pos="707390" algn="l"/>
              </a:tabLst>
            </a:pPr>
            <a:r>
              <a:rPr lang="ru-RU" dirty="0">
                <a:latin typeface="Times New Roman"/>
                <a:ea typeface="Times New Roman"/>
              </a:rPr>
              <a:t>создание условий для равного доступа к образованию для всех детей дошкольного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возраста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учетом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разнообразия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образовательных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потребностей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индивидуальных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возможностей;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marR="440055" lvl="0" indent="-342900" algn="just">
              <a:spcAft>
                <a:spcPts val="0"/>
              </a:spcAft>
              <a:buSzPts val="1200"/>
              <a:buFont typeface="Times New Roman"/>
              <a:buChar char="-"/>
              <a:tabLst>
                <a:tab pos="789305" algn="l"/>
              </a:tabLst>
            </a:pPr>
            <a:r>
              <a:rPr lang="ru-RU" dirty="0">
                <a:latin typeface="Times New Roman"/>
                <a:ea typeface="Times New Roman"/>
              </a:rPr>
              <a:t>обеспечение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динамики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развития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социальных,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нравственных,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патриотических,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эстетических,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интеллектуальных,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физических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качеств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способностей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ребенка,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его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инициативности,</a:t>
            </a:r>
            <a:r>
              <a:rPr lang="ru-RU" spc="-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самостоятельности и ответственности;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marR="438785" lvl="0" indent="-342900" algn="just">
              <a:spcAft>
                <a:spcPts val="0"/>
              </a:spcAft>
              <a:buSzPts val="1200"/>
              <a:buFont typeface="Times New Roman"/>
              <a:buChar char="-"/>
              <a:tabLst>
                <a:tab pos="699770" algn="l"/>
              </a:tabLst>
            </a:pPr>
            <a:r>
              <a:rPr lang="ru-RU" dirty="0">
                <a:latin typeface="Times New Roman"/>
                <a:ea typeface="Times New Roman"/>
              </a:rPr>
              <a:t>достижение детьми на этапе завершения дошкольного образования уровня развития,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необходимого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достаточного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для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успешного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освоения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ими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образовательных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программ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начального</a:t>
            </a:r>
            <a:r>
              <a:rPr lang="ru-RU" spc="-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общего</a:t>
            </a:r>
            <a:r>
              <a:rPr lang="ru-RU" spc="-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образования;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marR="438785" lvl="0" indent="-342900" algn="just">
              <a:spcAft>
                <a:spcPts val="0"/>
              </a:spcAft>
              <a:buSzPts val="1200"/>
              <a:buFont typeface="Times New Roman"/>
              <a:buChar char="-"/>
              <a:tabLst>
                <a:tab pos="711835" algn="l"/>
              </a:tabLst>
            </a:pPr>
            <a:r>
              <a:rPr lang="ru-RU" dirty="0">
                <a:latin typeface="Times New Roman"/>
                <a:ea typeface="Times New Roman"/>
              </a:rPr>
              <a:t>охрана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укрепление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физического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психического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здоровья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детей,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том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числе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их</a:t>
            </a:r>
            <a:r>
              <a:rPr lang="ru-RU" spc="-28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эмоционального</a:t>
            </a:r>
            <a:r>
              <a:rPr lang="ru-RU" spc="-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благополучия;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marR="439420" lvl="0" indent="-342900" algn="just">
              <a:spcBef>
                <a:spcPts val="5"/>
              </a:spcBef>
              <a:spcAft>
                <a:spcPts val="0"/>
              </a:spcAft>
              <a:buSzPts val="1200"/>
              <a:buFont typeface="Times New Roman"/>
              <a:buChar char="-"/>
              <a:tabLst>
                <a:tab pos="853440" algn="l"/>
              </a:tabLst>
            </a:pPr>
            <a:r>
              <a:rPr lang="ru-RU" dirty="0">
                <a:latin typeface="Times New Roman"/>
                <a:ea typeface="Times New Roman"/>
              </a:rPr>
              <a:t>обеспечение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психолого-педагогической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поддержки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семьи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повышение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компетентности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родителей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(законных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представителей)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вопросах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образования,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охраны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</a:t>
            </a:r>
            <a:r>
              <a:rPr lang="ru-RU" spc="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укрепления</a:t>
            </a:r>
            <a:r>
              <a:rPr lang="ru-RU" spc="-5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здоровья детей.</a:t>
            </a:r>
            <a:endParaRPr lang="ru-RU" sz="2000" dirty="0">
              <a:latin typeface="Times New Roman"/>
              <a:ea typeface="Times New Roman"/>
            </a:endParaRPr>
          </a:p>
          <a:p>
            <a:pPr marL="134620" indent="449580" algn="just">
              <a:spcBef>
                <a:spcPts val="25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714488"/>
            <a:ext cx="7643866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3714752"/>
            <a:ext cx="4014790" cy="27717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72000" y="1447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048000" y="32766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29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460100"/>
            <a:ext cx="1928826" cy="192882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Образовательная программа ДОУ </a:t>
            </a:r>
            <a:br>
              <a:rPr lang="ru-RU" altLang="ru-RU" sz="2800" b="1" dirty="0" smtClean="0">
                <a:solidFill>
                  <a:srgbClr val="002060"/>
                </a:solidFill>
              </a:rPr>
            </a:br>
            <a:r>
              <a:rPr lang="ru-RU" altLang="ru-RU" sz="2800" b="1" dirty="0" smtClean="0">
                <a:solidFill>
                  <a:srgbClr val="002060"/>
                </a:solidFill>
              </a:rPr>
              <a:t>включает три основных раздела: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539630" y="1668469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857224" y="250030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1500166" y="2708920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ЦЕЛЕВОЙ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213129" y="1668468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785786" y="392906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810597" y="5373216"/>
            <a:ext cx="7337675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575673" y="4159150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СОДЕРЖАТЕЛЬНЫЙ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651873" y="5451036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ОРГАНИЗАЦИОННЫЙ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/>
              <a:t>Содержание целевого раздела: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357298"/>
            <a:ext cx="7500990" cy="5214974"/>
          </a:xfrm>
        </p:spPr>
        <p:txBody>
          <a:bodyPr/>
          <a:lstStyle/>
          <a:p>
            <a:pPr algn="just"/>
            <a:r>
              <a:rPr lang="ru-RU" b="1" dirty="0" smtClean="0"/>
              <a:t>Целевой раздел </a:t>
            </a:r>
            <a:r>
              <a:rPr lang="ru-RU" dirty="0" smtClean="0"/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282" y="142852"/>
            <a:ext cx="7786742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Целевые ориентиры образования в младенческом и раннем возрасте: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142844" y="1142984"/>
            <a:ext cx="8572560" cy="5715016"/>
          </a:xfrm>
        </p:spPr>
        <p:txBody>
          <a:bodyPr>
            <a:noAutofit/>
          </a:bodyPr>
          <a:lstStyle/>
          <a:p>
            <a:pPr marL="134620" marR="438150" indent="449580" algn="just">
              <a:spcBef>
                <a:spcPts val="440"/>
              </a:spcBef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у ребенка развита крупная моторика, он активно использует освоенные ранее движения,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начинает осваивать бег, прыжки, повторяет за взрослым простые имитационные упражнения,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понимает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указания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взрослого,</a:t>
            </a:r>
            <a:r>
              <a:rPr lang="ru-RU" sz="1200" spc="-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выполняет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движения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по</a:t>
            </a:r>
            <a:r>
              <a:rPr lang="ru-RU" sz="1200" spc="-2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зрительному</a:t>
            </a:r>
            <a:r>
              <a:rPr lang="ru-RU" sz="1200" spc="-5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звуковому</a:t>
            </a:r>
            <a:r>
              <a:rPr lang="ru-RU" sz="1200" spc="-35" dirty="0">
                <a:latin typeface="Times New Roman"/>
                <a:ea typeface="Times New Roman"/>
              </a:rPr>
              <a:t> </a:t>
            </a:r>
            <a:r>
              <a:rPr lang="ru-RU" sz="1200" dirty="0" err="1" smtClean="0">
                <a:latin typeface="Times New Roman"/>
                <a:ea typeface="Times New Roman"/>
              </a:rPr>
              <a:t>ориентирам;ребенок</a:t>
            </a:r>
            <a:r>
              <a:rPr lang="ru-RU" sz="1200" spc="-10" dirty="0" smtClean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стремится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к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общению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со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взрослыми,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реагирует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на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их настроение;</a:t>
            </a:r>
          </a:p>
          <a:p>
            <a:pPr marL="134620" marR="435610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ребенок проявляет интерес к сверстникам; наблюдает за их действиями и подражает им;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играет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рядом.</a:t>
            </a:r>
          </a:p>
          <a:p>
            <a:pPr marL="134620" marR="440055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в игровых действиях ребенок отображает действия взрослых, их последовательность,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взаимосвязь;</a:t>
            </a:r>
          </a:p>
          <a:p>
            <a:pPr marL="134620" marR="440690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ребенок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эмоционально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вовлечен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действия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игрушками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другими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предметами,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стремится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проявлять настойчивость в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достижении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результата своих</a:t>
            </a:r>
            <a:r>
              <a:rPr lang="ru-RU" sz="1200" spc="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действий;</a:t>
            </a:r>
          </a:p>
          <a:p>
            <a:pPr marL="134620" marR="436245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ребенок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владеет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активной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речью,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включенной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общение;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может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обращаться</a:t>
            </a:r>
            <a:r>
              <a:rPr lang="ru-RU" sz="1200" spc="30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вопросами и просьбами; проявляет интерес к стихам, сказкам, повторяет отдельные слова и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фразы</a:t>
            </a:r>
            <a:r>
              <a:rPr lang="ru-RU" sz="1200" spc="1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за</a:t>
            </a:r>
            <a:r>
              <a:rPr lang="ru-RU" sz="1200" spc="1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взрослым;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рассматривает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картинки,</a:t>
            </a:r>
            <a:r>
              <a:rPr lang="ru-RU" sz="1200" spc="10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показывает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</a:t>
            </a:r>
            <a:r>
              <a:rPr lang="ru-RU" sz="1200" spc="12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называет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предметы,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изображенные</a:t>
            </a:r>
            <a:r>
              <a:rPr lang="ru-RU" sz="1200" spc="-28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на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них;</a:t>
            </a:r>
          </a:p>
          <a:p>
            <a:pPr marL="584835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ребенок</a:t>
            </a:r>
            <a:r>
              <a:rPr lang="ru-RU" sz="1200" spc="-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понимает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выполняет</a:t>
            </a:r>
            <a:r>
              <a:rPr lang="ru-RU" sz="1200" spc="-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простые</a:t>
            </a:r>
            <a:r>
              <a:rPr lang="ru-RU" sz="1200" spc="-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поручения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взрослого;</a:t>
            </a:r>
          </a:p>
          <a:p>
            <a:pPr marL="134620" marR="440690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ребенок активно действует с окружающими его предметами, знает названия, свойства и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назначение многих предметов, находящихся в его повседневном обиходе: различает и называет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основные цвета, формы предметов, ориентируется в основных пространственных и временных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отношениях;</a:t>
            </a:r>
          </a:p>
          <a:p>
            <a:pPr marL="134620" marR="435610" indent="449580" algn="just">
              <a:spcBef>
                <a:spcPts val="5"/>
              </a:spcBef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ребенок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использует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специфические,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культурно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фиксированные предметные действия,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знает назначение бытовых предметов (ложки, расчески, карандаша и пр.) и умеет пользоваться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ими;</a:t>
            </a:r>
          </a:p>
          <a:p>
            <a:pPr marL="134620" marR="441325" indent="449580" algn="just">
              <a:spcAft>
                <a:spcPts val="0"/>
              </a:spcAft>
              <a:tabLst>
                <a:tab pos="1240790" algn="l"/>
                <a:tab pos="1870075" algn="l"/>
                <a:tab pos="2742565" algn="l"/>
                <a:tab pos="3942715" algn="l"/>
                <a:tab pos="4758690" algn="l"/>
                <a:tab pos="5789930" algn="l"/>
              </a:tabLst>
            </a:pPr>
            <a:r>
              <a:rPr lang="ru-RU" sz="1200" dirty="0">
                <a:latin typeface="Times New Roman"/>
                <a:ea typeface="Times New Roman"/>
              </a:rPr>
              <a:t>ребенок	владеет	основными	гигиеническими	навыками,	простейшими	</a:t>
            </a:r>
            <a:r>
              <a:rPr lang="ru-RU" sz="1200" spc="-5" dirty="0">
                <a:latin typeface="Times New Roman"/>
                <a:ea typeface="Times New Roman"/>
              </a:rPr>
              <a:t>навыками</a:t>
            </a:r>
            <a:r>
              <a:rPr lang="ru-RU" sz="1200" spc="-28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самообслуживания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(одевание, раздевание,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самостоятельно ест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др.);</a:t>
            </a:r>
          </a:p>
          <a:p>
            <a:pPr marL="584835" marR="429895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ребенок стремится проявлять самостоятельность в бытовом и игровом поведении;</a:t>
            </a:r>
            <a:r>
              <a:rPr lang="ru-RU" sz="1200" spc="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ребенок</a:t>
            </a:r>
            <a:r>
              <a:rPr lang="ru-RU" sz="1200" spc="7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</a:t>
            </a:r>
            <a:r>
              <a:rPr lang="ru-RU" sz="1200" spc="8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удовольствием</a:t>
            </a:r>
            <a:r>
              <a:rPr lang="ru-RU" sz="1200" spc="6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слушает</a:t>
            </a:r>
            <a:r>
              <a:rPr lang="ru-RU" sz="1200" spc="7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музыку,</a:t>
            </a:r>
            <a:r>
              <a:rPr lang="ru-RU" sz="1200" spc="6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подпевает,</a:t>
            </a:r>
            <a:r>
              <a:rPr lang="ru-RU" sz="1200" spc="7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выполняет</a:t>
            </a:r>
            <a:r>
              <a:rPr lang="ru-RU" sz="1200" spc="7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простые</a:t>
            </a:r>
            <a:r>
              <a:rPr lang="ru-RU" sz="1200" spc="6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танцевальные</a:t>
            </a:r>
          </a:p>
          <a:p>
            <a:pPr marL="134620" indent="449580" algn="just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движения;</a:t>
            </a:r>
            <a:r>
              <a:rPr lang="ru-RU" sz="1200" spc="1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ребенок</a:t>
            </a:r>
            <a:r>
              <a:rPr lang="ru-RU" sz="1200" spc="1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эмоционально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откликается</a:t>
            </a:r>
            <a:r>
              <a:rPr lang="ru-RU" sz="1200" spc="1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на</a:t>
            </a:r>
            <a:r>
              <a:rPr lang="ru-RU" sz="1200" spc="1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красоту</a:t>
            </a:r>
            <a:r>
              <a:rPr lang="ru-RU" sz="1200" spc="9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природы</a:t>
            </a:r>
            <a:r>
              <a:rPr lang="ru-RU" sz="1200" spc="1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произведения</a:t>
            </a:r>
            <a:r>
              <a:rPr lang="ru-RU" sz="1200" spc="12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искусства;</a:t>
            </a:r>
            <a:r>
              <a:rPr lang="ru-RU" sz="1200" spc="-28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осваивает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основы</a:t>
            </a:r>
            <a:r>
              <a:rPr lang="ru-RU" sz="1200" spc="-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изобразительной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деятельности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(лепка,</a:t>
            </a:r>
            <a:r>
              <a:rPr lang="ru-RU" sz="1200" spc="-1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рисование)</a:t>
            </a:r>
            <a:r>
              <a:rPr lang="ru-RU" sz="1200" spc="-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и</a:t>
            </a:r>
            <a:r>
              <a:rPr lang="ru-RU" sz="1200" spc="-15" dirty="0">
                <a:latin typeface="Times New Roman"/>
                <a:ea typeface="Times New Roman"/>
              </a:rPr>
              <a:t> </a:t>
            </a:r>
            <a:r>
              <a:rPr lang="ru-RU" sz="1200" dirty="0">
                <a:latin typeface="Times New Roman"/>
                <a:ea typeface="Times New Roman"/>
              </a:rPr>
              <a:t>конструирования.</a:t>
            </a:r>
          </a:p>
          <a:p>
            <a:pPr algn="just">
              <a:spcBef>
                <a:spcPts val="0"/>
              </a:spcBef>
            </a:pPr>
            <a:endParaRPr lang="ru-RU" sz="1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24708" y="142852"/>
            <a:ext cx="819257" cy="7858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/>
              <a:t>Целевые ориентиры </a:t>
            </a:r>
            <a:br>
              <a:rPr lang="ru-RU" sz="2200" b="1" i="1" dirty="0" smtClean="0"/>
            </a:br>
            <a:r>
              <a:rPr lang="ru-RU" sz="2200" b="1" i="1" dirty="0" smtClean="0"/>
              <a:t>на этапе завершения дошкольного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857232"/>
            <a:ext cx="8501122" cy="578647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Способен сотрудничать и выполнять как лидерские, так и исполнительские функции в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Проявляет </a:t>
            </a:r>
            <a:r>
              <a:rPr lang="ru-RU" sz="1300" b="1" dirty="0" err="1" smtClean="0"/>
              <a:t>эмпатию</a:t>
            </a:r>
            <a:r>
              <a:rPr lang="ru-RU" sz="1300" b="1" dirty="0" smtClean="0"/>
              <a:t> по отношению к другим людям, готовность прийти на помощь тем, кто в этом нуждается.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Проявляет умение слышать других и стремление быть понятым другими.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300" b="1" dirty="0" smtClean="0">
                <a:solidFill>
                  <a:srgbClr val="0070C0"/>
                </a:solidFill>
              </a:rPr>
              <a:t>      складываются предпосылки грамотности.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>
              <a:spcBef>
                <a:spcPts val="0"/>
              </a:spcBef>
            </a:pPr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500042"/>
            <a:ext cx="8072494" cy="6143668"/>
          </a:xfrm>
        </p:spPr>
        <p:txBody>
          <a:bodyPr>
            <a:normAutofit fontScale="47500" lnSpcReduction="20000"/>
          </a:bodyPr>
          <a:lstStyle/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Проявляет ответственность за начатое дело.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Открыт новому, то есть проявляет желание узнавать новое, самостоятельно добывать новые знания; положительно относится к обучению в школе.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уважение к жизни (в различных ее формах) и заботу об окружающей среде.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первичные представления о себе, семье, традиционных семейных ценностях, включая традиционные </a:t>
            </a:r>
            <a:r>
              <a:rPr lang="ru-RU" sz="2700" b="1" dirty="0" err="1" smtClean="0"/>
              <a:t>гендерные</a:t>
            </a:r>
            <a:r>
              <a:rPr lang="ru-RU" sz="2700" b="1" dirty="0" smtClean="0"/>
              <a:t> ориентации, проявляет уважение к своему и противоположному полу.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/>
              <a:t>Содержательный раздел: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908720"/>
            <a:ext cx="8072494" cy="5565232"/>
          </a:xfrm>
        </p:spPr>
        <p:txBody>
          <a:bodyPr anchor="ctr">
            <a:normAutofit fontScale="85000" lnSpcReduction="20000"/>
          </a:bodyPr>
          <a:lstStyle/>
          <a:p>
            <a:pPr algn="just"/>
            <a:endParaRPr lang="en-US" b="1" dirty="0" smtClean="0"/>
          </a:p>
          <a:p>
            <a:pPr algn="just"/>
            <a:r>
              <a:rPr lang="ru-RU" b="1" dirty="0" smtClean="0"/>
              <a:t>Содержательный раздел </a:t>
            </a:r>
            <a:r>
              <a:rPr lang="ru-RU" dirty="0" smtClean="0"/>
              <a:t>представляет общее содержание Программы, обеспечивающее полноценное развитие личности детей.</a:t>
            </a:r>
          </a:p>
          <a:p>
            <a:pPr algn="just"/>
            <a:r>
              <a:rPr lang="ru-RU" dirty="0" smtClean="0"/>
              <a:t> В него входит: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в соответствии с</a:t>
            </a:r>
          </a:p>
          <a:p>
            <a:pPr algn="just">
              <a:buNone/>
            </a:pPr>
            <a:r>
              <a:rPr lang="ru-RU" dirty="0" smtClean="0"/>
              <a:t>направлениями развития ребенка, представленными в пяти</a:t>
            </a:r>
          </a:p>
          <a:p>
            <a:pPr algn="just">
              <a:buNone/>
            </a:pPr>
            <a:r>
              <a:rPr lang="ru-RU" dirty="0" smtClean="0"/>
              <a:t>образовательных областях;</a:t>
            </a:r>
          </a:p>
          <a:p>
            <a:pPr lvl="0" algn="just">
              <a:buClr>
                <a:srgbClr val="FE8637"/>
              </a:buClr>
              <a:buNone/>
            </a:pPr>
            <a:r>
              <a:rPr lang="ru-RU" dirty="0" smtClean="0">
                <a:solidFill>
                  <a:prstClr val="black"/>
                </a:solidFill>
              </a:rPr>
              <a:t>- вариативная </a:t>
            </a:r>
            <a:r>
              <a:rPr lang="ru-RU" dirty="0">
                <a:solidFill>
                  <a:prstClr val="black"/>
                </a:solidFill>
              </a:rPr>
              <a:t>часть </a:t>
            </a:r>
            <a:r>
              <a:rPr lang="ru-RU" dirty="0" smtClean="0">
                <a:solidFill>
                  <a:prstClr val="black"/>
                </a:solidFill>
              </a:rPr>
              <a:t>программы</a:t>
            </a:r>
            <a:r>
              <a:rPr lang="ru-RU" dirty="0">
                <a:solidFill>
                  <a:prstClr val="black"/>
                </a:solidFill>
              </a:rPr>
              <a:t>;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- описание вариативных форм, способов, методов и средств реализации программы;</a:t>
            </a:r>
          </a:p>
          <a:p>
            <a:pPr marL="0" indent="0" algn="just">
              <a:buNone/>
            </a:pPr>
            <a:r>
              <a:rPr lang="ru-RU" dirty="0" smtClean="0"/>
              <a:t>- особенности образовательной деятельности разных культурных видов и культурных практик;</a:t>
            </a:r>
          </a:p>
          <a:p>
            <a:pPr marL="0" indent="0" algn="just">
              <a:buNone/>
            </a:pPr>
            <a:r>
              <a:rPr lang="ru-RU" dirty="0" smtClean="0"/>
              <a:t>- способы и направления поддержки детской инициативы;</a:t>
            </a:r>
          </a:p>
          <a:p>
            <a:pPr marL="0" indent="0" algn="just">
              <a:buNone/>
            </a:pPr>
            <a:r>
              <a:rPr lang="ru-RU" dirty="0" smtClean="0"/>
              <a:t>- взаимодействие педагогического коллектива с семьями воспитанников;</a:t>
            </a:r>
          </a:p>
          <a:p>
            <a:pPr marL="0" indent="0" algn="just">
              <a:buNone/>
            </a:pPr>
            <a:r>
              <a:rPr lang="ru-RU" dirty="0" smtClean="0"/>
              <a:t>- направления и задачи коррекционно-развивающей работы;</a:t>
            </a:r>
          </a:p>
          <a:p>
            <a:pPr marL="0" indent="0" algn="just">
              <a:buNone/>
            </a:pPr>
            <a:r>
              <a:rPr lang="ru-RU" dirty="0" smtClean="0"/>
              <a:t>- Федеральная  рабочая программа воспитания;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Образовательные области, обеспечивающие разностороннее развитие детей по ФГОС ДО: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843212" y="1844675"/>
            <a:ext cx="3586175" cy="71913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Физическое развитие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00628" y="4786322"/>
            <a:ext cx="2928958" cy="1223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Художественно-</a:t>
            </a:r>
          </a:p>
          <a:p>
            <a:pPr algn="ctr"/>
            <a:r>
              <a:rPr lang="ru-RU" sz="2400" b="1" dirty="0"/>
              <a:t>эстетическое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143504" y="3071810"/>
            <a:ext cx="3446469" cy="1214446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Познавательное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857356" y="4714884"/>
            <a:ext cx="2592388" cy="1285884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Речевое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85720" y="3071810"/>
            <a:ext cx="3357586" cy="122079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Социально-</a:t>
            </a:r>
          </a:p>
          <a:p>
            <a:pPr algn="ctr"/>
            <a:r>
              <a:rPr lang="ru-RU" sz="2400" b="1" dirty="0"/>
              <a:t>коммуникативное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cxnSp>
        <p:nvCxnSpPr>
          <p:cNvPr id="24588" name="AutoShape 12"/>
          <p:cNvCxnSpPr>
            <a:cxnSpLocks noChangeShapeType="1"/>
            <a:stCxn id="24580" idx="1"/>
            <a:endCxn id="24587" idx="0"/>
          </p:cNvCxnSpPr>
          <p:nvPr/>
        </p:nvCxnSpPr>
        <p:spPr bwMode="auto">
          <a:xfrm rot="10800000" flipV="1">
            <a:off x="1964514" y="2204244"/>
            <a:ext cx="878699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0" name="AutoShape 14"/>
          <p:cNvCxnSpPr>
            <a:cxnSpLocks noChangeShapeType="1"/>
            <a:stCxn id="24580" idx="2"/>
            <a:endCxn id="24580" idx="2"/>
          </p:cNvCxnSpPr>
          <p:nvPr/>
        </p:nvCxnSpPr>
        <p:spPr bwMode="auto">
          <a:xfrm rot="5400000">
            <a:off x="4636300" y="2563813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2" name="AutoShape 16"/>
          <p:cNvCxnSpPr>
            <a:cxnSpLocks noChangeShapeType="1"/>
            <a:stCxn id="24580" idx="3"/>
            <a:endCxn id="24585" idx="0"/>
          </p:cNvCxnSpPr>
          <p:nvPr/>
        </p:nvCxnSpPr>
        <p:spPr bwMode="auto">
          <a:xfrm>
            <a:off x="6429387" y="2204244"/>
            <a:ext cx="437352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3" name="AutoShape 17"/>
          <p:cNvCxnSpPr>
            <a:cxnSpLocks noChangeShapeType="1"/>
          </p:cNvCxnSpPr>
          <p:nvPr/>
        </p:nvCxnSpPr>
        <p:spPr bwMode="auto">
          <a:xfrm rot="16200000" flipH="1">
            <a:off x="2035951" y="4321975"/>
            <a:ext cx="428628" cy="3571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4" name="AutoShape 18"/>
          <p:cNvCxnSpPr>
            <a:cxnSpLocks noChangeShapeType="1"/>
            <a:endCxn id="24584" idx="1"/>
          </p:cNvCxnSpPr>
          <p:nvPr/>
        </p:nvCxnSpPr>
        <p:spPr bwMode="auto">
          <a:xfrm>
            <a:off x="4429124" y="5286388"/>
            <a:ext cx="571504" cy="1119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5" name="AutoShape 19"/>
          <p:cNvCxnSpPr>
            <a:cxnSpLocks noChangeShapeType="1"/>
          </p:cNvCxnSpPr>
          <p:nvPr/>
        </p:nvCxnSpPr>
        <p:spPr bwMode="auto">
          <a:xfrm flipV="1">
            <a:off x="6858016" y="4286256"/>
            <a:ext cx="571504" cy="5000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58280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</a:t>
            </a:r>
            <a:br>
              <a:rPr lang="ru-RU" b="1" dirty="0" smtClean="0"/>
            </a:br>
            <a:r>
              <a:rPr lang="ru-RU" b="1" dirty="0" smtClean="0"/>
              <a:t>«СОЦИАЛЬНО-КОММУНИКАТИВНОЕ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901014" cy="5045216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</a:t>
            </a:r>
            <a:endParaRPr lang="ru-RU" sz="1200" dirty="0" smtClean="0"/>
          </a:p>
          <a:p>
            <a:pPr algn="just"/>
            <a:r>
              <a:rPr lang="ru-RU" sz="1200" dirty="0" smtClean="0"/>
              <a:t>позитивная социализация детей дошкольного возраста; приобщение детей к </a:t>
            </a:r>
            <a:r>
              <a:rPr lang="ru-RU" sz="1200" dirty="0" err="1" smtClean="0"/>
              <a:t>социокультурным</a:t>
            </a:r>
            <a:r>
              <a:rPr lang="ru-RU" sz="1200" dirty="0" smtClean="0"/>
              <a:t> нормам, традициям семьи, общества и государства; формирование основ безопасности.</a:t>
            </a:r>
          </a:p>
          <a:p>
            <a:pPr algn="just"/>
            <a:r>
              <a:rPr lang="ru-RU" sz="1200" b="1" dirty="0" smtClean="0"/>
              <a:t>Задачи социально-коммуникативного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Усвоение норм и ценностей, принятых в обществе, включая моральные и нравственные ценности</a:t>
            </a:r>
          </a:p>
          <a:p>
            <a:pPr algn="just"/>
            <a:r>
              <a:rPr lang="ru-RU" sz="1200" dirty="0" smtClean="0"/>
              <a:t>Развитие общения и взаимодействия ребёнка со взрослыми и сверстниками</a:t>
            </a:r>
          </a:p>
          <a:p>
            <a:pPr algn="just"/>
            <a:r>
              <a:rPr lang="ru-RU" sz="1200" dirty="0" smtClean="0"/>
              <a:t>Становление самостоятельности, целенаправленности и </a:t>
            </a:r>
            <a:r>
              <a:rPr lang="ru-RU" sz="1200" dirty="0" err="1" smtClean="0"/>
              <a:t>саморегуляции</a:t>
            </a:r>
            <a:r>
              <a:rPr lang="ru-RU" sz="1200" dirty="0" smtClean="0"/>
              <a:t> собственных действий</a:t>
            </a:r>
          </a:p>
          <a:p>
            <a:pPr algn="just"/>
            <a:r>
              <a:rPr lang="ru-RU" sz="1200" dirty="0" smtClean="0"/>
              <a:t>Развитие социального и эмоционального интеллекта, эмоциональной отзывчивости, сопереживания; формирование готовности к совместной деятельности со сверстниками</a:t>
            </a:r>
          </a:p>
          <a:p>
            <a:pPr algn="just"/>
            <a:r>
              <a:rPr lang="ru-RU" sz="1200" dirty="0" smtClean="0"/>
              <a:t>Формирование уважительного отношения и чувства принадлежности к своей семье и к сообществу детей и взрослых в организации</a:t>
            </a:r>
          </a:p>
          <a:p>
            <a:pPr algn="just"/>
            <a:r>
              <a:rPr lang="ru-RU" sz="1200" dirty="0" smtClean="0"/>
              <a:t>Формирование позитивных установок к различным видам труда и творчества</a:t>
            </a:r>
          </a:p>
          <a:p>
            <a:pPr algn="just"/>
            <a:r>
              <a:rPr lang="ru-RU" sz="1200" dirty="0" smtClean="0"/>
              <a:t>Формирование основ безопасного поведения в быту, в социуме, природе</a:t>
            </a:r>
          </a:p>
          <a:p>
            <a:pPr algn="just"/>
            <a:r>
              <a:rPr lang="ru-RU" sz="1200" b="1" dirty="0" smtClean="0"/>
              <a:t>Основные направления работы по социально-коммуникативному развитию 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Социализация, развитие общения, нравственное воспитание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Ребёнок в семье и сообществе, патриотическое воспитание</a:t>
            </a:r>
            <a:endParaRPr lang="ru-RU" sz="1200" dirty="0" smtClean="0"/>
          </a:p>
          <a:p>
            <a:pPr algn="just"/>
            <a:r>
              <a:rPr lang="ru-RU" sz="1200" i="1" dirty="0" smtClean="0"/>
              <a:t>Самообслуживание, самостоятельность, трудовое воспитание</a:t>
            </a:r>
            <a:endParaRPr lang="ru-RU" sz="1200" dirty="0" smtClean="0"/>
          </a:p>
          <a:p>
            <a:pPr algn="just"/>
            <a:r>
              <a:rPr lang="ru-RU" sz="1200" i="1" dirty="0" smtClean="0"/>
              <a:t>Формирование основ безопасности</a:t>
            </a:r>
            <a:endParaRPr lang="ru-RU" sz="1200" dirty="0" smtClean="0"/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Picture 3" descr="C:\Documents and Settings\Администратор\Рабочий стол\материалы из интернета\разное\анимашки\t851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5143512"/>
            <a:ext cx="2065572" cy="13144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ОБРАЗОВАТЕЛЬНАЯ ОБЛАСТЬ «ПОЗНАВАТЕЛЬНОЕ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8043890" cy="4973778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</a:t>
            </a:r>
            <a:endParaRPr lang="ru-RU" sz="1200" dirty="0" smtClean="0"/>
          </a:p>
          <a:p>
            <a:pPr algn="just"/>
            <a:r>
              <a:rPr lang="ru-RU" sz="1200" dirty="0" smtClean="0"/>
              <a:t>ознакомление с окружающим социальным миром, с природой и природными явлениями; формирование целостной картины мира; формирование элементарных математических представлений; развитие познавательно-исследовательской деятельности.</a:t>
            </a:r>
          </a:p>
          <a:p>
            <a:pPr algn="just"/>
            <a:r>
              <a:rPr lang="ru-RU" sz="1200" b="1" dirty="0" smtClean="0"/>
              <a:t>Задачи познавательного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Развитие интересов детей, любознательности и познавательной мотивации</a:t>
            </a:r>
          </a:p>
          <a:p>
            <a:pPr algn="just"/>
            <a:r>
              <a:rPr lang="ru-RU" sz="1200" dirty="0" smtClean="0"/>
              <a:t>Формирование познавательных действий, становление сознания</a:t>
            </a:r>
          </a:p>
          <a:p>
            <a:pPr algn="just"/>
            <a:r>
              <a:rPr lang="ru-RU" sz="1200" dirty="0" smtClean="0"/>
              <a:t>Развитие воображения и творческой активности</a:t>
            </a:r>
          </a:p>
          <a:p>
            <a:pPr algn="just"/>
            <a:r>
              <a:rPr lang="ru-RU" sz="1200" dirty="0" smtClean="0"/>
              <a:t>Формирование первичных представлений о себе, других людях</a:t>
            </a:r>
          </a:p>
          <a:p>
            <a:pPr algn="just"/>
            <a:r>
              <a:rPr lang="ru-RU" sz="1200" dirty="0" smtClean="0"/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pPr algn="just"/>
            <a:r>
              <a:rPr lang="ru-RU" sz="1200" dirty="0" smtClean="0"/>
              <a:t>Формирование первичных представлений о малой Родине и Отечестве, представлений о </a:t>
            </a:r>
            <a:r>
              <a:rPr lang="ru-RU" sz="1200" dirty="0" err="1" smtClean="0"/>
              <a:t>социокультурных</a:t>
            </a:r>
            <a:r>
              <a:rPr lang="ru-RU" sz="1200" dirty="0" smtClean="0"/>
              <a:t> ценностях нашего народа, об отечественных традициях и праздниках, о планете Земля как общем доме людей, о многообразии стран и народов мира</a:t>
            </a:r>
          </a:p>
          <a:p>
            <a:pPr algn="just"/>
            <a:r>
              <a:rPr lang="ru-RU" sz="1200" dirty="0" smtClean="0"/>
              <a:t>Формирование первичных представлений об особенностях природы</a:t>
            </a:r>
          </a:p>
          <a:p>
            <a:pPr algn="just"/>
            <a:r>
              <a:rPr lang="ru-RU" sz="1200" b="1" dirty="0" smtClean="0"/>
              <a:t>Основные направления работы по познавательному развитию 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Развитие познавательно-исследовательской деятельности</a:t>
            </a:r>
            <a:endParaRPr lang="ru-RU" sz="1200" dirty="0" smtClean="0"/>
          </a:p>
          <a:p>
            <a:pPr algn="just"/>
            <a:r>
              <a:rPr lang="ru-RU" sz="1200" i="1" dirty="0" smtClean="0"/>
              <a:t>Приобщение к </a:t>
            </a:r>
            <a:r>
              <a:rPr lang="ru-RU" sz="1200" i="1" dirty="0" err="1" smtClean="0"/>
              <a:t>социокультурным</a:t>
            </a:r>
            <a:r>
              <a:rPr lang="ru-RU" sz="1200" i="1" dirty="0" smtClean="0"/>
              <a:t> ценностям</a:t>
            </a:r>
            <a:endParaRPr lang="ru-RU" sz="1200" dirty="0" smtClean="0"/>
          </a:p>
          <a:p>
            <a:pPr algn="just"/>
            <a:r>
              <a:rPr lang="ru-RU" sz="1200" i="1" dirty="0" smtClean="0"/>
              <a:t>Формирование элементарных математических представлений</a:t>
            </a:r>
            <a:endParaRPr lang="ru-RU" sz="1200" dirty="0" smtClean="0"/>
          </a:p>
          <a:p>
            <a:pPr algn="just"/>
            <a:r>
              <a:rPr lang="ru-RU" sz="1200" i="1" dirty="0" smtClean="0"/>
              <a:t>Ознакомление с миром природы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2050" name="Picture 2" descr="C:\Documents and Settings\Администратор\Рабочий стол\материалы из интернета\разное\анимашки\0a70a813e6efd7a4ff1cccca73be74c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285728"/>
            <a:ext cx="1285878" cy="1285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38573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«РЕЧЕВОЕ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115328" cy="518809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 </a:t>
            </a:r>
            <a:r>
              <a:rPr lang="ru-RU" sz="1200" dirty="0" smtClean="0"/>
              <a:t>развитие свободного общения с взрослыми и детьми, овладение конструктивными способами и средствами взаимодействия с окружающими.</a:t>
            </a:r>
          </a:p>
          <a:p>
            <a:pPr algn="just"/>
            <a:r>
              <a:rPr lang="ru-RU" sz="1200" b="1" dirty="0" smtClean="0"/>
              <a:t>Задачи речевого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Владение речью как средством общения и культуры</a:t>
            </a:r>
          </a:p>
          <a:p>
            <a:pPr algn="just"/>
            <a:r>
              <a:rPr lang="ru-RU" sz="1200" dirty="0" smtClean="0"/>
              <a:t>Обогащение активного словаря</a:t>
            </a:r>
          </a:p>
          <a:p>
            <a:pPr algn="just"/>
            <a:r>
              <a:rPr lang="ru-RU" sz="1200" dirty="0" smtClean="0"/>
              <a:t>Развитие связной, грамматически правильной диалогической и монологической речи</a:t>
            </a:r>
          </a:p>
          <a:p>
            <a:pPr algn="just"/>
            <a:r>
              <a:rPr lang="ru-RU" sz="1200" dirty="0" smtClean="0"/>
              <a:t>Развитие речевого творчества</a:t>
            </a:r>
          </a:p>
          <a:p>
            <a:pPr algn="just"/>
            <a:r>
              <a:rPr lang="ru-RU" sz="1200" dirty="0" smtClean="0"/>
              <a:t>Развитие звуковой и интонационной культуры речи, фонематического слуха</a:t>
            </a:r>
          </a:p>
          <a:p>
            <a:pPr algn="just"/>
            <a:r>
              <a:rPr lang="ru-RU" sz="1200" dirty="0" smtClean="0"/>
              <a:t>Знакомство с книжной культурой, детской литературой, понимание на слух текстов различных жанров детской литературы</a:t>
            </a:r>
          </a:p>
          <a:p>
            <a:pPr algn="just"/>
            <a:r>
              <a:rPr lang="ru-RU" sz="1200" dirty="0" smtClean="0"/>
              <a:t>Формирование звуковой аналитико-синтетической активности как предпосылки обучения грамоте</a:t>
            </a:r>
          </a:p>
          <a:p>
            <a:pPr algn="just"/>
            <a:r>
              <a:rPr lang="ru-RU" sz="1200" b="1" dirty="0" smtClean="0"/>
              <a:t>Основные направления работы по развитию речи 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Развитие словаря</a:t>
            </a:r>
            <a:r>
              <a:rPr lang="ru-RU" sz="1200" dirty="0" smtClean="0"/>
              <a:t> (освоение значений слов и их уместное употребление в соответствии с контекстом высказывания, ситуацией, в которой происходит общение)</a:t>
            </a:r>
          </a:p>
          <a:p>
            <a:pPr algn="just"/>
            <a:r>
              <a:rPr lang="ru-RU" sz="1200" i="1" dirty="0" smtClean="0"/>
              <a:t>Воспитание звуковой культуры речи</a:t>
            </a:r>
            <a:r>
              <a:rPr lang="ru-RU" sz="1200" dirty="0" smtClean="0"/>
              <a:t> (развитие восприятия звуков родной речи и произношения)</a:t>
            </a:r>
          </a:p>
          <a:p>
            <a:pPr algn="just"/>
            <a:r>
              <a:rPr lang="ru-RU" sz="1200" i="1" dirty="0" smtClean="0"/>
              <a:t>Воспитание интереса и любви к чтению, развитие литературной речи</a:t>
            </a:r>
            <a:endParaRPr lang="ru-RU" sz="1200" dirty="0" smtClean="0"/>
          </a:p>
          <a:p>
            <a:pPr algn="just"/>
            <a:r>
              <a:rPr lang="ru-RU" sz="1200" i="1" dirty="0" smtClean="0"/>
              <a:t>Развитие связной речи</a:t>
            </a:r>
            <a:r>
              <a:rPr lang="ru-RU" sz="1200" dirty="0" smtClean="0"/>
              <a:t> (диалогическая (разговорная) речь, монологическая речь (рассказывание))</a:t>
            </a:r>
          </a:p>
          <a:p>
            <a:pPr algn="just"/>
            <a:r>
              <a:rPr lang="ru-RU" sz="1200" i="1" dirty="0" smtClean="0"/>
              <a:t>Практическое овладение воспитанниками нормами речи </a:t>
            </a:r>
            <a:r>
              <a:rPr lang="ru-RU" sz="1200" dirty="0" smtClean="0"/>
              <a:t>(способствование развитию речи как средства общения)</a:t>
            </a:r>
          </a:p>
          <a:p>
            <a:pPr algn="just"/>
            <a:r>
              <a:rPr lang="ru-RU" sz="1200" i="1" dirty="0" smtClean="0"/>
              <a:t>Формирование грамматического строя речи</a:t>
            </a:r>
            <a:r>
              <a:rPr lang="ru-RU" sz="1200" dirty="0" smtClean="0"/>
              <a:t> (морфология (изменение слов по родам, числам, </a:t>
            </a:r>
          </a:p>
          <a:p>
            <a:pPr algn="just">
              <a:buNone/>
            </a:pPr>
            <a:r>
              <a:rPr lang="ru-RU" sz="1200" dirty="0" smtClean="0"/>
              <a:t>      падежам), синтаксис (освоение различных типов словосочетаний и предложений), словообразование)</a:t>
            </a: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1026" name="Picture 2" descr="C:\Documents and Settings\Администратор\Рабочий стол\материалы из интернета\разное\анимашки\574a61436c4d46c39fe790e12904224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285728"/>
            <a:ext cx="1285876" cy="8786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</a:t>
            </a:r>
            <a:br>
              <a:rPr lang="ru-RU" b="1" dirty="0" smtClean="0"/>
            </a:br>
            <a:r>
              <a:rPr lang="ru-RU" b="1" dirty="0" smtClean="0"/>
              <a:t>«ХУДОЖЕСТВЕННО-ЭСТЕТИЧЕСКОЕ РАЗВИТИЕ»: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/>
              <a:t>Основная цель:</a:t>
            </a:r>
            <a:endParaRPr lang="ru-RU" sz="1200" dirty="0" smtClean="0"/>
          </a:p>
          <a:p>
            <a:pPr algn="just"/>
            <a:r>
              <a:rPr lang="ru-RU" sz="1200" dirty="0" smtClean="0"/>
              <a:t>формирование интереса к эстетической стороне окружающей действительности; развитие эстетических чувств детей; развитие детского художественного творчества, интереса к самостоятельной творческой деятельности.</a:t>
            </a:r>
          </a:p>
          <a:p>
            <a:pPr algn="just"/>
            <a:r>
              <a:rPr lang="ru-RU" sz="1200" b="1" dirty="0" smtClean="0"/>
              <a:t>Задачи художественно-эстетического развития по ФГОС ДО:</a:t>
            </a:r>
            <a:endParaRPr lang="ru-RU" sz="1200" dirty="0" smtClean="0"/>
          </a:p>
          <a:p>
            <a:pPr algn="just"/>
            <a:r>
              <a:rPr lang="ru-RU" sz="1200" dirty="0" smtClean="0"/>
              <a:t>Развитие предпосылок ценностно-смыслового восприятия и понимания произведений искусства, мира природы</a:t>
            </a:r>
          </a:p>
          <a:p>
            <a:pPr algn="just"/>
            <a:r>
              <a:rPr lang="ru-RU" sz="1200" dirty="0" smtClean="0"/>
              <a:t>Становление эстетического отношения к окружающему миру</a:t>
            </a:r>
          </a:p>
          <a:p>
            <a:pPr algn="just"/>
            <a:r>
              <a:rPr lang="ru-RU" sz="1200" dirty="0" smtClean="0"/>
              <a:t>Формирование элементарных представлений о видах искусства</a:t>
            </a:r>
          </a:p>
          <a:p>
            <a:pPr algn="just"/>
            <a:r>
              <a:rPr lang="ru-RU" sz="1200" dirty="0" smtClean="0"/>
              <a:t>Восприятие музыки</a:t>
            </a:r>
          </a:p>
          <a:p>
            <a:pPr algn="just"/>
            <a:r>
              <a:rPr lang="ru-RU" sz="1200" dirty="0" smtClean="0"/>
              <a:t> Восприятие художественной литературы, фольклора</a:t>
            </a:r>
          </a:p>
          <a:p>
            <a:pPr algn="just"/>
            <a:r>
              <a:rPr lang="ru-RU" sz="1200" dirty="0" smtClean="0"/>
              <a:t>Стимулирование сопереживания персонажам художественных произведений</a:t>
            </a:r>
          </a:p>
          <a:p>
            <a:pPr algn="just"/>
            <a:r>
              <a:rPr lang="ru-RU" sz="1200" dirty="0" smtClean="0"/>
              <a:t>Реализация самостоятельной творческой деятельности (изобразительной, конструктивно-модельной, музыкальной и др.)</a:t>
            </a:r>
          </a:p>
          <a:p>
            <a:pPr algn="just"/>
            <a:r>
              <a:rPr lang="ru-RU" sz="1200" b="1" dirty="0" smtClean="0"/>
              <a:t>Основные направления работы по художественно-эстетическому развитию </a:t>
            </a:r>
            <a:endParaRPr lang="ru-RU" sz="1200" dirty="0" smtClean="0"/>
          </a:p>
          <a:p>
            <a:pPr algn="just"/>
            <a:r>
              <a:rPr lang="ru-RU" sz="1200" b="1" dirty="0" smtClean="0"/>
              <a:t>детей в дошкольном учреждении:</a:t>
            </a:r>
            <a:endParaRPr lang="ru-RU" sz="1200" dirty="0" smtClean="0"/>
          </a:p>
          <a:p>
            <a:pPr algn="just"/>
            <a:r>
              <a:rPr lang="ru-RU" sz="1200" i="1" dirty="0" smtClean="0"/>
              <a:t>Приобщение к искусству</a:t>
            </a:r>
            <a:endParaRPr lang="ru-RU" sz="1200" dirty="0" smtClean="0"/>
          </a:p>
          <a:p>
            <a:pPr algn="just"/>
            <a:r>
              <a:rPr lang="ru-RU" sz="1200" i="1" dirty="0" smtClean="0"/>
              <a:t>Изобразительная деятельность</a:t>
            </a:r>
            <a:endParaRPr lang="ru-RU" sz="1200" dirty="0" smtClean="0"/>
          </a:p>
          <a:p>
            <a:pPr algn="just"/>
            <a:r>
              <a:rPr lang="ru-RU" sz="1200" i="1" dirty="0" smtClean="0"/>
              <a:t>Конструктивно-модельная  деятельность</a:t>
            </a:r>
            <a:endParaRPr lang="ru-RU" sz="1200" dirty="0" smtClean="0"/>
          </a:p>
          <a:p>
            <a:pPr algn="just"/>
            <a:r>
              <a:rPr lang="ru-RU" sz="1200" i="1" dirty="0" smtClean="0"/>
              <a:t>Музыкальная  деятельность</a:t>
            </a:r>
            <a:endParaRPr lang="ru-RU" sz="1200" dirty="0" smtClean="0"/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099" name="Picture 3" descr="C:\Documents and Settings\Администратор\Рабочий стол\материалы из интернета\разное\анимашки\b361b7018a1d01b9f42104e7c99c4a9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5214950"/>
            <a:ext cx="1071570" cy="11761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ОБРАЗОВАТЕЛЬНАЯ ОБЛАСТЬ «ФИЗИЧЕСКОЕ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14422"/>
            <a:ext cx="8286808" cy="542928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b="1" dirty="0" smtClean="0"/>
              <a:t>Основная цель:</a:t>
            </a:r>
            <a:endParaRPr lang="ru-RU" dirty="0" smtClean="0"/>
          </a:p>
          <a:p>
            <a:pPr algn="just"/>
            <a:r>
              <a:rPr lang="ru-RU" dirty="0" smtClean="0"/>
              <a:t>воспитание здорового, жизнерадостного, жизнестойкого, физически совершенного, гармонически и творчески развитого ребёнка</a:t>
            </a:r>
          </a:p>
          <a:p>
            <a:pPr algn="just"/>
            <a:r>
              <a:rPr lang="ru-RU" b="1" dirty="0" smtClean="0"/>
              <a:t>Задачи физического развития: </a:t>
            </a:r>
            <a:endParaRPr lang="ru-RU" dirty="0" smtClean="0"/>
          </a:p>
          <a:p>
            <a:pPr algn="just"/>
            <a:r>
              <a:rPr lang="ru-RU" b="1" i="1" dirty="0" smtClean="0"/>
              <a:t>Оздоровительные: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 формирование правильной осанки; развитие гармоничного телосложения; развитие мышц лица, туловища, ног, рук, плечевого пояса, кистей, пальцев, шеи, глаз, внутренних органов </a:t>
            </a:r>
          </a:p>
          <a:p>
            <a:pPr algn="just"/>
            <a:r>
              <a:rPr lang="ru-RU" b="1" i="1" dirty="0" smtClean="0"/>
              <a:t>Образовательные: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 формирование двигательных умений и навыков; развитие психофизических качеств (быстроты, силы, гибкости, выносливости, глазомера, ловкости); развитие двигательных способностей (функции равновесия, координации движений)  </a:t>
            </a:r>
          </a:p>
          <a:p>
            <a:pPr algn="just"/>
            <a:r>
              <a:rPr lang="ru-RU" b="1" i="1" dirty="0" smtClean="0"/>
              <a:t>Воспитательные: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формирование потребности в ежедневных физических упражнениях; воспитание умения рационально использовать физические упражнения в самостоятельной двигательной деятельности; приобретение грации, пластичности, выразительности движений; воспитание самостоятельности, инициативности, самоорганизации, взаимопомощи</a:t>
            </a:r>
          </a:p>
          <a:p>
            <a:pPr algn="just"/>
            <a:r>
              <a:rPr lang="ru-RU" b="1" dirty="0" smtClean="0"/>
              <a:t>Основные направления работы по физическому развитию детей в дошкольном учреждении:</a:t>
            </a:r>
            <a:endParaRPr lang="ru-RU" dirty="0" smtClean="0"/>
          </a:p>
          <a:p>
            <a:pPr algn="just"/>
            <a:r>
              <a:rPr lang="ru-RU" dirty="0" smtClean="0"/>
              <a:t>Приобретение опыта в двигательной деятельности, связанной с выполнением упражнений, направленных на развитие физических качеств (координация, гибкость)</a:t>
            </a:r>
          </a:p>
          <a:p>
            <a:pPr algn="just"/>
            <a:r>
              <a:rPr lang="ru-RU" dirty="0" smtClean="0"/>
              <a:t>Приобретение опыта в двигательной деятельности, способствующей правильному формированию опорно-двигательной системы организма, развитию равновесия, координации движения</a:t>
            </a:r>
          </a:p>
          <a:p>
            <a:pPr algn="just"/>
            <a:r>
              <a:rPr lang="ru-RU" dirty="0" smtClean="0"/>
              <a:t>Приобретение опыта в двигательной активности, способствующей развитию крупной и мелкой моторики обеих рук</a:t>
            </a:r>
          </a:p>
          <a:p>
            <a:pPr algn="just"/>
            <a:r>
              <a:rPr lang="ru-RU" dirty="0" smtClean="0"/>
              <a:t>Приобретение опыта в двигательной деятельности, связанной с правильным, не наносящим ущерб организму выполнением основных движений (ходьба, бег, мягкие прыжки, повороты в стороны)</a:t>
            </a:r>
          </a:p>
          <a:p>
            <a:pPr algn="just"/>
            <a:r>
              <a:rPr lang="ru-RU" dirty="0" smtClean="0"/>
              <a:t>Формирование начальных представлений о некоторых видах спорта; овладение подвижными играми с правилами</a:t>
            </a:r>
          </a:p>
          <a:p>
            <a:pPr algn="just"/>
            <a:r>
              <a:rPr lang="ru-RU" dirty="0" smtClean="0"/>
              <a:t>Становление целенаправленности и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в двигательной сфере</a:t>
            </a:r>
          </a:p>
          <a:p>
            <a:pPr algn="just"/>
            <a:r>
              <a:rPr lang="ru-RU" dirty="0" smtClean="0"/>
              <a:t>Становление ценностей здорового образа жизни; овладение его элементарными нормами и правилами </a:t>
            </a:r>
          </a:p>
          <a:p>
            <a:pPr algn="just">
              <a:buNone/>
            </a:pPr>
            <a:r>
              <a:rPr lang="ru-RU" dirty="0" smtClean="0"/>
              <a:t>       (в питании, двигательном режиме, закаливании, при формировании полезных привычек и др.)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3074" name="Picture 2" descr="C:\Documents and Settings\Администратор\Рабочий стол\материалы из интернета\разное\анимашки\п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142852"/>
            <a:ext cx="762000" cy="1228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37523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700251" y="1507848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28596" y="2214554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714348" y="2285992"/>
            <a:ext cx="757242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ВЗАИМОПОЗНАНИЕ И ВЗАИМОИНФОРМИРОВАНИЕ </a:t>
            </a:r>
          </a:p>
          <a:p>
            <a:pPr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434747" y="1446850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428596" y="3857628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28596" y="5373216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214414" y="3929066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семинары-практикумы, тренинги,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00100" y="5451036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совместные походы и экскурсии,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Направления вариативной части программы: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14348" y="1500174"/>
            <a:ext cx="400052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 smtClean="0"/>
              <a:t>1. РЕГИОНАЛЬНЫЙ </a:t>
            </a:r>
          </a:p>
          <a:p>
            <a:pPr algn="ctr"/>
            <a:r>
              <a:rPr lang="ru-RU" sz="2000" b="1" dirty="0" smtClean="0"/>
              <a:t>КОМПОНЕНТ</a:t>
            </a:r>
            <a:endParaRPr lang="ru-RU" sz="20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857752" y="2428868"/>
            <a:ext cx="3857652" cy="207170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000" b="1" dirty="0" smtClean="0"/>
              <a:t>2. ОСВОЕНИЕ НОВЫХ </a:t>
            </a:r>
          </a:p>
          <a:p>
            <a:pPr algn="ctr"/>
            <a:r>
              <a:rPr lang="ru-RU" sz="2000" b="1" dirty="0" smtClean="0"/>
              <a:t>ОБРАЗОВАТЕЛЬНЫХ </a:t>
            </a:r>
          </a:p>
          <a:p>
            <a:pPr algn="ctr"/>
            <a:r>
              <a:rPr lang="ru-RU" sz="2000" b="1" dirty="0" smtClean="0"/>
              <a:t>ТЕХНОЛОГИЙ</a:t>
            </a:r>
            <a:endParaRPr lang="ru-RU" sz="2000" b="1" dirty="0"/>
          </a:p>
        </p:txBody>
      </p:sp>
      <p:pic>
        <p:nvPicPr>
          <p:cNvPr id="27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4857760"/>
            <a:ext cx="2000264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/>
              <a:t>Содержание </a:t>
            </a:r>
            <a:br>
              <a:rPr lang="ru-RU" sz="3200" b="1" dirty="0" smtClean="0"/>
            </a:br>
            <a:r>
              <a:rPr lang="ru-RU" sz="3200" b="1" dirty="0" smtClean="0"/>
              <a:t>организационного раздела: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Организационный раздел включает в себя:</a:t>
            </a:r>
          </a:p>
          <a:p>
            <a:pPr marL="0" indent="0" algn="just">
              <a:buNone/>
            </a:pPr>
            <a:r>
              <a:rPr lang="ru-RU" b="1" dirty="0" smtClean="0"/>
              <a:t>- </a:t>
            </a:r>
            <a:r>
              <a:rPr lang="ru-RU" dirty="0" smtClean="0"/>
              <a:t>психолого-педагогические условия реализации программы</a:t>
            </a:r>
          </a:p>
          <a:p>
            <a:pPr algn="just">
              <a:buFontTx/>
              <a:buChar char="-"/>
            </a:pPr>
            <a:r>
              <a:rPr lang="ru-RU" dirty="0" smtClean="0"/>
              <a:t>материально-техническое обеспечение;</a:t>
            </a:r>
          </a:p>
          <a:p>
            <a:pPr algn="just">
              <a:buFontTx/>
              <a:buChar char="-"/>
            </a:pPr>
            <a:r>
              <a:rPr lang="ru-RU" dirty="0" smtClean="0"/>
              <a:t>обеспеченность методическими материалами и средствами обучения и воспитания;</a:t>
            </a:r>
          </a:p>
          <a:p>
            <a:pPr algn="just">
              <a:buFontTx/>
              <a:buChar char="-"/>
            </a:pPr>
            <a:r>
              <a:rPr lang="ru-RU" dirty="0" smtClean="0"/>
              <a:t>организация режима пребывания детей в ДОУ;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традиционных событий, праздников, мероприятий;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организации развивающей предметно-пространственной среды.</a:t>
            </a:r>
          </a:p>
          <a:p>
            <a:pPr algn="just">
              <a:buFontTx/>
              <a:buChar char="-"/>
            </a:pPr>
            <a:r>
              <a:rPr lang="ru-RU" dirty="0"/>
              <a:t>к</a:t>
            </a:r>
            <a:r>
              <a:rPr lang="ru-RU" dirty="0" smtClean="0"/>
              <a:t>адровые условия</a:t>
            </a:r>
          </a:p>
          <a:p>
            <a:pPr algn="just">
              <a:buFontTx/>
              <a:buChar char="-"/>
            </a:pPr>
            <a:r>
              <a:rPr lang="ru-RU" dirty="0"/>
              <a:t>к</a:t>
            </a:r>
            <a:r>
              <a:rPr lang="ru-RU" dirty="0" smtClean="0"/>
              <a:t>алендарный план воспитательной работы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86700" cy="86834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Контактная информация: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972452" cy="51166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   </a:t>
            </a:r>
            <a:r>
              <a:rPr lang="ru-RU" sz="2800" b="1" dirty="0" smtClean="0"/>
              <a:t>Юридический и почтовый адрес:</a:t>
            </a:r>
            <a:r>
              <a:rPr lang="ru-RU" sz="2800" dirty="0" smtClean="0"/>
              <a:t> </a:t>
            </a:r>
          </a:p>
          <a:p>
            <a:pPr algn="just">
              <a:buNone/>
            </a:pPr>
            <a:r>
              <a:rPr lang="ru-RU" sz="2800" b="1" dirty="0" smtClean="0"/>
              <a:t>423886, РТ, Тукаевский муниципальный</a:t>
            </a:r>
            <a:endParaRPr lang="en-US" sz="2800" b="1" dirty="0" smtClean="0"/>
          </a:p>
          <a:p>
            <a:pPr algn="just">
              <a:buNone/>
            </a:pPr>
            <a:r>
              <a:rPr lang="ru-RU" sz="2800" b="1" dirty="0" smtClean="0"/>
              <a:t>район, село Калмаш, ул. </a:t>
            </a:r>
            <a:r>
              <a:rPr lang="ru-RU" sz="2800" b="1" dirty="0" err="1" smtClean="0"/>
              <a:t>Зуфара</a:t>
            </a:r>
            <a:endParaRPr lang="en-US" sz="2800" b="1" dirty="0"/>
          </a:p>
          <a:p>
            <a:pPr algn="just">
              <a:buNone/>
            </a:pPr>
            <a:r>
              <a:rPr lang="ru-RU" sz="2800" b="1" dirty="0" err="1" smtClean="0"/>
              <a:t>Галиева</a:t>
            </a:r>
            <a:r>
              <a:rPr lang="ru-RU" sz="2800" b="1" dirty="0" smtClean="0"/>
              <a:t> д.15.</a:t>
            </a:r>
          </a:p>
          <a:p>
            <a:pPr algn="just">
              <a:buNone/>
            </a:pPr>
            <a:r>
              <a:rPr lang="en-US" sz="2800" b="1" u="sng" dirty="0" smtClean="0"/>
              <a:t>E-mail</a:t>
            </a:r>
            <a:r>
              <a:rPr lang="ru-RU" sz="2800" b="1" u="sng" dirty="0" smtClean="0"/>
              <a:t>: </a:t>
            </a:r>
            <a:r>
              <a:rPr lang="en-US" sz="2800" b="1" u="sng" dirty="0" smtClean="0"/>
              <a:t>Leysan.Sad@tatar.ru</a:t>
            </a:r>
            <a:r>
              <a:rPr lang="ru-RU" sz="2800" b="1" u="sng" dirty="0" smtClean="0"/>
              <a:t> </a:t>
            </a:r>
          </a:p>
          <a:p>
            <a:pPr algn="just">
              <a:buNone/>
            </a:pPr>
            <a:r>
              <a:rPr lang="ru-RU" sz="2800" b="1" dirty="0" smtClean="0"/>
              <a:t>Информационный сайт ДОУ: </a:t>
            </a:r>
          </a:p>
          <a:p>
            <a:pPr algn="just">
              <a:buNone/>
            </a:pPr>
            <a:r>
              <a:rPr lang="ru-RU" sz="2800" b="1" u="sng" dirty="0" smtClean="0">
                <a:hlinkClick r:id="rId2"/>
              </a:rPr>
              <a:t> </a:t>
            </a:r>
            <a:r>
              <a:rPr lang="en-US" sz="2800" b="1" u="sng" dirty="0"/>
              <a:t>https://edu.tatar.ru/tukaj/kalmash/dou</a:t>
            </a:r>
            <a:endParaRPr lang="ru-RU" sz="2800" dirty="0" smtClean="0"/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14422"/>
            <a:ext cx="8229600" cy="3857652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tx2"/>
                </a:solidFill>
                <a:latin typeface="Georgia" pitchFamily="18" charset="0"/>
              </a:rPr>
              <a:t>Спасибо за внимание!</a:t>
            </a:r>
            <a:br>
              <a:rPr lang="ru-RU" sz="4800" b="1" dirty="0" smtClean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4800" b="1" dirty="0" smtClean="0">
                <a:solidFill>
                  <a:schemeClr val="tx2"/>
                </a:solidFill>
              </a:rPr>
              <a:t/>
            </a:r>
            <a:br>
              <a:rPr lang="ru-RU" sz="4800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4" name="Picture 9" descr="i?id=468950311-5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00496" y="4000504"/>
            <a:ext cx="1061896" cy="123506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792</TotalTime>
  <Words>2334</Words>
  <Application>Microsoft Office PowerPoint</Application>
  <PresentationFormat>Экран (4:3)</PresentationFormat>
  <Paragraphs>229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   Краткая презентация образовательной программы МБДОУ – детский сад «Лэйсэн»  с. Калмаш 2023 </vt:lpstr>
      <vt:lpstr>Полное название:  образовательная программа муниципального бюджетного дошкольного образовательного учреждения – детский сад «Лэйсэн» Тукаевского муниципального района Республики Татарстан Ориентирована на детей в возрасте от 1,5 лет до прекращения  образовательных  отношений. </vt:lpstr>
      <vt:lpstr> </vt:lpstr>
      <vt:lpstr>Цель образовательной программы:</vt:lpstr>
      <vt:lpstr>Задачи программы:</vt:lpstr>
      <vt:lpstr>  </vt:lpstr>
      <vt:lpstr>Образовательная программа ДОУ  включает три основных раздела:</vt:lpstr>
      <vt:lpstr>Содержание целевого раздела:</vt:lpstr>
      <vt:lpstr>Целевые ориентиры образования в младенческом и раннем возрасте: </vt:lpstr>
      <vt:lpstr>Целевые ориентиры  на этапе завершения дошкольного образования: </vt:lpstr>
      <vt:lpstr>Презентация PowerPoint</vt:lpstr>
      <vt:lpstr>Содержательный раздел:</vt:lpstr>
      <vt:lpstr>Образовательные области, обеспечивающие разностороннее развитие детей по ФГОС ДО:</vt:lpstr>
      <vt:lpstr>ОБРАЗОВАТЕЛЬНАЯ ОБЛАСТЬ  «СОЦИАЛЬНО-КОММУНИКАТИВНОЕ РАЗВИТИЕ»:</vt:lpstr>
      <vt:lpstr>ОБРАЗОВАТЕЛЬНАЯ ОБЛАСТЬ «ПОЗНАВАТЕЛЬНОЕ РАЗВИТИЕ»:</vt:lpstr>
      <vt:lpstr>ОБРАЗОВАТЕЛЬНАЯ ОБЛАСТЬ «РЕЧЕВОЕ РАЗВИТИЕ»: </vt:lpstr>
      <vt:lpstr>ОБРАЗОВАТЕЛЬНАЯ ОБЛАСТЬ  «ХУДОЖЕСТВЕННО-ЭСТЕТИЧЕСКОЕ РАЗВИТИЕ»:</vt:lpstr>
      <vt:lpstr>ОБРАЗОВАТЕЛЬНАЯ ОБЛАСТЬ «ФИЗИЧЕСКОЕ РАЗВИТИЕ»:  </vt:lpstr>
      <vt:lpstr>Направления взаимодействия с семьями воспитанников:</vt:lpstr>
      <vt:lpstr>Направления вариативной части программы:</vt:lpstr>
      <vt:lpstr>Содержание  организационного раздела:</vt:lpstr>
      <vt:lpstr>Контактная информация:</vt:lpstr>
      <vt:lpstr>Спасибо за внимание!    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Лейсан</cp:lastModifiedBy>
  <cp:revision>160</cp:revision>
  <dcterms:created xsi:type="dcterms:W3CDTF">2013-12-24T12:41:12Z</dcterms:created>
  <dcterms:modified xsi:type="dcterms:W3CDTF">2023-11-08T08:29:48Z</dcterms:modified>
</cp:coreProperties>
</file>