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9"/>
  </p:notesMasterIdLst>
  <p:sldIdLst>
    <p:sldId id="256" r:id="rId2"/>
    <p:sldId id="257" r:id="rId3"/>
    <p:sldId id="287" r:id="rId4"/>
    <p:sldId id="258" r:id="rId5"/>
    <p:sldId id="260" r:id="rId6"/>
    <p:sldId id="262" r:id="rId7"/>
    <p:sldId id="264" r:id="rId8"/>
    <p:sldId id="263" r:id="rId9"/>
    <p:sldId id="265" r:id="rId10"/>
    <p:sldId id="267" r:id="rId11"/>
    <p:sldId id="268" r:id="rId12"/>
    <p:sldId id="269" r:id="rId13"/>
    <p:sldId id="271" r:id="rId14"/>
    <p:sldId id="274" r:id="rId15"/>
    <p:sldId id="272" r:id="rId16"/>
    <p:sldId id="286" r:id="rId17"/>
    <p:sldId id="273" r:id="rId18"/>
    <p:sldId id="291" r:id="rId19"/>
    <p:sldId id="292" r:id="rId20"/>
    <p:sldId id="293" r:id="rId21"/>
    <p:sldId id="276" r:id="rId22"/>
    <p:sldId id="277" r:id="rId23"/>
    <p:sldId id="278" r:id="rId24"/>
    <p:sldId id="279" r:id="rId25"/>
    <p:sldId id="280" r:id="rId26"/>
    <p:sldId id="281" r:id="rId27"/>
    <p:sldId id="28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8305" autoAdjust="0"/>
  </p:normalViewPr>
  <p:slideViewPr>
    <p:cSldViewPr>
      <p:cViewPr varScale="1">
        <p:scale>
          <a:sx n="72" d="100"/>
          <a:sy n="72" d="100"/>
        </p:scale>
        <p:origin x="-13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B021B-7A3F-4685-92C5-ADB0612B03AC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64802-2806-414D-A8CB-1AD6B194F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12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64802-2806-414D-A8CB-1AD6B194F10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836712"/>
            <a:ext cx="7143800" cy="92869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</a:rPr>
              <a:t>Технология </a:t>
            </a:r>
            <a:r>
              <a:rPr lang="ru-RU" sz="2400" dirty="0" err="1" smtClean="0">
                <a:solidFill>
                  <a:srgbClr val="FFC000"/>
                </a:solidFill>
              </a:rPr>
              <a:t>арт-терапии</a:t>
            </a:r>
            <a:r>
              <a:rPr lang="en-US" sz="2400" dirty="0" smtClean="0">
                <a:solidFill>
                  <a:srgbClr val="FFC000"/>
                </a:solidFill>
              </a:rPr>
              <a:t/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ru-RU" sz="2400" dirty="0" smtClean="0">
                <a:solidFill>
                  <a:srgbClr val="FFC000"/>
                </a:solidFill>
              </a:rPr>
              <a:t>- фактор эффективности эмоционального благополучия детей в группе детского сада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928802"/>
            <a:ext cx="7854696" cy="46296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лина\Desktop\фотки\114___12\IMG_0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2000240"/>
            <a:ext cx="6215106" cy="4268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19050" h="12700"/>
            <a:contourClr>
              <a:srgbClr val="FFFFFF"/>
            </a:contourClr>
          </a:sp3d>
        </p:spPr>
      </p:pic>
      <p:pic>
        <p:nvPicPr>
          <p:cNvPr id="4" name="ТЕРАПИЯ. - МУЗЫКА ЛЕЧИТ.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500958" y="596354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3019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      </a:t>
            </a:r>
            <a:br>
              <a:rPr lang="ru-RU" sz="4000" dirty="0" smtClean="0"/>
            </a:br>
            <a:r>
              <a:rPr lang="ru-RU" sz="4000" dirty="0" smtClean="0"/>
              <a:t>             Актуальность и значимость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+mj-lt"/>
              </a:rPr>
              <a:t>Актуальность обращения к заявленной теме,  обусловлена недостаточностью разработки проблемы развития и коррекции эмоционально-поведенческих нарушений детей дошкольного возраста, а также большой социальной педагогической значимостью изучаемой проблемы, так как в последнее время появляется все больше детей дошкольного возраста с эмоционально-поведенческими нарушениями, что в свою очередь затрудняет общение ребенка с окружающими, отрицательно влияет на формирование познавательной деятельности и в дальнейшем служит препятствием при овладении школьной программы.</a:t>
            </a:r>
          </a:p>
          <a:p>
            <a:pPr>
              <a:buNone/>
            </a:pPr>
            <a:endParaRPr lang="ru-RU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Результаты мониторинга за два года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937119"/>
              </p:ext>
            </p:extLst>
          </p:nvPr>
        </p:nvGraphicFramePr>
        <p:xfrm>
          <a:off x="1763688" y="2060848"/>
          <a:ext cx="6078220" cy="3829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5650"/>
                <a:gridCol w="1012825"/>
                <a:gridCol w="1012825"/>
                <a:gridCol w="1013460"/>
                <a:gridCol w="1013460"/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2011-2012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2012-2013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Начало  занятия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Конец занятия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Начало  занятия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Конец занятия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4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Эмоциональная отзывчивость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63%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Способность управлять своим поведением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29%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Средства общения и способы взаимодействия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23%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7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1796218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Цель</a:t>
            </a:r>
            <a:r>
              <a:rPr lang="ru-RU" sz="2000" b="1" dirty="0" smtClean="0"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Constantia" pitchFamily="18" charset="0"/>
                <a:cs typeface="Times New Roman" pitchFamily="18" charset="0"/>
              </a:rPr>
              <a:t>арт-терапии</a:t>
            </a:r>
            <a:r>
              <a:rPr lang="en-US" sz="2000" b="1" dirty="0" smtClean="0">
                <a:latin typeface="Constantia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latin typeface="Constantia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Constantia" pitchFamily="18" charset="0"/>
                <a:cs typeface="Times New Roman" pitchFamily="18" charset="0"/>
              </a:rPr>
              <a:t> - помочь посредством рисования справиться с проблемами, вызывающими у него запредельные эмоции (которые зачастую он не может </a:t>
            </a:r>
            <a:r>
              <a:rPr lang="ru-RU" sz="2000" b="1" dirty="0" err="1" smtClean="0">
                <a:latin typeface="Constantia" pitchFamily="18" charset="0"/>
                <a:cs typeface="Times New Roman" pitchFamily="18" charset="0"/>
              </a:rPr>
              <a:t>вербализовать</a:t>
            </a:r>
            <a:r>
              <a:rPr lang="ru-RU" sz="2000" b="1" dirty="0" smtClean="0">
                <a:latin typeface="Constantia" pitchFamily="18" charset="0"/>
                <a:cs typeface="Times New Roman" pitchFamily="18" charset="0"/>
              </a:rPr>
              <a:t>), дать выход творческой энергии. </a:t>
            </a:r>
            <a:br>
              <a:rPr lang="ru-RU" sz="2000" b="1" dirty="0" smtClean="0">
                <a:latin typeface="Constantia" pitchFamily="18" charset="0"/>
                <a:cs typeface="Times New Roman" pitchFamily="18" charset="0"/>
              </a:rPr>
            </a:br>
            <a:endParaRPr lang="ru-RU" sz="2000" b="1" dirty="0"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421484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+mj-lt"/>
              </a:rPr>
              <a:t>Задачи: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Коррекция механизмов психологической защиты – </a:t>
            </a:r>
            <a:r>
              <a:rPr lang="ru-RU" dirty="0" err="1" smtClean="0">
                <a:solidFill>
                  <a:srgbClr val="002060"/>
                </a:solidFill>
                <a:latin typeface="+mj-lt"/>
              </a:rPr>
              <a:t>демонстративности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, негативизма, агрессии;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Снятие эмоционального напряжения;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Коррекция тревожности, негативных установок, социальных барьеров;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Формирование способов эффективного взаимодействия детей 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Развитие ощущения собственной значимости;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Знакомство с основными эмоциями человека, гармонизация эмоциональной сферы;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Развитие </a:t>
            </a:r>
            <a:r>
              <a:rPr lang="ru-RU" dirty="0" err="1" smtClean="0">
                <a:solidFill>
                  <a:srgbClr val="002060"/>
                </a:solidFill>
                <a:latin typeface="+mj-lt"/>
              </a:rPr>
              <a:t>саморегуляции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, воображения, художественно-творческих способностей, здоровых установок и мотиваций;</a:t>
            </a:r>
          </a:p>
          <a:p>
            <a:r>
              <a:rPr lang="ru-RU" dirty="0" smtClean="0">
                <a:solidFill>
                  <a:srgbClr val="002060"/>
                </a:solidFill>
                <a:latin typeface="+mj-lt"/>
              </a:rPr>
              <a:t>- Улучшение детско-родительских отношений;</a:t>
            </a:r>
          </a:p>
          <a:p>
            <a:endParaRPr lang="ru-RU" dirty="0" smtClean="0">
              <a:solidFill>
                <a:srgbClr val="002060"/>
              </a:solidFill>
              <a:latin typeface="+mj-lt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cs typeface="Times New Roman" pitchFamily="18" charset="0"/>
              </a:rPr>
              <a:t>  механизм коррекции средствами </a:t>
            </a:r>
            <a:r>
              <a:rPr lang="ru-RU" sz="3600" dirty="0" err="1" smtClean="0">
                <a:cs typeface="Times New Roman" pitchFamily="18" charset="0"/>
              </a:rPr>
              <a:t>арт-терапии</a:t>
            </a:r>
            <a:r>
              <a:rPr lang="ru-RU" sz="3600" dirty="0" smtClean="0">
                <a:cs typeface="Times New Roman" pitchFamily="18" charset="0"/>
              </a:rPr>
              <a:t> </a:t>
            </a:r>
            <a:endParaRPr lang="ru-RU" sz="3600" dirty="0"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коррекция проходит в обход функций контроля и осознания. Ребенок не боится испачкаться, выйти за рамки листа и измазать стол (а по сути – нарушить традиционные барьеры активности).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ребенок становится активным, менее тревожным и уязвимым, происходит снижение контроля и требований к результатам своих действий, и он просто получает удовольствие от своей активности</a:t>
            </a: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s314923.vk.me/v314923222/29a1/940FIXLrE7o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00108"/>
            <a:ext cx="828680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s314923.vk.me/v314923222/27b3/gDSEWQEZeF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83582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s309224.vk.me/v309224222/b3f9/KlWUBb7TsCQ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00108"/>
            <a:ext cx="821537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s309224.vk.me/v309224222/b409/EA9fENNnXZk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8215370" cy="531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s314923.vk.me/v314923222/298f/RvFTuCpAooI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358246" cy="563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20688"/>
            <a:ext cx="8229600" cy="1593866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cs314923.vk.me/v314923222/29aa/8pdExtkwJA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40768"/>
            <a:ext cx="8072494" cy="5263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428760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http://cs309224.vk.me/v309224222/b401/LfmzlC5BGSs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9990" y="1935163"/>
            <a:ext cx="440402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Возраст:  подготовительная группа - 6 лет</a:t>
            </a:r>
            <a:endParaRPr lang="ru-RU" sz="2800" dirty="0"/>
          </a:p>
        </p:txBody>
      </p:sp>
      <p:pic>
        <p:nvPicPr>
          <p:cNvPr id="3074" name="Picture 2" descr="C:\Users\Алина\Desktop\фотки\114___12\IMG_00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628800"/>
            <a:ext cx="8286808" cy="4481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Алина\Desktop\фотки\114___12\IMG_00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5687" y="1893083"/>
            <a:ext cx="4714908" cy="3214710"/>
          </a:xfrm>
          <a:prstGeom prst="rect">
            <a:avLst/>
          </a:prstGeom>
          <a:noFill/>
        </p:spPr>
      </p:pic>
      <p:pic>
        <p:nvPicPr>
          <p:cNvPr id="4100" name="Picture 4" descr="C:\Users\Алина\Desktop\фотки\114___12\IMG_0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972655" y="1742329"/>
            <a:ext cx="4714908" cy="3516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Алина\Desktop\фотки\114___12\IMG_00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928670"/>
            <a:ext cx="792961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Дружное дерево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фотки\114___12\IMG_00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928802"/>
            <a:ext cx="6143668" cy="455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61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08720"/>
            <a:ext cx="8229600" cy="103035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Радуйтесь, если ребенок выбирает яркие цвета, значит он открыт для позитивного восприятия, мышлении и такого же отношения к жизни.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P111111_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43808" y="2852936"/>
            <a:ext cx="331236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cs309224.vk.me/v309224222/b401/LfmzlC5BGS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" y="106680"/>
            <a:ext cx="9132570" cy="664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89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s309224.vk.me/v309224222/b3f9/KlWUBb7TsCQ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9697" y="396240"/>
            <a:ext cx="9383395" cy="6065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046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cs309224.vk.me/v309224222/b409/EA9fENNnXZk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625" y="251460"/>
            <a:ext cx="9239250" cy="635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2489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6766" cy="1857388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1800" b="1" dirty="0" smtClean="0">
                <a:solidFill>
                  <a:schemeClr val="hlink"/>
                </a:solidFill>
              </a:rPr>
              <a:t/>
            </a:r>
            <a:br>
              <a:rPr lang="ru-RU" sz="1800" b="1" dirty="0" smtClean="0">
                <a:solidFill>
                  <a:schemeClr val="hlink"/>
                </a:solidFill>
              </a:rPr>
            </a:br>
            <a:endParaRPr lang="ru-RU" dirty="0"/>
          </a:p>
        </p:txBody>
      </p:sp>
      <p:pic>
        <p:nvPicPr>
          <p:cNvPr id="6146" name="Picture 2" descr="C:\Users\Алина\Desktop\фотки\114___12\IMG_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214554"/>
            <a:ext cx="685804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Золотая рыбка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Алина\Desktop\фотки\114___12\IMG_00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00174"/>
            <a:ext cx="7429552" cy="4818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Чиста как кувшинка</a:t>
            </a:r>
            <a:endParaRPr lang="ru-RU" sz="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Алина\Desktop\фотки\114___12\IMG_00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61"/>
            <a:ext cx="7643866" cy="5038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Исполнение желаний</a:t>
            </a:r>
            <a:endParaRPr lang="ru-RU" sz="20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Алина\Desktop\фотки\114___12\IMG_00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85926"/>
            <a:ext cx="607223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Поющее сердце</a:t>
            </a:r>
            <a:endParaRPr 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Алина\Desktop\фотки\114___12\IMG_00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0"/>
            <a:ext cx="764120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Дающее тепло от сердца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Алина\Desktop\фотки\114___12\IMG_00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7786742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Список литературы: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8912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Венгер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А.Л. Психологические рисуночные тесты: Иллюстрированное руководство. – М.: ВЛАДОС-ПРЕСС, 2003. – 160 с.</a:t>
            </a:r>
          </a:p>
          <a:p>
            <a:pPr lvl="0"/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Зинкевич-Евстигнеева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Т.Д.,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Грабенко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Т.М. Чудеса на песке. Практикум по песочной терапии. – СПб.: Речь, 2007. – 340 с.</a:t>
            </a:r>
          </a:p>
          <a:p>
            <a:pPr lvl="0"/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Копытин А.И.,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Свистовская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Е.Е.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Арт-терапия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детей и подростков. – М.: «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Когито-Центр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», 2007. – 197 с.</a:t>
            </a:r>
          </a:p>
          <a:p>
            <a:pPr lvl="0"/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Кэдьюсон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Х.,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Шефер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Ч. Практикум по игровой терапии. СПб.: Питер, 2001. - 416 с.</a:t>
            </a:r>
          </a:p>
          <a:p>
            <a:pPr lvl="0"/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Мардер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Л.Д. Цветной мир. Групповая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арт-терапевтическая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работа с детьми дошкольного и младшего школьного возраста. – М.: Генезис, 2007. – 143с.</a:t>
            </a:r>
          </a:p>
          <a:p>
            <a:pPr lvl="0"/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Орехова О.А. Цветовая диагностика эмоций. Типология развития. – СПб.: Речь, 2008. – 176 с.</a:t>
            </a:r>
          </a:p>
          <a:p>
            <a:pPr lvl="0"/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Сенчищева М.В. Снежная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арт-терапия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занятия для учащихся любого возраста // Школьный психолог. – 2006. - №7. – С.46-47</a:t>
            </a:r>
          </a:p>
          <a:p>
            <a:pPr lvl="0"/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Шипицына Л.М.,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Хилько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А.А.,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Галлямова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Ю.С., Демьянчук Р.В., Яковлева Н.Н. Комплексное сопровождение детей дошкольного возраста / Под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науч.ред.проф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Л.М. </a:t>
            </a:r>
            <a:r>
              <a:rPr lang="ru-RU" sz="29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Шипицыной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– СПб.: «Речь», 2005. – 240с.</a:t>
            </a:r>
          </a:p>
          <a:p>
            <a:pPr>
              <a:buNone/>
            </a:pP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444</Words>
  <Application>Microsoft Office PowerPoint</Application>
  <PresentationFormat>Экран (4:3)</PresentationFormat>
  <Paragraphs>61</Paragraphs>
  <Slides>27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Технология арт-терапии - фактор эффективности эмоционального благополучия детей в группе детского сада</vt:lpstr>
      <vt:lpstr>                       Актуальность и значимость</vt:lpstr>
      <vt:lpstr>Результаты мониторинга за два года</vt:lpstr>
      <vt:lpstr>  Цель арт-терапии  - помочь посредством рисования справиться с проблемами, вызывающими у него запредельные эмоции (которые зачастую он не может вербализовать), дать выход творческой энергии.  </vt:lpstr>
      <vt:lpstr>   механизм коррекции средствами арт-терапии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. </vt:lpstr>
      <vt:lpstr>         </vt:lpstr>
      <vt:lpstr>Возраст:  подготовительная группа - 6 лет</vt:lpstr>
      <vt:lpstr>Презентация PowerPoint</vt:lpstr>
      <vt:lpstr>Презентация PowerPoint</vt:lpstr>
      <vt:lpstr>Дружное дерево</vt:lpstr>
      <vt:lpstr>Радуйтесь, если ребенок выбирает яркие цвета, значит он открыт для позитивного восприятия, мышлении и такого же отношения к жизни.</vt:lpstr>
      <vt:lpstr>Презентация PowerPoint</vt:lpstr>
      <vt:lpstr>Презентация PowerPoint</vt:lpstr>
      <vt:lpstr>Презентация PowerPoint</vt:lpstr>
      <vt:lpstr> </vt:lpstr>
      <vt:lpstr>Золотая рыбка</vt:lpstr>
      <vt:lpstr>Чиста как кувшинка</vt:lpstr>
      <vt:lpstr>Исполнение желаний</vt:lpstr>
      <vt:lpstr>Поющее сердце</vt:lpstr>
      <vt:lpstr>Дающее тепло от сердца</vt:lpstr>
      <vt:lpstr>Список литературы: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Алина</dc:creator>
  <cp:lastModifiedBy>Юлия</cp:lastModifiedBy>
  <cp:revision>55</cp:revision>
  <dcterms:created xsi:type="dcterms:W3CDTF">2013-12-15T09:37:05Z</dcterms:created>
  <dcterms:modified xsi:type="dcterms:W3CDTF">2013-12-18T04:17:08Z</dcterms:modified>
</cp:coreProperties>
</file>