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59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269" r:id="rId27"/>
    <p:sldId id="270" r:id="rId28"/>
    <p:sldId id="271" r:id="rId29"/>
    <p:sldId id="272" r:id="rId30"/>
    <p:sldId id="273" r:id="rId31"/>
    <p:sldId id="274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E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B66727-0420-4DE5-BB6D-F5E0B610097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8DB9BBB-BC5E-48AF-8195-C6CB808E099B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«Личный кабинет» </a:t>
          </a:r>
        </a:p>
        <a:p>
          <a:pPr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CD3A9B5A-EEC5-4CE9-9733-F673E423933E}" type="parTrans" cxnId="{F03731D1-66CF-447D-A1EC-6B58D2004173}">
      <dgm:prSet/>
      <dgm:spPr/>
      <dgm:t>
        <a:bodyPr/>
        <a:lstStyle/>
        <a:p>
          <a:endParaRPr lang="ru-RU"/>
        </a:p>
      </dgm:t>
    </dgm:pt>
    <dgm:pt modelId="{09B43300-2584-410B-A18A-CE819923D499}" type="sibTrans" cxnId="{F03731D1-66CF-447D-A1EC-6B58D2004173}">
      <dgm:prSet/>
      <dgm:spPr/>
      <dgm:t>
        <a:bodyPr/>
        <a:lstStyle/>
        <a:p>
          <a:endParaRPr lang="ru-RU"/>
        </a:p>
      </dgm:t>
    </dgm:pt>
    <dgm:pt modelId="{9A6D2B8E-E296-4DEC-96C6-DD78B22566EC}">
      <dgm:prSet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вкладка «Социальная защита» </a:t>
          </a:r>
        </a:p>
        <a:p>
          <a:pPr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ABCC678C-4E5D-4505-8AD3-690E6E9B7E0B}" type="parTrans" cxnId="{40507E29-AE79-4B90-9DB0-8AC1132ED11D}">
      <dgm:prSet/>
      <dgm:spPr/>
      <dgm:t>
        <a:bodyPr/>
        <a:lstStyle/>
        <a:p>
          <a:endParaRPr lang="ru-RU"/>
        </a:p>
      </dgm:t>
    </dgm:pt>
    <dgm:pt modelId="{4AB46AB5-8C61-406B-A261-1C601FD16D97}" type="sibTrans" cxnId="{40507E29-AE79-4B90-9DB0-8AC1132ED11D}">
      <dgm:prSet/>
      <dgm:spPr/>
      <dgm:t>
        <a:bodyPr/>
        <a:lstStyle/>
        <a:p>
          <a:endParaRPr lang="ru-RU"/>
        </a:p>
      </dgm:t>
    </dgm:pt>
    <dgm:pt modelId="{667054E3-4F1F-442C-A77B-BDE13D0C68C6}">
      <dgm:prSet/>
      <dgm:spPr/>
      <dgm:t>
        <a:bodyPr/>
        <a:lstStyle/>
        <a:p>
          <a:r>
            <a:rPr lang="ru-RU" smtClean="0"/>
            <a:t>«Услуги подачи заявления в соцзащиту» </a:t>
          </a:r>
          <a:endParaRPr lang="ru-RU"/>
        </a:p>
      </dgm:t>
    </dgm:pt>
    <dgm:pt modelId="{C8AABFC2-30E8-48C3-91C9-0E703AA73F5D}" type="parTrans" cxnId="{2B654EA9-DA9B-41E4-AB68-9EDD9AB8B1F7}">
      <dgm:prSet/>
      <dgm:spPr/>
      <dgm:t>
        <a:bodyPr/>
        <a:lstStyle/>
        <a:p>
          <a:endParaRPr lang="ru-RU"/>
        </a:p>
      </dgm:t>
    </dgm:pt>
    <dgm:pt modelId="{EBC8FC39-0439-42A4-BC9E-CADE55B7DA98}" type="sibTrans" cxnId="{2B654EA9-DA9B-41E4-AB68-9EDD9AB8B1F7}">
      <dgm:prSet/>
      <dgm:spPr/>
      <dgm:t>
        <a:bodyPr/>
        <a:lstStyle/>
        <a:p>
          <a:endParaRPr lang="ru-RU"/>
        </a:p>
      </dgm:t>
    </dgm:pt>
    <dgm:pt modelId="{74198FB6-64A9-4AE3-98EB-DB76CD665300}" type="pres">
      <dgm:prSet presAssocID="{6AB66727-0420-4DE5-BB6D-F5E0B610097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33DFF17-4A9F-4C8A-860F-1828887DBA64}" type="pres">
      <dgm:prSet presAssocID="{F8DB9BBB-BC5E-48AF-8195-C6CB808E099B}" presName="parentLin" presStyleCnt="0"/>
      <dgm:spPr/>
    </dgm:pt>
    <dgm:pt modelId="{EC8DA3A0-2C56-459E-B08A-86BAEC67B1C7}" type="pres">
      <dgm:prSet presAssocID="{F8DB9BBB-BC5E-48AF-8195-C6CB808E099B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452A17AF-2F88-4B1A-BC1C-D698E2C251E5}" type="pres">
      <dgm:prSet presAssocID="{F8DB9BBB-BC5E-48AF-8195-C6CB808E099B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093829-3E33-48BC-ADB4-6A786B21A8FB}" type="pres">
      <dgm:prSet presAssocID="{F8DB9BBB-BC5E-48AF-8195-C6CB808E099B}" presName="negativeSpace" presStyleCnt="0"/>
      <dgm:spPr/>
    </dgm:pt>
    <dgm:pt modelId="{07B0837C-0A5F-4C8C-A8AA-4C408F66ADC0}" type="pres">
      <dgm:prSet presAssocID="{F8DB9BBB-BC5E-48AF-8195-C6CB808E099B}" presName="childText" presStyleLbl="conFgAcc1" presStyleIdx="0" presStyleCnt="3">
        <dgm:presLayoutVars>
          <dgm:bulletEnabled val="1"/>
        </dgm:presLayoutVars>
      </dgm:prSet>
      <dgm:spPr/>
    </dgm:pt>
    <dgm:pt modelId="{7D00406B-2896-4F97-806D-B84002E1AB44}" type="pres">
      <dgm:prSet presAssocID="{09B43300-2584-410B-A18A-CE819923D499}" presName="spaceBetweenRectangles" presStyleCnt="0"/>
      <dgm:spPr/>
    </dgm:pt>
    <dgm:pt modelId="{9B84DAFD-16FC-4B9F-B60F-95BB7DF45D88}" type="pres">
      <dgm:prSet presAssocID="{9A6D2B8E-E296-4DEC-96C6-DD78B22566EC}" presName="parentLin" presStyleCnt="0"/>
      <dgm:spPr/>
    </dgm:pt>
    <dgm:pt modelId="{16F8450F-3A2F-4CE3-BAFD-C982F497A101}" type="pres">
      <dgm:prSet presAssocID="{9A6D2B8E-E296-4DEC-96C6-DD78B22566EC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BD29420E-6BB3-42AF-8E9E-CF105DAECC11}" type="pres">
      <dgm:prSet presAssocID="{9A6D2B8E-E296-4DEC-96C6-DD78B22566EC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15DD91-1340-4638-A7F0-59A738B240E6}" type="pres">
      <dgm:prSet presAssocID="{9A6D2B8E-E296-4DEC-96C6-DD78B22566EC}" presName="negativeSpace" presStyleCnt="0"/>
      <dgm:spPr/>
    </dgm:pt>
    <dgm:pt modelId="{C1281572-2D0B-4FEE-80EE-724085D4F875}" type="pres">
      <dgm:prSet presAssocID="{9A6D2B8E-E296-4DEC-96C6-DD78B22566EC}" presName="childText" presStyleLbl="conFgAcc1" presStyleIdx="1" presStyleCnt="3">
        <dgm:presLayoutVars>
          <dgm:bulletEnabled val="1"/>
        </dgm:presLayoutVars>
      </dgm:prSet>
      <dgm:spPr/>
    </dgm:pt>
    <dgm:pt modelId="{677CFBDE-7C81-4313-9CC2-69AD79078141}" type="pres">
      <dgm:prSet presAssocID="{4AB46AB5-8C61-406B-A261-1C601FD16D97}" presName="spaceBetweenRectangles" presStyleCnt="0"/>
      <dgm:spPr/>
    </dgm:pt>
    <dgm:pt modelId="{02BE63A2-D6CD-4058-BD9A-B01E164E456A}" type="pres">
      <dgm:prSet presAssocID="{667054E3-4F1F-442C-A77B-BDE13D0C68C6}" presName="parentLin" presStyleCnt="0"/>
      <dgm:spPr/>
    </dgm:pt>
    <dgm:pt modelId="{EF03F05A-11E2-43FB-B831-E57B88AB3A07}" type="pres">
      <dgm:prSet presAssocID="{667054E3-4F1F-442C-A77B-BDE13D0C68C6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B2EC1123-6EBF-400A-8AC6-4480C885889A}" type="pres">
      <dgm:prSet presAssocID="{667054E3-4F1F-442C-A77B-BDE13D0C68C6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86143F-0159-4E22-929B-0030E9B7A79C}" type="pres">
      <dgm:prSet presAssocID="{667054E3-4F1F-442C-A77B-BDE13D0C68C6}" presName="negativeSpace" presStyleCnt="0"/>
      <dgm:spPr/>
    </dgm:pt>
    <dgm:pt modelId="{E10E5881-6343-4AC3-9586-0B1CBDF4FDCA}" type="pres">
      <dgm:prSet presAssocID="{667054E3-4F1F-442C-A77B-BDE13D0C68C6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FC984E4D-8873-49A5-A500-CFEF5153C059}" type="presOf" srcId="{667054E3-4F1F-442C-A77B-BDE13D0C68C6}" destId="{EF03F05A-11E2-43FB-B831-E57B88AB3A07}" srcOrd="0" destOrd="0" presId="urn:microsoft.com/office/officeart/2005/8/layout/list1"/>
    <dgm:cxn modelId="{BAED54FC-E2FE-4495-AADB-39CDC7BC9FA4}" type="presOf" srcId="{667054E3-4F1F-442C-A77B-BDE13D0C68C6}" destId="{B2EC1123-6EBF-400A-8AC6-4480C885889A}" srcOrd="1" destOrd="0" presId="urn:microsoft.com/office/officeart/2005/8/layout/list1"/>
    <dgm:cxn modelId="{40507E29-AE79-4B90-9DB0-8AC1132ED11D}" srcId="{6AB66727-0420-4DE5-BB6D-F5E0B6100974}" destId="{9A6D2B8E-E296-4DEC-96C6-DD78B22566EC}" srcOrd="1" destOrd="0" parTransId="{ABCC678C-4E5D-4505-8AD3-690E6E9B7E0B}" sibTransId="{4AB46AB5-8C61-406B-A261-1C601FD16D97}"/>
    <dgm:cxn modelId="{F03731D1-66CF-447D-A1EC-6B58D2004173}" srcId="{6AB66727-0420-4DE5-BB6D-F5E0B6100974}" destId="{F8DB9BBB-BC5E-48AF-8195-C6CB808E099B}" srcOrd="0" destOrd="0" parTransId="{CD3A9B5A-EEC5-4CE9-9733-F673E423933E}" sibTransId="{09B43300-2584-410B-A18A-CE819923D499}"/>
    <dgm:cxn modelId="{5E22471F-0385-4A9C-A51E-BAB096E15347}" type="presOf" srcId="{F8DB9BBB-BC5E-48AF-8195-C6CB808E099B}" destId="{EC8DA3A0-2C56-459E-B08A-86BAEC67B1C7}" srcOrd="0" destOrd="0" presId="urn:microsoft.com/office/officeart/2005/8/layout/list1"/>
    <dgm:cxn modelId="{37988A40-2C8F-42DC-B3F2-FEFA7BD1CB03}" type="presOf" srcId="{F8DB9BBB-BC5E-48AF-8195-C6CB808E099B}" destId="{452A17AF-2F88-4B1A-BC1C-D698E2C251E5}" srcOrd="1" destOrd="0" presId="urn:microsoft.com/office/officeart/2005/8/layout/list1"/>
    <dgm:cxn modelId="{34E9CB76-6BD8-40C4-8A17-21DAF8035F50}" type="presOf" srcId="{9A6D2B8E-E296-4DEC-96C6-DD78B22566EC}" destId="{16F8450F-3A2F-4CE3-BAFD-C982F497A101}" srcOrd="0" destOrd="0" presId="urn:microsoft.com/office/officeart/2005/8/layout/list1"/>
    <dgm:cxn modelId="{C540B615-502D-46BB-A4D6-82BB06DEE455}" type="presOf" srcId="{9A6D2B8E-E296-4DEC-96C6-DD78B22566EC}" destId="{BD29420E-6BB3-42AF-8E9E-CF105DAECC11}" srcOrd="1" destOrd="0" presId="urn:microsoft.com/office/officeart/2005/8/layout/list1"/>
    <dgm:cxn modelId="{2B654EA9-DA9B-41E4-AB68-9EDD9AB8B1F7}" srcId="{6AB66727-0420-4DE5-BB6D-F5E0B6100974}" destId="{667054E3-4F1F-442C-A77B-BDE13D0C68C6}" srcOrd="2" destOrd="0" parTransId="{C8AABFC2-30E8-48C3-91C9-0E703AA73F5D}" sibTransId="{EBC8FC39-0439-42A4-BC9E-CADE55B7DA98}"/>
    <dgm:cxn modelId="{B85E9C24-050F-4728-8A90-009353DA54D8}" type="presOf" srcId="{6AB66727-0420-4DE5-BB6D-F5E0B6100974}" destId="{74198FB6-64A9-4AE3-98EB-DB76CD665300}" srcOrd="0" destOrd="0" presId="urn:microsoft.com/office/officeart/2005/8/layout/list1"/>
    <dgm:cxn modelId="{C635A71B-2512-4295-822B-C600C2D5CFA6}" type="presParOf" srcId="{74198FB6-64A9-4AE3-98EB-DB76CD665300}" destId="{233DFF17-4A9F-4C8A-860F-1828887DBA64}" srcOrd="0" destOrd="0" presId="urn:microsoft.com/office/officeart/2005/8/layout/list1"/>
    <dgm:cxn modelId="{FFFADB27-4471-48E4-8E2D-21DFE0E859DD}" type="presParOf" srcId="{233DFF17-4A9F-4C8A-860F-1828887DBA64}" destId="{EC8DA3A0-2C56-459E-B08A-86BAEC67B1C7}" srcOrd="0" destOrd="0" presId="urn:microsoft.com/office/officeart/2005/8/layout/list1"/>
    <dgm:cxn modelId="{4F28A192-0A49-4F91-B2ED-DD380759CC54}" type="presParOf" srcId="{233DFF17-4A9F-4C8A-860F-1828887DBA64}" destId="{452A17AF-2F88-4B1A-BC1C-D698E2C251E5}" srcOrd="1" destOrd="0" presId="urn:microsoft.com/office/officeart/2005/8/layout/list1"/>
    <dgm:cxn modelId="{B5612155-E833-4BF4-B48D-7BB840CFBA14}" type="presParOf" srcId="{74198FB6-64A9-4AE3-98EB-DB76CD665300}" destId="{30093829-3E33-48BC-ADB4-6A786B21A8FB}" srcOrd="1" destOrd="0" presId="urn:microsoft.com/office/officeart/2005/8/layout/list1"/>
    <dgm:cxn modelId="{DE563549-A9ED-4A9E-BEC4-44362167AEE5}" type="presParOf" srcId="{74198FB6-64A9-4AE3-98EB-DB76CD665300}" destId="{07B0837C-0A5F-4C8C-A8AA-4C408F66ADC0}" srcOrd="2" destOrd="0" presId="urn:microsoft.com/office/officeart/2005/8/layout/list1"/>
    <dgm:cxn modelId="{6847E69F-BEBC-48FD-98FE-58E9CB6B429B}" type="presParOf" srcId="{74198FB6-64A9-4AE3-98EB-DB76CD665300}" destId="{7D00406B-2896-4F97-806D-B84002E1AB44}" srcOrd="3" destOrd="0" presId="urn:microsoft.com/office/officeart/2005/8/layout/list1"/>
    <dgm:cxn modelId="{A1B085D1-FAE3-4C0B-939D-4CA23C842A5D}" type="presParOf" srcId="{74198FB6-64A9-4AE3-98EB-DB76CD665300}" destId="{9B84DAFD-16FC-4B9F-B60F-95BB7DF45D88}" srcOrd="4" destOrd="0" presId="urn:microsoft.com/office/officeart/2005/8/layout/list1"/>
    <dgm:cxn modelId="{81140499-DEB3-4DE2-AFAD-FA2D8C598449}" type="presParOf" srcId="{9B84DAFD-16FC-4B9F-B60F-95BB7DF45D88}" destId="{16F8450F-3A2F-4CE3-BAFD-C982F497A101}" srcOrd="0" destOrd="0" presId="urn:microsoft.com/office/officeart/2005/8/layout/list1"/>
    <dgm:cxn modelId="{B34098BB-A953-4177-ACCB-72A7489C608C}" type="presParOf" srcId="{9B84DAFD-16FC-4B9F-B60F-95BB7DF45D88}" destId="{BD29420E-6BB3-42AF-8E9E-CF105DAECC11}" srcOrd="1" destOrd="0" presId="urn:microsoft.com/office/officeart/2005/8/layout/list1"/>
    <dgm:cxn modelId="{067661A5-446E-4FEB-913F-48DDF5FEC6EC}" type="presParOf" srcId="{74198FB6-64A9-4AE3-98EB-DB76CD665300}" destId="{5B15DD91-1340-4638-A7F0-59A738B240E6}" srcOrd="5" destOrd="0" presId="urn:microsoft.com/office/officeart/2005/8/layout/list1"/>
    <dgm:cxn modelId="{7052D2A0-34D7-42AF-AF2E-80C7D3B6412C}" type="presParOf" srcId="{74198FB6-64A9-4AE3-98EB-DB76CD665300}" destId="{C1281572-2D0B-4FEE-80EE-724085D4F875}" srcOrd="6" destOrd="0" presId="urn:microsoft.com/office/officeart/2005/8/layout/list1"/>
    <dgm:cxn modelId="{22139E97-E4C8-4CE4-80B2-A8FA94A4ACF7}" type="presParOf" srcId="{74198FB6-64A9-4AE3-98EB-DB76CD665300}" destId="{677CFBDE-7C81-4313-9CC2-69AD79078141}" srcOrd="7" destOrd="0" presId="urn:microsoft.com/office/officeart/2005/8/layout/list1"/>
    <dgm:cxn modelId="{4EE5C4E4-2F2A-43EA-873A-A94BE415B18E}" type="presParOf" srcId="{74198FB6-64A9-4AE3-98EB-DB76CD665300}" destId="{02BE63A2-D6CD-4058-BD9A-B01E164E456A}" srcOrd="8" destOrd="0" presId="urn:microsoft.com/office/officeart/2005/8/layout/list1"/>
    <dgm:cxn modelId="{B4641B85-97FF-40E2-9458-D473C09C6257}" type="presParOf" srcId="{02BE63A2-D6CD-4058-BD9A-B01E164E456A}" destId="{EF03F05A-11E2-43FB-B831-E57B88AB3A07}" srcOrd="0" destOrd="0" presId="urn:microsoft.com/office/officeart/2005/8/layout/list1"/>
    <dgm:cxn modelId="{159F5A7B-5C96-491C-9032-0918437E7CD1}" type="presParOf" srcId="{02BE63A2-D6CD-4058-BD9A-B01E164E456A}" destId="{B2EC1123-6EBF-400A-8AC6-4480C885889A}" srcOrd="1" destOrd="0" presId="urn:microsoft.com/office/officeart/2005/8/layout/list1"/>
    <dgm:cxn modelId="{6761083B-253B-489B-80E9-B0BDE5A4397F}" type="presParOf" srcId="{74198FB6-64A9-4AE3-98EB-DB76CD665300}" destId="{2886143F-0159-4E22-929B-0030E9B7A79C}" srcOrd="9" destOrd="0" presId="urn:microsoft.com/office/officeart/2005/8/layout/list1"/>
    <dgm:cxn modelId="{D4774A51-DC15-40FB-815B-8CE1261E3904}" type="presParOf" srcId="{74198FB6-64A9-4AE3-98EB-DB76CD665300}" destId="{E10E5881-6343-4AC3-9586-0B1CBDF4FDC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B0837C-0A5F-4C8C-A8AA-4C408F66ADC0}">
      <dsp:nvSpPr>
        <dsp:cNvPr id="0" name=""/>
        <dsp:cNvSpPr/>
      </dsp:nvSpPr>
      <dsp:spPr>
        <a:xfrm>
          <a:off x="0" y="759488"/>
          <a:ext cx="7262842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2A17AF-2F88-4B1A-BC1C-D698E2C251E5}">
      <dsp:nvSpPr>
        <dsp:cNvPr id="0" name=""/>
        <dsp:cNvSpPr/>
      </dsp:nvSpPr>
      <dsp:spPr>
        <a:xfrm>
          <a:off x="363142" y="449528"/>
          <a:ext cx="5083989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163" tIns="0" rIns="192163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100" kern="1200" dirty="0" smtClean="0"/>
            <a:t>«Личный кабинет» </a:t>
          </a:r>
        </a:p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 dirty="0"/>
        </a:p>
      </dsp:txBody>
      <dsp:txXfrm>
        <a:off x="393404" y="479790"/>
        <a:ext cx="5023465" cy="559396"/>
      </dsp:txXfrm>
    </dsp:sp>
    <dsp:sp modelId="{C1281572-2D0B-4FEE-80EE-724085D4F875}">
      <dsp:nvSpPr>
        <dsp:cNvPr id="0" name=""/>
        <dsp:cNvSpPr/>
      </dsp:nvSpPr>
      <dsp:spPr>
        <a:xfrm>
          <a:off x="0" y="1712049"/>
          <a:ext cx="7262842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29420E-6BB3-42AF-8E9E-CF105DAECC11}">
      <dsp:nvSpPr>
        <dsp:cNvPr id="0" name=""/>
        <dsp:cNvSpPr/>
      </dsp:nvSpPr>
      <dsp:spPr>
        <a:xfrm>
          <a:off x="363142" y="1402088"/>
          <a:ext cx="5083989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163" tIns="0" rIns="192163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100" kern="1200" dirty="0" smtClean="0"/>
            <a:t>вкладка «Социальная защита»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 dirty="0"/>
        </a:p>
      </dsp:txBody>
      <dsp:txXfrm>
        <a:off x="393404" y="1432350"/>
        <a:ext cx="5023465" cy="559396"/>
      </dsp:txXfrm>
    </dsp:sp>
    <dsp:sp modelId="{E10E5881-6343-4AC3-9586-0B1CBDF4FDCA}">
      <dsp:nvSpPr>
        <dsp:cNvPr id="0" name=""/>
        <dsp:cNvSpPr/>
      </dsp:nvSpPr>
      <dsp:spPr>
        <a:xfrm>
          <a:off x="0" y="2664609"/>
          <a:ext cx="7262842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EC1123-6EBF-400A-8AC6-4480C885889A}">
      <dsp:nvSpPr>
        <dsp:cNvPr id="0" name=""/>
        <dsp:cNvSpPr/>
      </dsp:nvSpPr>
      <dsp:spPr>
        <a:xfrm>
          <a:off x="363142" y="2354648"/>
          <a:ext cx="5083989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163" tIns="0" rIns="192163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smtClean="0"/>
            <a:t>«Услуги подачи заявления в соцзащиту» </a:t>
          </a:r>
          <a:endParaRPr lang="ru-RU" sz="2100" kern="1200"/>
        </a:p>
      </dsp:txBody>
      <dsp:txXfrm>
        <a:off x="393404" y="2384910"/>
        <a:ext cx="5023465" cy="5593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A00687-B158-4ED8-B76F-CF3D81F71D66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956857-24CF-4A6B-A944-A744EBDF1C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017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56857-24CF-4A6B-A944-A744EBDF1C79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9EDF-BC09-413B-8638-105537DC1F71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573EC-3429-43C6-819F-B16E2FF541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9EDF-BC09-413B-8638-105537DC1F71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573EC-3429-43C6-819F-B16E2FF541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9EDF-BC09-413B-8638-105537DC1F71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573EC-3429-43C6-819F-B16E2FF541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9EDF-BC09-413B-8638-105537DC1F71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573EC-3429-43C6-819F-B16E2FF541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9EDF-BC09-413B-8638-105537DC1F71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573EC-3429-43C6-819F-B16E2FF541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9EDF-BC09-413B-8638-105537DC1F71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573EC-3429-43C6-819F-B16E2FF541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9EDF-BC09-413B-8638-105537DC1F71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573EC-3429-43C6-819F-B16E2FF541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9EDF-BC09-413B-8638-105537DC1F71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573EC-3429-43C6-819F-B16E2FF541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9EDF-BC09-413B-8638-105537DC1F71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573EC-3429-43C6-819F-B16E2FF541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9EDF-BC09-413B-8638-105537DC1F71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573EC-3429-43C6-819F-B16E2FF541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9EDF-BC09-413B-8638-105537DC1F71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573EC-3429-43C6-819F-B16E2FF541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AE9EDF-BC09-413B-8638-105537DC1F71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E573EC-3429-43C6-819F-B16E2FF5412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esia.gosuslugi.ru/registration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ownloads\uno_firs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071538" y="1500174"/>
            <a:ext cx="807246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одача электронной заявки на назначение отдельных мер социальной поддержки через </a:t>
            </a:r>
            <a:r>
              <a:rPr kumimoji="0" lang="ru-RU" sz="4000" b="1" u="sng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Портал государственных и муниципальных услуг Республики Татарстан</a:t>
            </a:r>
            <a:endParaRPr kumimoji="0" lang="ru-RU" sz="4000" b="1" u="sng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ownloads\uno_firs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785786" y="0"/>
            <a:ext cx="7858180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</a:t>
            </a: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Портале государственных и муниципальных услуг Республики Татарстан (далее – Портал) </a:t>
            </a:r>
            <a:r>
              <a:rPr kumimoji="0" lang="en-US" sz="3200" b="1" i="1" u="sng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uslugi</a:t>
            </a:r>
            <a:r>
              <a:rPr kumimoji="0" lang="ru-RU" sz="3200" b="1" i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en-US" sz="3200" b="1" i="1" u="sng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tatarstan</a:t>
            </a:r>
            <a:r>
              <a:rPr kumimoji="0" lang="ru-RU" sz="3200" b="1" i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en-US" sz="3200" b="1" i="1" u="sng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ru</a:t>
            </a:r>
            <a:r>
              <a:rPr kumimoji="0" lang="ru-RU" sz="32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возможно подать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электронную заявку на назначение: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компенсации части родительской платы за присмотр и уход за ребенком в образовательных организациях, реализующих образовательную программу дошкольного образования (основная компенсация);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дополнительной компенсации части родительской платы за присмотр и уход за ребенком в образовательных организациях, реализующих образовательную программу дошкольного образования, предоставляемой гражданам с учетом их доходов;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ежемесячного пособия на ребенка.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ownloads\uno_firs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785786" y="0"/>
            <a:ext cx="785818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Подача электронной заявки</a:t>
            </a:r>
            <a:r>
              <a:rPr kumimoji="0" lang="ru-RU" sz="3600" b="0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Схема 9"/>
          <p:cNvGraphicFramePr/>
          <p:nvPr/>
        </p:nvGraphicFramePr>
        <p:xfrm>
          <a:off x="785786" y="642918"/>
          <a:ext cx="7262842" cy="3643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Стрелка вниз 11"/>
          <p:cNvSpPr/>
          <p:nvPr/>
        </p:nvSpPr>
        <p:spPr>
          <a:xfrm>
            <a:off x="1285852" y="3643314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3500430" y="357187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6072198" y="350043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14282" y="4643446"/>
            <a:ext cx="2786082" cy="1714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"Подать заявление на основную компенсацию части родительской платы", либо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143240" y="4643446"/>
            <a:ext cx="2786082" cy="1714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Подать заявление на дополнительную компенсацию части родительской платы"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072198" y="4643446"/>
            <a:ext cx="2786082" cy="1714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«Подать заявку для получения пособия на ребенка»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admin\Desktop\Новая папка\1.png"/>
          <p:cNvPicPr>
            <a:picLocks noChangeAspect="1" noChangeArrowheads="1"/>
          </p:cNvPicPr>
          <p:nvPr/>
        </p:nvPicPr>
        <p:blipFill>
          <a:blip r:embed="rId2"/>
          <a:srcRect l="12115" r="12664" b="2753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cxnSp>
        <p:nvCxnSpPr>
          <p:cNvPr id="6" name="Прямая со стрелкой 5"/>
          <p:cNvCxnSpPr/>
          <p:nvPr/>
        </p:nvCxnSpPr>
        <p:spPr>
          <a:xfrm rot="16200000" flipH="1">
            <a:off x="7072330" y="1214422"/>
            <a:ext cx="1000132" cy="71438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admin\Desktop\Новая папка\Безымянный.png"/>
          <p:cNvPicPr>
            <a:picLocks noChangeAspect="1" noChangeArrowheads="1"/>
          </p:cNvPicPr>
          <p:nvPr/>
        </p:nvPicPr>
        <p:blipFill>
          <a:blip r:embed="rId2"/>
          <a:srcRect l="11017" r="13214" b="2949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Стрелка вниз 4"/>
          <p:cNvSpPr/>
          <p:nvPr/>
        </p:nvSpPr>
        <p:spPr>
          <a:xfrm>
            <a:off x="1428728" y="2143116"/>
            <a:ext cx="285752" cy="2928958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214282" y="5072074"/>
            <a:ext cx="3143272" cy="178592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admin\Desktop\Новая папка\3.png"/>
          <p:cNvPicPr>
            <a:picLocks noChangeAspect="1" noChangeArrowheads="1"/>
          </p:cNvPicPr>
          <p:nvPr/>
        </p:nvPicPr>
        <p:blipFill>
          <a:blip r:embed="rId2"/>
          <a:srcRect l="11566" t="9961" r="14861" b="1191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285720" y="2857496"/>
            <a:ext cx="2571768" cy="17859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admin\Desktop\Новая папка\4.png"/>
          <p:cNvPicPr>
            <a:picLocks noChangeAspect="1" noChangeArrowheads="1"/>
          </p:cNvPicPr>
          <p:nvPr/>
        </p:nvPicPr>
        <p:blipFill>
          <a:blip r:embed="rId2"/>
          <a:srcRect l="14861" r="14861" b="2070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Овал 9"/>
          <p:cNvSpPr/>
          <p:nvPr/>
        </p:nvSpPr>
        <p:spPr>
          <a:xfrm>
            <a:off x="0" y="1857364"/>
            <a:ext cx="2786082" cy="135732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0" y="3071810"/>
            <a:ext cx="2786082" cy="135732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admin\Desktop\Новая папка\5.png"/>
          <p:cNvPicPr>
            <a:picLocks noChangeAspect="1" noChangeArrowheads="1"/>
          </p:cNvPicPr>
          <p:nvPr/>
        </p:nvPicPr>
        <p:blipFill>
          <a:blip r:embed="rId2"/>
          <a:srcRect l="12115" r="18155" b="11914"/>
          <a:stretch>
            <a:fillRect/>
          </a:stretch>
        </p:blipFill>
        <p:spPr bwMode="auto">
          <a:xfrm>
            <a:off x="0" y="0"/>
            <a:ext cx="907262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admin\Downloads\uno_firs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357158" y="428604"/>
            <a:ext cx="8572560" cy="4985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Перед подачей электронного заявления на назначение дополнительной компенсации части родительской платы необходимо подготовить следующую информацию: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 smtClean="0">
              <a:solidFill>
                <a:schemeClr val="accent2">
                  <a:lumMod val="75000"/>
                </a:schemeClr>
              </a:solidFill>
              <a:latin typeface="Arial Black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Реквизиты банковского счёта: наименование банка, БИК банка, расчетный счет;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Свидетельство о рождении (серия, номер, дата выдачи и кем выдан) и СНИЛС всех своих детей младше 18 лет;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Дата регистрации брака и СНИЛС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супрга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/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ги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 в случае, если вы состоите в браке с отцом/матерью детей.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62" name="Picture 2" descr="C:\Users\admin\Desktop\Новая папка\6.png"/>
          <p:cNvPicPr>
            <a:picLocks noChangeAspect="1" noChangeArrowheads="1"/>
          </p:cNvPicPr>
          <p:nvPr/>
        </p:nvPicPr>
        <p:blipFill>
          <a:blip r:embed="rId2"/>
          <a:srcRect l="14861" t="8984" r="14861" b="1875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986" name="Picture 2" descr="C:\Users\admin\Desktop\Новая папка\7.png"/>
          <p:cNvPicPr>
            <a:picLocks noChangeAspect="1" noChangeArrowheads="1"/>
          </p:cNvPicPr>
          <p:nvPr/>
        </p:nvPicPr>
        <p:blipFill>
          <a:blip r:embed="rId2"/>
          <a:srcRect l="5491" t="7812" r="24231" b="13086"/>
          <a:stretch>
            <a:fillRect/>
          </a:stretch>
        </p:blipFill>
        <p:spPr bwMode="auto">
          <a:xfrm>
            <a:off x="0" y="0"/>
            <a:ext cx="9144000" cy="6357958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3714744" y="2643182"/>
            <a:ext cx="4357718" cy="12858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3714744" y="3643314"/>
            <a:ext cx="4357718" cy="12858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3010" name="Picture 2" descr="C:\Users\admin\Desktop\Новая папка\8.png"/>
          <p:cNvPicPr>
            <a:picLocks noChangeAspect="1" noChangeArrowheads="1"/>
          </p:cNvPicPr>
          <p:nvPr/>
        </p:nvPicPr>
        <p:blipFill>
          <a:blip r:embed="rId2"/>
          <a:srcRect l="14861" r="14861" b="30469"/>
          <a:stretch>
            <a:fillRect/>
          </a:stretch>
        </p:blipFill>
        <p:spPr bwMode="auto">
          <a:xfrm>
            <a:off x="0" y="-228600"/>
            <a:ext cx="9144000" cy="7086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4034" name="Picture 2" descr="C:\Users\admin\Desktop\Новая папка\9.png"/>
          <p:cNvPicPr>
            <a:picLocks noChangeAspect="1" noChangeArrowheads="1"/>
          </p:cNvPicPr>
          <p:nvPr/>
        </p:nvPicPr>
        <p:blipFill>
          <a:blip r:embed="rId2"/>
          <a:srcRect l="14312" t="5859" r="17057" b="332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5058" name="Picture 2" descr="C:\Users\admin\Desktop\Новая папка\10.png"/>
          <p:cNvPicPr>
            <a:picLocks noChangeAspect="1" noChangeArrowheads="1"/>
          </p:cNvPicPr>
          <p:nvPr/>
        </p:nvPicPr>
        <p:blipFill>
          <a:blip r:embed="rId2"/>
          <a:srcRect l="13726" r="17093" b="13086"/>
          <a:stretch>
            <a:fillRect/>
          </a:stretch>
        </p:blipFill>
        <p:spPr bwMode="auto">
          <a:xfrm>
            <a:off x="0" y="0"/>
            <a:ext cx="9144000" cy="66436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admin\Downloads\uno_firs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85786" y="214290"/>
            <a:ext cx="8143932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u="sng" dirty="0" smtClean="0">
                <a:solidFill>
                  <a:schemeClr val="accent2">
                    <a:lumMod val="75000"/>
                  </a:schemeClr>
                </a:solidFill>
              </a:rPr>
              <a:t>Действия заявителя после подачи заявления:</a:t>
            </a:r>
          </a:p>
          <a:p>
            <a:endParaRPr lang="ru-RU" sz="2800" dirty="0" smtClean="0"/>
          </a:p>
          <a:p>
            <a:r>
              <a:rPr lang="ru-RU" sz="2000" dirty="0" smtClean="0"/>
              <a:t>После подачи заявления ожидайте ответа специалиста в виде статуса заявления в личном кабинете.</a:t>
            </a:r>
          </a:p>
          <a:p>
            <a:endParaRPr lang="ru-RU" sz="2000" dirty="0" smtClean="0"/>
          </a:p>
          <a:p>
            <a:pPr algn="just"/>
            <a:r>
              <a:rPr lang="ru-RU" sz="2000" dirty="0" smtClean="0"/>
              <a:t>Решение о назначении дополнительной компенсации части родительской оплаты или об отказе в назначении будет принято в течение 10 рабочих дней с момента поступления заявления.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Когда статус поданного заявления изменится на «Решение принято», заявитель получает решение в электронном виде на Портале </a:t>
            </a:r>
            <a:r>
              <a:rPr lang="ru-RU" sz="2000" dirty="0" err="1" smtClean="0"/>
              <a:t>госуслуг</a:t>
            </a:r>
            <a:r>
              <a:rPr lang="ru-RU" sz="2000" dirty="0" smtClean="0"/>
              <a:t> РТ. 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В случае назначения дополнительной компенсации части родительской платы, выплаты будут приходить на указанный в заявлении расчётный счёт или через организацию, осуществляющую доставку выплат.</a:t>
            </a:r>
          </a:p>
          <a:p>
            <a:r>
              <a:rPr lang="ru-RU" sz="2000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admin\Downloads\uno_firs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428596" y="1285860"/>
            <a:ext cx="8429652" cy="3626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25392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Инструкция по авторизации через ЕСИА на Портале государственных и муниципальных услуг РТ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admin\Downloads\uno_firs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428596" y="285728"/>
            <a:ext cx="8429652" cy="6273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25392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ЕСИА</a:t>
            </a:r>
            <a:r>
              <a:rPr kumimoji="0" lang="ru-RU" sz="5400" b="0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sz="2800" dirty="0" smtClean="0">
                <a:solidFill>
                  <a:srgbClr val="002060"/>
                </a:solidFill>
              </a:rPr>
              <a:t>это </a:t>
            </a:r>
            <a:r>
              <a:rPr lang="ru-RU" sz="2800" dirty="0">
                <a:solidFill>
                  <a:srgbClr val="002060"/>
                </a:solidFill>
              </a:rPr>
              <a:t>система которая позволяет гражданам использовать единый логин и пароль на различных порталах и сайтах для получения государственных и муниципальных услуг в электронной форме. При помощи учетной записи ЕСИА можно получать электронные услуги на Портале </a:t>
            </a:r>
            <a:r>
              <a:rPr lang="ru-RU" sz="2800" dirty="0" err="1">
                <a:solidFill>
                  <a:srgbClr val="002060"/>
                </a:solidFill>
              </a:rPr>
              <a:t>госуслуг</a:t>
            </a:r>
            <a:r>
              <a:rPr lang="ru-RU" sz="2800" dirty="0">
                <a:solidFill>
                  <a:srgbClr val="002060"/>
                </a:solidFill>
              </a:rPr>
              <a:t> Российской Федерации </a:t>
            </a:r>
            <a:r>
              <a:rPr lang="ru-RU" sz="2800" u="sng" dirty="0" err="1">
                <a:solidFill>
                  <a:srgbClr val="002060"/>
                </a:solidFill>
              </a:rPr>
              <a:t>gosuslugi.ru</a:t>
            </a:r>
            <a:r>
              <a:rPr lang="ru-RU" sz="2800" dirty="0">
                <a:solidFill>
                  <a:srgbClr val="002060"/>
                </a:solidFill>
              </a:rPr>
              <a:t>, Портале </a:t>
            </a:r>
            <a:r>
              <a:rPr lang="ru-RU" sz="2800" dirty="0" err="1">
                <a:solidFill>
                  <a:srgbClr val="002060"/>
                </a:solidFill>
              </a:rPr>
              <a:t>госуслуг</a:t>
            </a:r>
            <a:r>
              <a:rPr lang="ru-RU" sz="2800" dirty="0">
                <a:solidFill>
                  <a:srgbClr val="002060"/>
                </a:solidFill>
              </a:rPr>
              <a:t> Татарстана </a:t>
            </a:r>
            <a:r>
              <a:rPr lang="ru-RU" sz="2800" u="sng" dirty="0" err="1">
                <a:solidFill>
                  <a:srgbClr val="002060"/>
                </a:solidFill>
              </a:rPr>
              <a:t>uslugi.tatarstan.ru</a:t>
            </a:r>
            <a:r>
              <a:rPr lang="ru-RU" sz="2800" u="sng" dirty="0">
                <a:solidFill>
                  <a:srgbClr val="002060"/>
                </a:solidFill>
              </a:rPr>
              <a:t>,</a:t>
            </a:r>
            <a:r>
              <a:rPr lang="ru-RU" sz="2800" dirty="0">
                <a:solidFill>
                  <a:srgbClr val="002060"/>
                </a:solidFill>
              </a:rPr>
              <a:t> использовать личный кабинет Налоговой службы РФ на сайте </a:t>
            </a:r>
            <a:r>
              <a:rPr lang="en-US" sz="2800" u="sng" dirty="0" err="1">
                <a:solidFill>
                  <a:srgbClr val="002060"/>
                </a:solidFill>
              </a:rPr>
              <a:t>nalog</a:t>
            </a:r>
            <a:r>
              <a:rPr lang="ru-RU" sz="2800" u="sng" dirty="0">
                <a:solidFill>
                  <a:srgbClr val="002060"/>
                </a:solidFill>
              </a:rPr>
              <a:t>.</a:t>
            </a:r>
            <a:r>
              <a:rPr lang="en-US" sz="2800" u="sng" dirty="0" err="1">
                <a:solidFill>
                  <a:srgbClr val="002060"/>
                </a:solidFill>
              </a:rPr>
              <a:t>ru</a:t>
            </a:r>
            <a:r>
              <a:rPr lang="ru-RU" sz="2800" dirty="0">
                <a:solidFill>
                  <a:srgbClr val="002060"/>
                </a:solidFill>
              </a:rPr>
              <a:t> и на сайте Пенсионного фонда РФ на сайте </a:t>
            </a:r>
            <a:r>
              <a:rPr lang="ru-RU" sz="2800" u="sng" dirty="0" err="1">
                <a:solidFill>
                  <a:srgbClr val="002060"/>
                </a:solidFill>
              </a:rPr>
              <a:t>www.pfrf.ru</a:t>
            </a:r>
            <a:r>
              <a:rPr lang="ru-RU" sz="2800" dirty="0">
                <a:solidFill>
                  <a:srgbClr val="002060"/>
                </a:solidFill>
              </a:rPr>
              <a:t> и других.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0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admin\Downloads\uno_firs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714348" y="0"/>
            <a:ext cx="8215338" cy="6673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25392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i="1" dirty="0"/>
              <a:t>В ЕСИА есть три вида учетных записей, которые соответствуют уровням доступа:</a:t>
            </a:r>
          </a:p>
          <a:p>
            <a:pPr lvl="0" algn="just"/>
            <a:r>
              <a:rPr lang="ru-RU" sz="2400" dirty="0" smtClean="0"/>
              <a:t>1. </a:t>
            </a:r>
            <a:r>
              <a:rPr lang="ru-RU" sz="2400" dirty="0" smtClean="0">
                <a:solidFill>
                  <a:srgbClr val="002060"/>
                </a:solidFill>
              </a:rPr>
              <a:t>Упрощенная </a:t>
            </a:r>
            <a:r>
              <a:rPr lang="ru-RU" sz="2400" dirty="0">
                <a:solidFill>
                  <a:srgbClr val="002060"/>
                </a:solidFill>
              </a:rPr>
              <a:t>учетная запись в ЕСИА регистрируется по номеру мобильного телефона или по </a:t>
            </a:r>
            <a:r>
              <a:rPr lang="ru-RU" sz="2400" dirty="0" err="1">
                <a:solidFill>
                  <a:srgbClr val="002060"/>
                </a:solidFill>
              </a:rPr>
              <a:t>e-mail</a:t>
            </a:r>
            <a:r>
              <a:rPr lang="ru-RU" sz="2400" dirty="0">
                <a:solidFill>
                  <a:srgbClr val="002060"/>
                </a:solidFill>
              </a:rPr>
              <a:t> и позволяет получить доступ к незначительному перечню услуг, не требующих подтверждения личности.</a:t>
            </a:r>
          </a:p>
          <a:p>
            <a:pPr lvl="0" algn="just"/>
            <a:r>
              <a:rPr lang="ru-RU" sz="2400" dirty="0" smtClean="0">
                <a:solidFill>
                  <a:srgbClr val="C00000"/>
                </a:solidFill>
              </a:rPr>
              <a:t>2.Стандартная </a:t>
            </a:r>
            <a:r>
              <a:rPr lang="ru-RU" sz="2400" dirty="0">
                <a:solidFill>
                  <a:srgbClr val="C00000"/>
                </a:solidFill>
              </a:rPr>
              <a:t>учетная запись в ЕСИА требует заполнения профиля пользователя и инициирования процедуры проверки данных и позволяет получить доступ к большему перечню электронных услуг.</a:t>
            </a:r>
          </a:p>
          <a:p>
            <a:pPr lvl="0" algn="just"/>
            <a:r>
              <a:rPr lang="ru-RU" sz="2400" dirty="0" smtClean="0"/>
              <a:t>2.</a:t>
            </a:r>
            <a:r>
              <a:rPr lang="ru-RU" sz="2400" dirty="0" smtClean="0">
                <a:solidFill>
                  <a:srgbClr val="007E39"/>
                </a:solidFill>
              </a:rPr>
              <a:t>Подтвержденная учетная запись предполагает подтверждение личности с предъявлением документа, удостоверяющего личность. Наличие подтвержденной учетной записи позволяет получить доступ ко всем электронным услугам органов власти для физических лиц</a:t>
            </a:r>
            <a:endParaRPr lang="ru-RU" sz="5400" dirty="0">
              <a:solidFill>
                <a:srgbClr val="007E39"/>
              </a:solidFill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0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admin\Downloads\uno_firs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500034" y="0"/>
            <a:ext cx="8215338" cy="3503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25392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ru-RU" sz="3600" b="1" u="sng" dirty="0">
                <a:solidFill>
                  <a:srgbClr val="FF0000"/>
                </a:solidFill>
              </a:rPr>
              <a:t>Регистрация в </a:t>
            </a:r>
            <a:r>
              <a:rPr lang="ru-RU" sz="3600" b="1" u="sng" dirty="0" smtClean="0">
                <a:solidFill>
                  <a:srgbClr val="FF0000"/>
                </a:solidFill>
              </a:rPr>
              <a:t>ЕСИА</a:t>
            </a:r>
            <a:endParaRPr lang="ru-RU" sz="3600" b="1" u="sng" dirty="0">
              <a:solidFill>
                <a:srgbClr val="FF0000"/>
              </a:solidFill>
            </a:endParaRPr>
          </a:p>
          <a:p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Шаг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перейдите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 ссылке: </a:t>
            </a:r>
            <a:r>
              <a:rPr lang="ru-RU" sz="2400" u="sng" dirty="0">
                <a:latin typeface="Times New Roman" pitchFamily="18" charset="0"/>
                <a:cs typeface="Times New Roman" pitchFamily="18" charset="0"/>
                <a:hlinkClick r:id="rId3"/>
              </a:rPr>
              <a:t>http://esia.gosuslugi.ru/registration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/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Для регистрации новой учетной записи необходимо заполнить поля формы </a:t>
            </a:r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регистрации: 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фамилия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имя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номер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мобильного телефона и адрес электронной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почты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/>
          <p:cNvPicPr/>
          <p:nvPr/>
        </p:nvPicPr>
        <p:blipFill rotWithShape="1">
          <a:blip r:embed="rId4" cstate="print">
            <a:clrChange>
              <a:clrFrom>
                <a:srgbClr val="F7F9F9"/>
              </a:clrFrom>
              <a:clrTo>
                <a:srgbClr val="F7F9F9">
                  <a:alpha val="0"/>
                </a:srgbClr>
              </a:clrTo>
            </a:clrChange>
          </a:blip>
          <a:srcRect l="35798" t="6191" r="36663" b="9047"/>
          <a:stretch/>
        </p:blipFill>
        <p:spPr bwMode="auto">
          <a:xfrm>
            <a:off x="2428860" y="2357430"/>
            <a:ext cx="5214974" cy="4286256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2714612" y="5072074"/>
            <a:ext cx="1428760" cy="64294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admin\Downloads\uno_firs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714348" y="0"/>
            <a:ext cx="8215338" cy="3072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25392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endParaRPr lang="ru-RU" sz="3600" b="1" u="sng" dirty="0">
              <a:solidFill>
                <a:srgbClr val="FF0000"/>
              </a:solidFill>
            </a:endParaRPr>
          </a:p>
          <a:p>
            <a:pPr algn="just"/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Шаг 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2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нажать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 кнопку </a:t>
            </a:r>
            <a:r>
              <a:rPr lang="ru-RU" sz="2400" b="1" u="sng" dirty="0">
                <a:latin typeface="Times New Roman" pitchFamily="18" charset="0"/>
                <a:cs typeface="Times New Roman" pitchFamily="18" charset="0"/>
              </a:rPr>
              <a:t>«Зарегистрироваться». 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 указанный номер телефона придет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SMS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-сообщение с кодом подтверждения. Его необходимо ввести в поле, которое отображается на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экране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794" y="2214554"/>
            <a:ext cx="5572164" cy="392909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admin\Downloads\uno_firs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714348" y="0"/>
            <a:ext cx="8215338" cy="4611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25392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endParaRPr lang="ru-RU" sz="3600" b="1" u="sng" dirty="0">
              <a:solidFill>
                <a:srgbClr val="FF0000"/>
              </a:solidFill>
            </a:endParaRPr>
          </a:p>
          <a:p>
            <a:pPr algn="just"/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Шаг 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3 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Финальным этапом регистрации учетной записи является ввод </a:t>
            </a:r>
            <a:r>
              <a:rPr lang="ru-RU" sz="2800" b="1" u="sng" dirty="0">
                <a:latin typeface="Times New Roman" pitchFamily="18" charset="0"/>
                <a:cs typeface="Times New Roman" pitchFamily="18" charset="0"/>
              </a:rPr>
              <a:t>пароля,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который Вы будете использовать для авторизации.  Пароль необходимо ввести два раза. Пароль должен удовлетворять следующим критериям надежности: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8 символов латинского алфавита, строчные и заглавные буквы, цифры.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admin\Downloads\uno_first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1928794" y="0"/>
            <a:ext cx="6858048" cy="1472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25392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z="28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Повышение </a:t>
            </a:r>
            <a:r>
              <a:rPr lang="ru-RU" sz="2800" b="1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уровня учетной записи ЕСИА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500034" y="500042"/>
            <a:ext cx="8643966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того, чтобы повысить уровень учетной записи до стандартной после регистрации, авторизоваться </a:t>
            </a:r>
            <a:r>
              <a:rPr kumimoji="0" lang="ru-RU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ЕСИА по адресу </a:t>
            </a:r>
            <a:r>
              <a:rPr kumimoji="0" lang="en-US" sz="2800" b="1" i="0" u="sng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esia</a:t>
            </a:r>
            <a:r>
              <a:rPr kumimoji="0" lang="ru-RU" sz="28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en-US" sz="2800" b="1" i="0" u="sng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gosuslugi</a:t>
            </a:r>
            <a:r>
              <a:rPr kumimoji="0" lang="ru-RU" sz="28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en-US" sz="2800" b="1" i="0" u="sng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ru</a:t>
            </a:r>
            <a:r>
              <a:rPr kumimoji="0" lang="ru-RU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перейти во вкладку «Персональные данные». </a:t>
            </a:r>
          </a:p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Далее необходимо выполнить следующие шаги: </a:t>
            </a:r>
            <a:endParaRPr kumimoji="0" lang="ru-RU" sz="20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уточнить личные данные;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дождаться завершения автоматической проверки личных данных.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Личные данные, которые необходимы для повышения уровня, включают в себя: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ФИО;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пол;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дата рождения;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место рождения;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СНИЛС;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гражданство;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данные документа, удостоверяющего личность.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 rotWithShape="1">
          <a:blip r:embed="rId2" cstate="print"/>
          <a:srcRect l="33080" t="14756" r="33840" b="952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Стрелка вправо 4"/>
          <p:cNvSpPr/>
          <p:nvPr/>
        </p:nvSpPr>
        <p:spPr>
          <a:xfrm>
            <a:off x="4572000" y="4857760"/>
            <a:ext cx="3214710" cy="200024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нажать на кнопку «Продолжить»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Скругленная прямоугольная выноска 6"/>
          <p:cNvSpPr/>
          <p:nvPr/>
        </p:nvSpPr>
        <p:spPr>
          <a:xfrm>
            <a:off x="6215074" y="0"/>
            <a:ext cx="2928926" cy="200024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 указанный номер мобильного телефона (адрес электронной почты) будут отправлены сообщения на подтверждением прохождения проверок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admin\Downloads\uno_firs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71440" y="214290"/>
            <a:ext cx="8572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Вход на Портал через ЕСИА. Установка привязки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00068" y="857232"/>
            <a:ext cx="81439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Для входа в личный кабинет на Портале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госуслуг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Татарстана необходимо в окне входа нажать на ссылку </a:t>
            </a:r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«Вход через ЕСИА» </a:t>
            </a:r>
          </a:p>
        </p:txBody>
      </p:sp>
      <p:pic>
        <p:nvPicPr>
          <p:cNvPr id="7" name="Рисунок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43042" y="1785926"/>
            <a:ext cx="6858048" cy="4643470"/>
          </a:xfrm>
          <a:prstGeom prst="rect">
            <a:avLst/>
          </a:prstGeom>
        </p:spPr>
      </p:pic>
      <p:sp>
        <p:nvSpPr>
          <p:cNvPr id="8" name="Стрелка вниз 7"/>
          <p:cNvSpPr/>
          <p:nvPr/>
        </p:nvSpPr>
        <p:spPr>
          <a:xfrm>
            <a:off x="6786578" y="2071678"/>
            <a:ext cx="642942" cy="157163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admin\Downloads\uno_firs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642910" y="285728"/>
            <a:ext cx="81439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Также авторизация через ЕСИА может быть запрошена в процессе получения Вами услуги. В этом случае необходимо нажать на кнопку «Войти в личный кабинет через ЕСИА» </a:t>
            </a:r>
            <a:endParaRPr lang="ru-RU" sz="2400" b="1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/>
          <p:cNvPicPr/>
          <p:nvPr/>
        </p:nvPicPr>
        <p:blipFill rotWithShape="1">
          <a:blip r:embed="rId3" cstate="print"/>
          <a:srcRect l="23878" t="20514" r="24519" b="41879"/>
          <a:stretch/>
        </p:blipFill>
        <p:spPr bwMode="auto">
          <a:xfrm>
            <a:off x="642910" y="2000240"/>
            <a:ext cx="8215370" cy="28575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admin\Downloads\uno_firs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642910" y="285728"/>
            <a:ext cx="81439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Произойдет переход к странице входа в ЕСИА</a:t>
            </a:r>
            <a:endParaRPr lang="ru-RU" sz="3600" b="1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00232" y="1643050"/>
            <a:ext cx="5643602" cy="4857784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admin\Downloads\uno_firs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642910" y="0"/>
            <a:ext cx="814393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/>
              <a:t> 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авторизации необходимо ввести мобильный телефон, почту или СНИЛС, на который зарегистрирована учетная запись в ЕСИА и нажать на кнопку «Войти». </a:t>
            </a:r>
            <a:endParaRPr lang="ru-RU" sz="2000" b="1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/>
          <p:nvPr/>
        </p:nvPicPr>
        <p:blipFill rotWithShape="1">
          <a:blip r:embed="rId3" cstate="print"/>
          <a:srcRect b="10241"/>
          <a:stretch/>
        </p:blipFill>
        <p:spPr bwMode="auto">
          <a:xfrm>
            <a:off x="642878" y="1357298"/>
            <a:ext cx="8501122" cy="492922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admin\Downloads\uno_firs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85720" y="0"/>
            <a:ext cx="850112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dirty="0"/>
              <a:t> 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Если данные, сохраненные в учетной записи в ЕСИА и в Личном кабинете на Портале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госуслуг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Татарстана различаются, Вам будет предложено сохранить данные </a:t>
            </a:r>
            <a:r>
              <a:rPr lang="ru-RU" sz="20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ЕСИА в Личном кабинете на Портале </a:t>
            </a:r>
            <a:r>
              <a:rPr lang="ru-RU" sz="2000" b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госуслуг</a:t>
            </a:r>
            <a:r>
              <a:rPr lang="ru-RU" sz="20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Татарстана (установить привязку)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Для того, чтобы установить привязку Личного кабинета к ЕСИА и  иметь возможность в дальнейшем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авторизовываться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через ЕСИА на Портале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госуслуг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Татарстана, необходимо нажать на соответствующую кнопку </a:t>
            </a:r>
            <a:r>
              <a:rPr lang="ru-RU" sz="2000" b="1" u="sng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«Подтвердить </a:t>
            </a:r>
            <a:r>
              <a:rPr lang="ru-RU" sz="20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замену» </a:t>
            </a:r>
            <a:endParaRPr lang="ru-RU" sz="2000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1538" y="3071810"/>
            <a:ext cx="7643866" cy="35719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admin\Downloads\uno_firs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85720" y="0"/>
            <a:ext cx="8501122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dirty="0"/>
              <a:t> 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Также связать существующий на Портале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госуслуг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Татарстана </a:t>
            </a:r>
            <a:r>
              <a:rPr lang="ru-RU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Личный кабинет с учетной записью в ЕСИА можно в разделе «Настройки» Личного кабинета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во вкладке «Привязка к ЕСИА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».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После нажатия на кнопку «Установить привязку к ЕСИА» произойдет переход к странице авторизации в ЕСИА. Необходимо авторизоваться в ЕСИА и установить привязку учетной записи в ЕСИА к Личному кабинету на Портале, повторив шаг 2</a:t>
            </a:r>
            <a:endParaRPr lang="ru-RU" sz="2000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348" y="2571744"/>
            <a:ext cx="7929618" cy="4286256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admin\Downloads\uno_firs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85720" y="0"/>
            <a:ext cx="85011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dirty="0"/>
              <a:t> </a:t>
            </a:r>
            <a:endParaRPr lang="ru-RU" sz="2000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642910" y="1214422"/>
            <a:ext cx="8501090" cy="381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Телефон службы технической поддержки </a:t>
            </a:r>
            <a:r>
              <a:rPr kumimoji="0" lang="ru-RU" sz="32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gosuslugi.ru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 (800) 100-70-10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4000" b="1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u="sng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</a:t>
            </a:r>
            <a:r>
              <a:rPr kumimoji="0" lang="ru-RU" sz="3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елефон технической поддержки </a:t>
            </a:r>
            <a:r>
              <a:rPr kumimoji="0" lang="en-US" sz="32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uslugi</a:t>
            </a:r>
            <a:r>
              <a:rPr kumimoji="0" lang="ru-RU" sz="3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en-US" sz="32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tatarstan</a:t>
            </a:r>
            <a:r>
              <a:rPr kumimoji="0" lang="ru-RU" sz="3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en-US" sz="32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ru</a:t>
            </a:r>
            <a:r>
              <a:rPr kumimoji="0" lang="ru-RU" sz="3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 (843) 5 – 114 </a:t>
            </a:r>
            <a:r>
              <a:rPr kumimoji="0" lang="ru-RU" sz="40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115</a:t>
            </a:r>
            <a:r>
              <a:rPr kumimoji="0" lang="ru-RU" sz="4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744</Words>
  <Application>Microsoft Office PowerPoint</Application>
  <PresentationFormat>Экран (4:3)</PresentationFormat>
  <Paragraphs>83</Paragraphs>
  <Slides>31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22</cp:revision>
  <dcterms:created xsi:type="dcterms:W3CDTF">2016-12-12T10:32:42Z</dcterms:created>
  <dcterms:modified xsi:type="dcterms:W3CDTF">2017-01-26T06:49:15Z</dcterms:modified>
</cp:coreProperties>
</file>