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9" r:id="rId5"/>
    <p:sldId id="270" r:id="rId6"/>
    <p:sldId id="271" r:id="rId7"/>
    <p:sldId id="272" r:id="rId8"/>
    <p:sldId id="276" r:id="rId9"/>
    <p:sldId id="277" r:id="rId10"/>
    <p:sldId id="278" r:id="rId11"/>
    <p:sldId id="273" r:id="rId12"/>
    <p:sldId id="274" r:id="rId13"/>
    <p:sldId id="279" r:id="rId14"/>
    <p:sldId id="280" r:id="rId15"/>
    <p:sldId id="281" r:id="rId16"/>
    <p:sldId id="28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2B8C87-51C2-47B0-8FD4-8AF8A21BC442}" type="doc">
      <dgm:prSet loTypeId="urn:microsoft.com/office/officeart/2005/8/layout/process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C5491D6-FC31-4FAD-A83C-9F02B0EE9ACE}">
      <dgm:prSet phldrT="[Текст]" custT="1"/>
      <dgm:spPr>
        <a:solidFill>
          <a:srgbClr val="00B050"/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600" b="1" u="sng" dirty="0" smtClean="0">
              <a:latin typeface="Georgia" pitchFamily="18" charset="0"/>
              <a:cs typeface="Times New Roman" pitchFamily="18" charset="0"/>
            </a:rPr>
            <a:t>ОБЯЗАТЕЛЬНАЯ ЧАСТЬ:</a:t>
          </a:r>
        </a:p>
        <a:p>
          <a:pPr>
            <a:lnSpc>
              <a:spcPct val="100000"/>
            </a:lnSpc>
          </a:pPr>
          <a:r>
            <a:rPr lang="ru-RU" sz="1600" b="1" dirty="0" smtClean="0">
              <a:latin typeface="Georgia" pitchFamily="18" charset="0"/>
              <a:cs typeface="Times New Roman" pitchFamily="18" charset="0"/>
            </a:rPr>
            <a:t> основная образовательная программа МБДОУ  с учётом Примерной основной образовательной программы дошкольного образования   «От рождения до школы»</a:t>
          </a:r>
        </a:p>
        <a:p>
          <a:pPr>
            <a:lnSpc>
              <a:spcPct val="100000"/>
            </a:lnSpc>
          </a:pPr>
          <a:r>
            <a:rPr lang="ru-RU" sz="1600" b="1" dirty="0" smtClean="0">
              <a:latin typeface="Georgia" pitchFamily="18" charset="0"/>
              <a:cs typeface="Times New Roman" pitchFamily="18" charset="0"/>
            </a:rPr>
            <a:t> под редакцией Н. Е. </a:t>
          </a:r>
          <a:r>
            <a:rPr lang="ru-RU" sz="1600" b="1" dirty="0" err="1" smtClean="0">
              <a:latin typeface="Georgia" pitchFamily="18" charset="0"/>
              <a:cs typeface="Times New Roman" pitchFamily="18" charset="0"/>
            </a:rPr>
            <a:t>Вераксы</a:t>
          </a:r>
          <a:r>
            <a:rPr lang="ru-RU" sz="1600" b="1" dirty="0" smtClean="0">
              <a:latin typeface="Georgia" pitchFamily="18" charset="0"/>
              <a:cs typeface="Times New Roman" pitchFamily="18" charset="0"/>
            </a:rPr>
            <a:t>, Т.С. Комаровой, </a:t>
          </a:r>
          <a:r>
            <a:rPr lang="ru-RU" sz="1600" b="1" dirty="0" err="1" smtClean="0">
              <a:latin typeface="Georgia" pitchFamily="18" charset="0"/>
              <a:cs typeface="Times New Roman" pitchFamily="18" charset="0"/>
            </a:rPr>
            <a:t>М.А.Васильевой</a:t>
          </a:r>
          <a:endParaRPr lang="ru-RU" sz="1600" b="1" dirty="0">
            <a:latin typeface="Georgia" pitchFamily="18" charset="0"/>
            <a:cs typeface="Times New Roman" pitchFamily="18" charset="0"/>
          </a:endParaRPr>
        </a:p>
      </dgm:t>
    </dgm:pt>
    <dgm:pt modelId="{F15CA2CB-A578-4019-A60A-4067E7603B3E}" type="sibTrans" cxnId="{CFD6307D-0885-4566-AD3D-0EA3FAB38914}">
      <dgm:prSet/>
      <dgm:spPr/>
      <dgm:t>
        <a:bodyPr/>
        <a:lstStyle/>
        <a:p>
          <a:endParaRPr lang="ru-RU"/>
        </a:p>
      </dgm:t>
    </dgm:pt>
    <dgm:pt modelId="{FA1F3D25-B03A-4377-85D1-40CA4BA3FED3}" type="parTrans" cxnId="{CFD6307D-0885-4566-AD3D-0EA3FAB38914}">
      <dgm:prSet/>
      <dgm:spPr/>
      <dgm:t>
        <a:bodyPr/>
        <a:lstStyle/>
        <a:p>
          <a:endParaRPr lang="ru-RU"/>
        </a:p>
      </dgm:t>
    </dgm:pt>
    <dgm:pt modelId="{6523DCF7-66E1-4B03-A4F1-BB58DECF2ABB}" type="pres">
      <dgm:prSet presAssocID="{832B8C87-51C2-47B0-8FD4-8AF8A21BC44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F86464-D17C-4472-9FDB-40B7C9CFC98B}" type="pres">
      <dgm:prSet presAssocID="{AC5491D6-FC31-4FAD-A83C-9F02B0EE9ACE}" presName="boxAndChildren" presStyleCnt="0"/>
      <dgm:spPr/>
    </dgm:pt>
    <dgm:pt modelId="{7B78DAE3-1A7D-42D1-BE46-20D80A4D9082}" type="pres">
      <dgm:prSet presAssocID="{AC5491D6-FC31-4FAD-A83C-9F02B0EE9ACE}" presName="parentTextBox" presStyleLbl="node1" presStyleIdx="0" presStyleCnt="1" custLinFactNeighborX="-2663" custLinFactNeighborY="17730"/>
      <dgm:spPr/>
      <dgm:t>
        <a:bodyPr/>
        <a:lstStyle/>
        <a:p>
          <a:endParaRPr lang="ru-RU"/>
        </a:p>
      </dgm:t>
    </dgm:pt>
  </dgm:ptLst>
  <dgm:cxnLst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518315FD-E90F-4053-8EBF-20CED806EC45}" type="presOf" srcId="{AC5491D6-FC31-4FAD-A83C-9F02B0EE9ACE}" destId="{7B78DAE3-1A7D-42D1-BE46-20D80A4D9082}" srcOrd="0" destOrd="0" presId="urn:microsoft.com/office/officeart/2005/8/layout/process4"/>
    <dgm:cxn modelId="{BF810613-DFFE-409C-B94B-8B93DA507939}" type="presOf" srcId="{832B8C87-51C2-47B0-8FD4-8AF8A21BC442}" destId="{6523DCF7-66E1-4B03-A4F1-BB58DECF2ABB}" srcOrd="0" destOrd="0" presId="urn:microsoft.com/office/officeart/2005/8/layout/process4"/>
    <dgm:cxn modelId="{3101C740-7F03-43CB-84F4-5F1D6E385584}" type="presParOf" srcId="{6523DCF7-66E1-4B03-A4F1-BB58DECF2ABB}" destId="{ECF86464-D17C-4472-9FDB-40B7C9CFC98B}" srcOrd="0" destOrd="0" presId="urn:microsoft.com/office/officeart/2005/8/layout/process4"/>
    <dgm:cxn modelId="{E5E4E89F-0276-4F01-B8E2-47D6DDBB3D47}" type="presParOf" srcId="{ECF86464-D17C-4472-9FDB-40B7C9CFC98B}" destId="{7B78DAE3-1A7D-42D1-BE46-20D80A4D908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8588BE-2DE3-4625-B069-6E8CA359451D}" type="doc">
      <dgm:prSet loTypeId="urn:microsoft.com/office/officeart/2008/layout/AlternatingHexagons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477AAC-1E1A-414D-95F8-057BA7C4C813}">
      <dgm:prSet phldrT="[Текст]" custT="1"/>
      <dgm:spPr>
        <a:solidFill>
          <a:srgbClr val="00B0F0"/>
        </a:solidFill>
        <a:ln>
          <a:solidFill>
            <a:srgbClr val="0000FF"/>
          </a:solidFill>
        </a:ln>
      </dgm:spPr>
      <dgm:t>
        <a:bodyPr/>
        <a:lstStyle/>
        <a:p>
          <a:pPr algn="ctr"/>
          <a:r>
            <a:rPr lang="ru-RU" sz="1600" dirty="0" smtClean="0"/>
            <a:t>Самостоятельная деятельность детей </a:t>
          </a:r>
          <a:endParaRPr lang="ru-RU" sz="1600" dirty="0"/>
        </a:p>
      </dgm:t>
    </dgm:pt>
    <dgm:pt modelId="{B6AFEDEB-C25D-417E-9F07-2F21F2424A0D}" type="parTrans" cxnId="{6948DDF9-918C-4A28-B4E8-BA2D37601D09}">
      <dgm:prSet/>
      <dgm:spPr/>
      <dgm:t>
        <a:bodyPr/>
        <a:lstStyle/>
        <a:p>
          <a:pPr algn="ctr"/>
          <a:endParaRPr lang="ru-RU"/>
        </a:p>
      </dgm:t>
    </dgm:pt>
    <dgm:pt modelId="{EBF04607-C018-4C25-9BDF-695E17E8C823}" type="sibTrans" cxnId="{6948DDF9-918C-4A28-B4E8-BA2D37601D09}">
      <dgm:prSet custT="1"/>
      <dgm:spPr>
        <a:solidFill>
          <a:srgbClr val="00B0F0"/>
        </a:solidFill>
        <a:ln>
          <a:solidFill>
            <a:srgbClr val="0000FF"/>
          </a:solidFill>
        </a:ln>
      </dgm:spPr>
      <dgm:t>
        <a:bodyPr/>
        <a:lstStyle/>
        <a:p>
          <a:pPr algn="ctr"/>
          <a:r>
            <a:rPr lang="ru-RU" sz="1400" dirty="0" smtClean="0"/>
            <a:t>Совместная деятельность взрослого и детей </a:t>
          </a:r>
          <a:endParaRPr lang="ru-RU" sz="1400" dirty="0"/>
        </a:p>
      </dgm:t>
    </dgm:pt>
    <dgm:pt modelId="{8CCB8BF3-7ACC-4FA3-9E6A-EB5B3F8C797B}">
      <dgm:prSet phldrT="[Текст]" phldr="1"/>
      <dgm:spPr/>
      <dgm:t>
        <a:bodyPr/>
        <a:lstStyle/>
        <a:p>
          <a:pPr algn="ctr"/>
          <a:endParaRPr lang="ru-RU" dirty="0"/>
        </a:p>
      </dgm:t>
    </dgm:pt>
    <dgm:pt modelId="{F19753CE-6A60-412F-9FCF-91FCDE0B121C}" type="parTrans" cxnId="{1C1E76A6-E326-4C8C-9718-20649BAC1499}">
      <dgm:prSet/>
      <dgm:spPr/>
      <dgm:t>
        <a:bodyPr/>
        <a:lstStyle/>
        <a:p>
          <a:pPr algn="ctr"/>
          <a:endParaRPr lang="ru-RU"/>
        </a:p>
      </dgm:t>
    </dgm:pt>
    <dgm:pt modelId="{9A62C24D-1DDC-4792-A496-EB6EA36D2C81}" type="sibTrans" cxnId="{1C1E76A6-E326-4C8C-9718-20649BAC1499}">
      <dgm:prSet/>
      <dgm:spPr/>
      <dgm:t>
        <a:bodyPr/>
        <a:lstStyle/>
        <a:p>
          <a:pPr algn="ctr"/>
          <a:endParaRPr lang="ru-RU"/>
        </a:p>
      </dgm:t>
    </dgm:pt>
    <dgm:pt modelId="{4D588130-0A37-483C-B0B0-EC6F9147D4C9}">
      <dgm:prSet phldrT="[Текст]" custT="1"/>
      <dgm:spPr>
        <a:solidFill>
          <a:srgbClr val="00B0F0"/>
        </a:solidFill>
        <a:ln>
          <a:solidFill>
            <a:srgbClr val="0000FF"/>
          </a:solidFill>
        </a:ln>
      </dgm:spPr>
      <dgm:t>
        <a:bodyPr/>
        <a:lstStyle/>
        <a:p>
          <a:pPr algn="ctr"/>
          <a:r>
            <a:rPr lang="ru-RU" sz="2800" b="1" i="1" dirty="0" smtClean="0"/>
            <a:t>Всестороннее развитие ребенка:</a:t>
          </a:r>
          <a:endParaRPr lang="ru-RU" sz="2800" b="1" i="1" dirty="0"/>
        </a:p>
      </dgm:t>
    </dgm:pt>
    <dgm:pt modelId="{30A20270-B003-4E33-BCBE-0ACDA3D20EBE}" type="parTrans" cxnId="{083CB448-954A-4C3E-AAEF-7A6309B7E8F2}">
      <dgm:prSet/>
      <dgm:spPr/>
      <dgm:t>
        <a:bodyPr/>
        <a:lstStyle/>
        <a:p>
          <a:pPr algn="ctr"/>
          <a:endParaRPr lang="ru-RU"/>
        </a:p>
      </dgm:t>
    </dgm:pt>
    <dgm:pt modelId="{E68A1CDF-2D16-4C3F-9B39-51C6229FEFFB}" type="sibTrans" cxnId="{083CB448-954A-4C3E-AAEF-7A6309B7E8F2}">
      <dgm:prSet/>
      <dgm:spPr/>
      <dgm:t>
        <a:bodyPr/>
        <a:lstStyle/>
        <a:p>
          <a:pPr algn="ctr"/>
          <a:endParaRPr lang="ru-RU"/>
        </a:p>
      </dgm:t>
    </dgm:pt>
    <dgm:pt modelId="{0D548322-7E1D-41B8-8E2D-2A952DEEE279}">
      <dgm:prSet phldrT="[Текст]" phldr="1"/>
      <dgm:spPr/>
      <dgm:t>
        <a:bodyPr/>
        <a:lstStyle/>
        <a:p>
          <a:pPr algn="ctr"/>
          <a:endParaRPr lang="ru-RU" dirty="0"/>
        </a:p>
      </dgm:t>
    </dgm:pt>
    <dgm:pt modelId="{7B897D31-1F4C-4A2D-9263-9939087128A7}" type="parTrans" cxnId="{4A44DAB4-7D40-4BC5-A45F-CFCFED511C98}">
      <dgm:prSet/>
      <dgm:spPr/>
      <dgm:t>
        <a:bodyPr/>
        <a:lstStyle/>
        <a:p>
          <a:pPr algn="ctr"/>
          <a:endParaRPr lang="ru-RU"/>
        </a:p>
      </dgm:t>
    </dgm:pt>
    <dgm:pt modelId="{2BB405D1-F730-4CA6-BC4C-EA9D9BAF8DB2}" type="sibTrans" cxnId="{4A44DAB4-7D40-4BC5-A45F-CFCFED511C98}">
      <dgm:prSet/>
      <dgm:spPr/>
      <dgm:t>
        <a:bodyPr/>
        <a:lstStyle/>
        <a:p>
          <a:pPr algn="ctr"/>
          <a:endParaRPr lang="ru-RU"/>
        </a:p>
      </dgm:t>
    </dgm:pt>
    <dgm:pt modelId="{8B72B889-CFFA-45CF-95BE-F8B032858F6B}">
      <dgm:prSet phldrT="[Текст]"/>
      <dgm:spPr>
        <a:solidFill>
          <a:srgbClr val="00B0F0"/>
        </a:solidFill>
        <a:ln>
          <a:solidFill>
            <a:srgbClr val="0000FF"/>
          </a:solidFill>
        </a:ln>
      </dgm:spPr>
      <dgm:t>
        <a:bodyPr/>
        <a:lstStyle/>
        <a:p>
          <a:pPr algn="ctr"/>
          <a:r>
            <a:rPr lang="ru-RU" dirty="0" smtClean="0"/>
            <a:t>Режимные моменты</a:t>
          </a:r>
          <a:endParaRPr lang="ru-RU" dirty="0"/>
        </a:p>
      </dgm:t>
    </dgm:pt>
    <dgm:pt modelId="{060A2CE1-83CA-4FB7-8810-ACC727091E1D}" type="parTrans" cxnId="{E73EC43C-942C-4581-84FA-AFD3E813665A}">
      <dgm:prSet/>
      <dgm:spPr/>
      <dgm:t>
        <a:bodyPr/>
        <a:lstStyle/>
        <a:p>
          <a:pPr algn="ctr"/>
          <a:endParaRPr lang="ru-RU"/>
        </a:p>
      </dgm:t>
    </dgm:pt>
    <dgm:pt modelId="{2CE44232-C9C4-45C8-85AC-6F5DBF0E0491}" type="sibTrans" cxnId="{E73EC43C-942C-4581-84FA-AFD3E813665A}">
      <dgm:prSet/>
      <dgm:spPr>
        <a:solidFill>
          <a:srgbClr val="00B0F0"/>
        </a:solidFill>
        <a:ln>
          <a:solidFill>
            <a:srgbClr val="0000FF"/>
          </a:solidFill>
        </a:ln>
      </dgm:spPr>
      <dgm:t>
        <a:bodyPr/>
        <a:lstStyle/>
        <a:p>
          <a:pPr algn="ctr"/>
          <a:r>
            <a:rPr lang="ru-RU" dirty="0" smtClean="0"/>
            <a:t>НОД</a:t>
          </a:r>
          <a:endParaRPr lang="ru-RU" dirty="0"/>
        </a:p>
      </dgm:t>
    </dgm:pt>
    <dgm:pt modelId="{7D4C7B23-934A-4EB7-98B2-C19E2C837EA0}">
      <dgm:prSet phldrT="[Текст]" phldr="1"/>
      <dgm:spPr/>
      <dgm:t>
        <a:bodyPr/>
        <a:lstStyle/>
        <a:p>
          <a:pPr algn="ctr"/>
          <a:endParaRPr lang="ru-RU" dirty="0"/>
        </a:p>
      </dgm:t>
    </dgm:pt>
    <dgm:pt modelId="{8157FD1A-8574-4DBA-98EF-BBE76B19B39A}" type="parTrans" cxnId="{4C862120-6DD6-40BB-9C66-3A542531D013}">
      <dgm:prSet/>
      <dgm:spPr/>
      <dgm:t>
        <a:bodyPr/>
        <a:lstStyle/>
        <a:p>
          <a:pPr algn="ctr"/>
          <a:endParaRPr lang="ru-RU"/>
        </a:p>
      </dgm:t>
    </dgm:pt>
    <dgm:pt modelId="{C61F3943-2CA9-4906-9CC7-7530B541108F}" type="sibTrans" cxnId="{4C862120-6DD6-40BB-9C66-3A542531D013}">
      <dgm:prSet/>
      <dgm:spPr/>
      <dgm:t>
        <a:bodyPr/>
        <a:lstStyle/>
        <a:p>
          <a:pPr algn="ctr"/>
          <a:endParaRPr lang="ru-RU"/>
        </a:p>
      </dgm:t>
    </dgm:pt>
    <dgm:pt modelId="{04D60AD6-1726-4FC5-A6E6-EDA588BAE603}" type="pres">
      <dgm:prSet presAssocID="{9D8588BE-2DE3-4625-B069-6E8CA359451D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FCA6F4E-0922-4F72-9E3A-7711F2CB3E6E}" type="pres">
      <dgm:prSet presAssocID="{E1477AAC-1E1A-414D-95F8-057BA7C4C813}" presName="composite" presStyleCnt="0"/>
      <dgm:spPr/>
    </dgm:pt>
    <dgm:pt modelId="{12E83386-8D3D-4F67-AD0B-359512C3706E}" type="pres">
      <dgm:prSet presAssocID="{E1477AAC-1E1A-414D-95F8-057BA7C4C813}" presName="Parent1" presStyleLbl="node1" presStyleIdx="0" presStyleCnt="6" custAng="0" custScaleX="523618" custScaleY="248246" custLinFactY="171552" custLinFactNeighborX="14580" custLinFactNeighborY="2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307D7-FEA0-46B7-AC71-3DA58EBA183E}" type="pres">
      <dgm:prSet presAssocID="{E1477AAC-1E1A-414D-95F8-057BA7C4C813}" presName="Childtext1" presStyleLbl="revTx" presStyleIdx="0" presStyleCnt="3" custFlipHor="1" custScaleX="1805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7639E-893E-4447-A30A-3A154E16F3CB}" type="pres">
      <dgm:prSet presAssocID="{E1477AAC-1E1A-414D-95F8-057BA7C4C813}" presName="BalanceSpacing" presStyleCnt="0"/>
      <dgm:spPr/>
    </dgm:pt>
    <dgm:pt modelId="{D9904BD9-E35A-4409-86B2-995017E9CDF0}" type="pres">
      <dgm:prSet presAssocID="{E1477AAC-1E1A-414D-95F8-057BA7C4C813}" presName="BalanceSpacing1" presStyleCnt="0"/>
      <dgm:spPr/>
    </dgm:pt>
    <dgm:pt modelId="{B1FFA541-D7F8-4AD9-B926-12F8EF05456A}" type="pres">
      <dgm:prSet presAssocID="{EBF04607-C018-4C25-9BDF-695E17E8C823}" presName="Accent1Text" presStyleLbl="node1" presStyleIdx="1" presStyleCnt="6" custAng="21366222" custScaleX="310021" custScaleY="263565" custLinFactX="-300000" custLinFactY="131829" custLinFactNeighborX="-376587" custLinFactNeighborY="200000"/>
      <dgm:spPr/>
      <dgm:t>
        <a:bodyPr/>
        <a:lstStyle/>
        <a:p>
          <a:endParaRPr lang="ru-RU"/>
        </a:p>
      </dgm:t>
    </dgm:pt>
    <dgm:pt modelId="{5EA18312-129D-47CB-B3EC-1C98EC9ED63B}" type="pres">
      <dgm:prSet presAssocID="{EBF04607-C018-4C25-9BDF-695E17E8C823}" presName="spaceBetweenRectangles" presStyleCnt="0"/>
      <dgm:spPr/>
    </dgm:pt>
    <dgm:pt modelId="{608FDEBC-FF8B-482C-8BBB-F95BE5DA7515}" type="pres">
      <dgm:prSet presAssocID="{4D588130-0A37-483C-B0B0-EC6F9147D4C9}" presName="composite" presStyleCnt="0"/>
      <dgm:spPr/>
    </dgm:pt>
    <dgm:pt modelId="{89B3FBD0-18F1-4AA0-88B9-ABE4B964C41C}" type="pres">
      <dgm:prSet presAssocID="{4D588130-0A37-483C-B0B0-EC6F9147D4C9}" presName="Parent1" presStyleLbl="node1" presStyleIdx="2" presStyleCnt="6" custScaleX="743921" custScaleY="358290" custLinFactX="-100000" custLinFactY="-40266" custLinFactNeighborX="-161904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2BF31-9E43-4946-AC10-D5BD3806603A}" type="pres">
      <dgm:prSet presAssocID="{4D588130-0A37-483C-B0B0-EC6F9147D4C9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25908D-9C96-4488-9211-AB0DDA780E54}" type="pres">
      <dgm:prSet presAssocID="{4D588130-0A37-483C-B0B0-EC6F9147D4C9}" presName="BalanceSpacing" presStyleCnt="0"/>
      <dgm:spPr/>
    </dgm:pt>
    <dgm:pt modelId="{86F161D0-3BBA-4EB3-A2A5-FA23F6665AA4}" type="pres">
      <dgm:prSet presAssocID="{4D588130-0A37-483C-B0B0-EC6F9147D4C9}" presName="BalanceSpacing1" presStyleCnt="0"/>
      <dgm:spPr/>
    </dgm:pt>
    <dgm:pt modelId="{27F6E3C3-0B0A-4023-89A0-1A011DC0E742}" type="pres">
      <dgm:prSet presAssocID="{E68A1CDF-2D16-4C3F-9B39-51C6229FEFFB}" presName="Accent1Text" presStyleLbl="node1" presStyleIdx="3" presStyleCnt="6" custLinFactX="510130" custLinFactY="-216052" custLinFactNeighborX="600000" custLinFactNeighborY="-300000"/>
      <dgm:spPr/>
      <dgm:t>
        <a:bodyPr/>
        <a:lstStyle/>
        <a:p>
          <a:endParaRPr lang="ru-RU"/>
        </a:p>
      </dgm:t>
    </dgm:pt>
    <dgm:pt modelId="{18435B30-579A-45A9-B166-1878082B66B3}" type="pres">
      <dgm:prSet presAssocID="{E68A1CDF-2D16-4C3F-9B39-51C6229FEFFB}" presName="spaceBetweenRectangles" presStyleCnt="0"/>
      <dgm:spPr/>
    </dgm:pt>
    <dgm:pt modelId="{9ADFCB97-6765-4D2C-B48E-8ECFEBA233AA}" type="pres">
      <dgm:prSet presAssocID="{8B72B889-CFFA-45CF-95BE-F8B032858F6B}" presName="composite" presStyleCnt="0"/>
      <dgm:spPr/>
    </dgm:pt>
    <dgm:pt modelId="{F47CB2AC-0358-4DAB-A4FF-A1D835ED1384}" type="pres">
      <dgm:prSet presAssocID="{8B72B889-CFFA-45CF-95BE-F8B032858F6B}" presName="Parent1" presStyleLbl="node1" presStyleIdx="4" presStyleCnt="6" custScaleX="222432" custScaleY="218694" custLinFactX="-109492" custLinFactY="-68946" custLinFactNeighborX="-200000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47D2F6-F6C1-4E35-B04D-13049515F136}" type="pres">
      <dgm:prSet presAssocID="{8B72B889-CFFA-45CF-95BE-F8B032858F6B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47EBF-1AD4-4A1C-87DB-801B5F97F91B}" type="pres">
      <dgm:prSet presAssocID="{8B72B889-CFFA-45CF-95BE-F8B032858F6B}" presName="BalanceSpacing" presStyleCnt="0"/>
      <dgm:spPr/>
    </dgm:pt>
    <dgm:pt modelId="{57B8EAB1-95E9-4E2F-B480-92291DAD741F}" type="pres">
      <dgm:prSet presAssocID="{8B72B889-CFFA-45CF-95BE-F8B032858F6B}" presName="BalanceSpacing1" presStyleCnt="0"/>
      <dgm:spPr/>
    </dgm:pt>
    <dgm:pt modelId="{5F97118E-2C02-4F51-A128-74E943E18D2C}" type="pres">
      <dgm:prSet presAssocID="{2CE44232-C9C4-45C8-85AC-6F5DBF0E0491}" presName="Accent1Text" presStyleLbl="node1" presStyleIdx="5" presStyleCnt="6" custScaleX="254106" custScaleY="236737" custLinFactX="-200000" custLinFactY="-100000" custLinFactNeighborX="-250683" custLinFactNeighborY="-114762"/>
      <dgm:spPr/>
      <dgm:t>
        <a:bodyPr/>
        <a:lstStyle/>
        <a:p>
          <a:endParaRPr lang="ru-RU"/>
        </a:p>
      </dgm:t>
    </dgm:pt>
  </dgm:ptLst>
  <dgm:cxnLst>
    <dgm:cxn modelId="{E73EC43C-942C-4581-84FA-AFD3E813665A}" srcId="{9D8588BE-2DE3-4625-B069-6E8CA359451D}" destId="{8B72B889-CFFA-45CF-95BE-F8B032858F6B}" srcOrd="2" destOrd="0" parTransId="{060A2CE1-83CA-4FB7-8810-ACC727091E1D}" sibTransId="{2CE44232-C9C4-45C8-85AC-6F5DBF0E0491}"/>
    <dgm:cxn modelId="{F787189A-F0C2-4852-85D5-92EDDBBBF34E}" type="presOf" srcId="{0D548322-7E1D-41B8-8E2D-2A952DEEE279}" destId="{ED02BF31-9E43-4946-AC10-D5BD3806603A}" srcOrd="0" destOrd="0" presId="urn:microsoft.com/office/officeart/2008/layout/AlternatingHexagons"/>
    <dgm:cxn modelId="{39874A45-DFD2-4291-907B-E9454A5ACF23}" type="presOf" srcId="{E68A1CDF-2D16-4C3F-9B39-51C6229FEFFB}" destId="{27F6E3C3-0B0A-4023-89A0-1A011DC0E742}" srcOrd="0" destOrd="0" presId="urn:microsoft.com/office/officeart/2008/layout/AlternatingHexagons"/>
    <dgm:cxn modelId="{083CB448-954A-4C3E-AAEF-7A6309B7E8F2}" srcId="{9D8588BE-2DE3-4625-B069-6E8CA359451D}" destId="{4D588130-0A37-483C-B0B0-EC6F9147D4C9}" srcOrd="1" destOrd="0" parTransId="{30A20270-B003-4E33-BCBE-0ACDA3D20EBE}" sibTransId="{E68A1CDF-2D16-4C3F-9B39-51C6229FEFFB}"/>
    <dgm:cxn modelId="{4C862120-6DD6-40BB-9C66-3A542531D013}" srcId="{8B72B889-CFFA-45CF-95BE-F8B032858F6B}" destId="{7D4C7B23-934A-4EB7-98B2-C19E2C837EA0}" srcOrd="0" destOrd="0" parTransId="{8157FD1A-8574-4DBA-98EF-BBE76B19B39A}" sibTransId="{C61F3943-2CA9-4906-9CC7-7530B541108F}"/>
    <dgm:cxn modelId="{07DE896F-7C86-4F73-83CA-0ED7799804D2}" type="presOf" srcId="{EBF04607-C018-4C25-9BDF-695E17E8C823}" destId="{B1FFA541-D7F8-4AD9-B926-12F8EF05456A}" srcOrd="0" destOrd="0" presId="urn:microsoft.com/office/officeart/2008/layout/AlternatingHexagons"/>
    <dgm:cxn modelId="{3F8B729F-4625-4AA1-B9FD-EEC3C00036A8}" type="presOf" srcId="{4D588130-0A37-483C-B0B0-EC6F9147D4C9}" destId="{89B3FBD0-18F1-4AA0-88B9-ABE4B964C41C}" srcOrd="0" destOrd="0" presId="urn:microsoft.com/office/officeart/2008/layout/AlternatingHexagons"/>
    <dgm:cxn modelId="{852C8A9E-C794-47B9-AB4A-617FF3BB8923}" type="presOf" srcId="{9D8588BE-2DE3-4625-B069-6E8CA359451D}" destId="{04D60AD6-1726-4FC5-A6E6-EDA588BAE603}" srcOrd="0" destOrd="0" presId="urn:microsoft.com/office/officeart/2008/layout/AlternatingHexagons"/>
    <dgm:cxn modelId="{4A44DAB4-7D40-4BC5-A45F-CFCFED511C98}" srcId="{4D588130-0A37-483C-B0B0-EC6F9147D4C9}" destId="{0D548322-7E1D-41B8-8E2D-2A952DEEE279}" srcOrd="0" destOrd="0" parTransId="{7B897D31-1F4C-4A2D-9263-9939087128A7}" sibTransId="{2BB405D1-F730-4CA6-BC4C-EA9D9BAF8DB2}"/>
    <dgm:cxn modelId="{0036BD3E-5D15-4281-9A28-24B0E7D70585}" type="presOf" srcId="{2CE44232-C9C4-45C8-85AC-6F5DBF0E0491}" destId="{5F97118E-2C02-4F51-A128-74E943E18D2C}" srcOrd="0" destOrd="0" presId="urn:microsoft.com/office/officeart/2008/layout/AlternatingHexagons"/>
    <dgm:cxn modelId="{6948DDF9-918C-4A28-B4E8-BA2D37601D09}" srcId="{9D8588BE-2DE3-4625-B069-6E8CA359451D}" destId="{E1477AAC-1E1A-414D-95F8-057BA7C4C813}" srcOrd="0" destOrd="0" parTransId="{B6AFEDEB-C25D-417E-9F07-2F21F2424A0D}" sibTransId="{EBF04607-C018-4C25-9BDF-695E17E8C823}"/>
    <dgm:cxn modelId="{95E4DDEB-5531-43E0-8B5D-EF60BB4C2141}" type="presOf" srcId="{8B72B889-CFFA-45CF-95BE-F8B032858F6B}" destId="{F47CB2AC-0358-4DAB-A4FF-A1D835ED1384}" srcOrd="0" destOrd="0" presId="urn:microsoft.com/office/officeart/2008/layout/AlternatingHexagons"/>
    <dgm:cxn modelId="{202FCACB-15B9-4EAE-85BF-76A46D4121E5}" type="presOf" srcId="{7D4C7B23-934A-4EB7-98B2-C19E2C837EA0}" destId="{5D47D2F6-F6C1-4E35-B04D-13049515F136}" srcOrd="0" destOrd="0" presId="urn:microsoft.com/office/officeart/2008/layout/AlternatingHexagons"/>
    <dgm:cxn modelId="{B3E4AF88-CD64-46B2-AE1F-1E4121F81DF4}" type="presOf" srcId="{E1477AAC-1E1A-414D-95F8-057BA7C4C813}" destId="{12E83386-8D3D-4F67-AD0B-359512C3706E}" srcOrd="0" destOrd="0" presId="urn:microsoft.com/office/officeart/2008/layout/AlternatingHexagons"/>
    <dgm:cxn modelId="{1C1E76A6-E326-4C8C-9718-20649BAC1499}" srcId="{E1477AAC-1E1A-414D-95F8-057BA7C4C813}" destId="{8CCB8BF3-7ACC-4FA3-9E6A-EB5B3F8C797B}" srcOrd="0" destOrd="0" parTransId="{F19753CE-6A60-412F-9FCF-91FCDE0B121C}" sibTransId="{9A62C24D-1DDC-4792-A496-EB6EA36D2C81}"/>
    <dgm:cxn modelId="{CCEB8C9A-A98F-4E8D-8C01-4E7D744E35A8}" type="presOf" srcId="{8CCB8BF3-7ACC-4FA3-9E6A-EB5B3F8C797B}" destId="{D07307D7-FEA0-46B7-AC71-3DA58EBA183E}" srcOrd="0" destOrd="0" presId="urn:microsoft.com/office/officeart/2008/layout/AlternatingHexagons"/>
    <dgm:cxn modelId="{7A3B6C46-2B20-4D70-8F22-EC5DFCBC7306}" type="presParOf" srcId="{04D60AD6-1726-4FC5-A6E6-EDA588BAE603}" destId="{8FCA6F4E-0922-4F72-9E3A-7711F2CB3E6E}" srcOrd="0" destOrd="0" presId="urn:microsoft.com/office/officeart/2008/layout/AlternatingHexagons"/>
    <dgm:cxn modelId="{5E31DC07-B0D0-4F44-A359-0C467717FCEF}" type="presParOf" srcId="{8FCA6F4E-0922-4F72-9E3A-7711F2CB3E6E}" destId="{12E83386-8D3D-4F67-AD0B-359512C3706E}" srcOrd="0" destOrd="0" presId="urn:microsoft.com/office/officeart/2008/layout/AlternatingHexagons"/>
    <dgm:cxn modelId="{5B10D697-9558-452D-B20D-77846E1AD763}" type="presParOf" srcId="{8FCA6F4E-0922-4F72-9E3A-7711F2CB3E6E}" destId="{D07307D7-FEA0-46B7-AC71-3DA58EBA183E}" srcOrd="1" destOrd="0" presId="urn:microsoft.com/office/officeart/2008/layout/AlternatingHexagons"/>
    <dgm:cxn modelId="{A5AE8FB9-D372-4478-B6CE-B61FBD5B1ADB}" type="presParOf" srcId="{8FCA6F4E-0922-4F72-9E3A-7711F2CB3E6E}" destId="{E537639E-893E-4447-A30A-3A154E16F3CB}" srcOrd="2" destOrd="0" presId="urn:microsoft.com/office/officeart/2008/layout/AlternatingHexagons"/>
    <dgm:cxn modelId="{1056F09F-8F39-4198-AC6E-F7F927FA908E}" type="presParOf" srcId="{8FCA6F4E-0922-4F72-9E3A-7711F2CB3E6E}" destId="{D9904BD9-E35A-4409-86B2-995017E9CDF0}" srcOrd="3" destOrd="0" presId="urn:microsoft.com/office/officeart/2008/layout/AlternatingHexagons"/>
    <dgm:cxn modelId="{8155DAF7-BE7C-4AF5-88C7-E11AF59EF07C}" type="presParOf" srcId="{8FCA6F4E-0922-4F72-9E3A-7711F2CB3E6E}" destId="{B1FFA541-D7F8-4AD9-B926-12F8EF05456A}" srcOrd="4" destOrd="0" presId="urn:microsoft.com/office/officeart/2008/layout/AlternatingHexagons"/>
    <dgm:cxn modelId="{9C02D6DD-4754-42C7-B7C9-A5EEC6E3A4DC}" type="presParOf" srcId="{04D60AD6-1726-4FC5-A6E6-EDA588BAE603}" destId="{5EA18312-129D-47CB-B3EC-1C98EC9ED63B}" srcOrd="1" destOrd="0" presId="urn:microsoft.com/office/officeart/2008/layout/AlternatingHexagons"/>
    <dgm:cxn modelId="{81243CDE-2878-485F-965D-5C1E50C91E7A}" type="presParOf" srcId="{04D60AD6-1726-4FC5-A6E6-EDA588BAE603}" destId="{608FDEBC-FF8B-482C-8BBB-F95BE5DA7515}" srcOrd="2" destOrd="0" presId="urn:microsoft.com/office/officeart/2008/layout/AlternatingHexagons"/>
    <dgm:cxn modelId="{293D9D0E-E95B-4C13-9682-5AF0F661E695}" type="presParOf" srcId="{608FDEBC-FF8B-482C-8BBB-F95BE5DA7515}" destId="{89B3FBD0-18F1-4AA0-88B9-ABE4B964C41C}" srcOrd="0" destOrd="0" presId="urn:microsoft.com/office/officeart/2008/layout/AlternatingHexagons"/>
    <dgm:cxn modelId="{5D9ED111-F0A5-4BA1-8E9D-6BAF0C424B66}" type="presParOf" srcId="{608FDEBC-FF8B-482C-8BBB-F95BE5DA7515}" destId="{ED02BF31-9E43-4946-AC10-D5BD3806603A}" srcOrd="1" destOrd="0" presId="urn:microsoft.com/office/officeart/2008/layout/AlternatingHexagons"/>
    <dgm:cxn modelId="{5295D5CD-6DDC-4544-9A68-3D990B43E8BA}" type="presParOf" srcId="{608FDEBC-FF8B-482C-8BBB-F95BE5DA7515}" destId="{4025908D-9C96-4488-9211-AB0DDA780E54}" srcOrd="2" destOrd="0" presId="urn:microsoft.com/office/officeart/2008/layout/AlternatingHexagons"/>
    <dgm:cxn modelId="{7FC962E8-389A-4937-A2E9-834A8ECE963A}" type="presParOf" srcId="{608FDEBC-FF8B-482C-8BBB-F95BE5DA7515}" destId="{86F161D0-3BBA-4EB3-A2A5-FA23F6665AA4}" srcOrd="3" destOrd="0" presId="urn:microsoft.com/office/officeart/2008/layout/AlternatingHexagons"/>
    <dgm:cxn modelId="{CA6FC0CC-7850-42EA-889F-E252B188F905}" type="presParOf" srcId="{608FDEBC-FF8B-482C-8BBB-F95BE5DA7515}" destId="{27F6E3C3-0B0A-4023-89A0-1A011DC0E742}" srcOrd="4" destOrd="0" presId="urn:microsoft.com/office/officeart/2008/layout/AlternatingHexagons"/>
    <dgm:cxn modelId="{FC8586FC-74B8-414F-9452-0755B343BD10}" type="presParOf" srcId="{04D60AD6-1726-4FC5-A6E6-EDA588BAE603}" destId="{18435B30-579A-45A9-B166-1878082B66B3}" srcOrd="3" destOrd="0" presId="urn:microsoft.com/office/officeart/2008/layout/AlternatingHexagons"/>
    <dgm:cxn modelId="{5933A915-B5C0-4657-B9B5-DCE3B152DD59}" type="presParOf" srcId="{04D60AD6-1726-4FC5-A6E6-EDA588BAE603}" destId="{9ADFCB97-6765-4D2C-B48E-8ECFEBA233AA}" srcOrd="4" destOrd="0" presId="urn:microsoft.com/office/officeart/2008/layout/AlternatingHexagons"/>
    <dgm:cxn modelId="{F0EAA49D-4997-4398-A638-9B2E0FB4D78B}" type="presParOf" srcId="{9ADFCB97-6765-4D2C-B48E-8ECFEBA233AA}" destId="{F47CB2AC-0358-4DAB-A4FF-A1D835ED1384}" srcOrd="0" destOrd="0" presId="urn:microsoft.com/office/officeart/2008/layout/AlternatingHexagons"/>
    <dgm:cxn modelId="{D0DBAEBD-C4F1-45B4-9A26-893BC044573D}" type="presParOf" srcId="{9ADFCB97-6765-4D2C-B48E-8ECFEBA233AA}" destId="{5D47D2F6-F6C1-4E35-B04D-13049515F136}" srcOrd="1" destOrd="0" presId="urn:microsoft.com/office/officeart/2008/layout/AlternatingHexagons"/>
    <dgm:cxn modelId="{20152FF2-EB94-42E4-A835-18E083CE878D}" type="presParOf" srcId="{9ADFCB97-6765-4D2C-B48E-8ECFEBA233AA}" destId="{12347EBF-1AD4-4A1C-87DB-801B5F97F91B}" srcOrd="2" destOrd="0" presId="urn:microsoft.com/office/officeart/2008/layout/AlternatingHexagons"/>
    <dgm:cxn modelId="{9CE18F1A-0AD0-474E-9F86-4DE2AB163752}" type="presParOf" srcId="{9ADFCB97-6765-4D2C-B48E-8ECFEBA233AA}" destId="{57B8EAB1-95E9-4E2F-B480-92291DAD741F}" srcOrd="3" destOrd="0" presId="urn:microsoft.com/office/officeart/2008/layout/AlternatingHexagons"/>
    <dgm:cxn modelId="{116D43E2-C257-468B-8A73-8B59A309F96A}" type="presParOf" srcId="{9ADFCB97-6765-4D2C-B48E-8ECFEBA233AA}" destId="{5F97118E-2C02-4F51-A128-74E943E18D2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8DAE3-1A7D-42D1-BE46-20D80A4D9082}">
      <dsp:nvSpPr>
        <dsp:cNvPr id="0" name=""/>
        <dsp:cNvSpPr/>
      </dsp:nvSpPr>
      <dsp:spPr>
        <a:xfrm>
          <a:off x="0" y="0"/>
          <a:ext cx="6677001" cy="3426941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latin typeface="Georgia" pitchFamily="18" charset="0"/>
              <a:cs typeface="Times New Roman" pitchFamily="18" charset="0"/>
            </a:rPr>
            <a:t>ОБЯЗАТЕЛЬНАЯ ЧАСТЬ: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Georgia" pitchFamily="18" charset="0"/>
              <a:cs typeface="Times New Roman" pitchFamily="18" charset="0"/>
            </a:rPr>
            <a:t> основная образовательная программа МБДОУ  с учётом Примерной основной образовательной программы дошкольного образования   «От рождения до школы»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Georgia" pitchFamily="18" charset="0"/>
              <a:cs typeface="Times New Roman" pitchFamily="18" charset="0"/>
            </a:rPr>
            <a:t> под редакцией Н. Е. </a:t>
          </a:r>
          <a:r>
            <a:rPr lang="ru-RU" sz="1600" b="1" kern="1200" dirty="0" err="1" smtClean="0">
              <a:latin typeface="Georgia" pitchFamily="18" charset="0"/>
              <a:cs typeface="Times New Roman" pitchFamily="18" charset="0"/>
            </a:rPr>
            <a:t>Вераксы</a:t>
          </a:r>
          <a:r>
            <a:rPr lang="ru-RU" sz="1600" b="1" kern="1200" dirty="0" smtClean="0">
              <a:latin typeface="Georgia" pitchFamily="18" charset="0"/>
              <a:cs typeface="Times New Roman" pitchFamily="18" charset="0"/>
            </a:rPr>
            <a:t>, Т.С. Комаровой, </a:t>
          </a:r>
          <a:r>
            <a:rPr lang="ru-RU" sz="1600" b="1" kern="1200" dirty="0" err="1" smtClean="0">
              <a:latin typeface="Georgia" pitchFamily="18" charset="0"/>
              <a:cs typeface="Times New Roman" pitchFamily="18" charset="0"/>
            </a:rPr>
            <a:t>М.А.Васильевой</a:t>
          </a:r>
          <a:endParaRPr lang="ru-RU" sz="1600" b="1" kern="1200" dirty="0">
            <a:latin typeface="Georgia" pitchFamily="18" charset="0"/>
            <a:cs typeface="Times New Roman" pitchFamily="18" charset="0"/>
          </a:endParaRPr>
        </a:p>
      </dsp:txBody>
      <dsp:txXfrm>
        <a:off x="0" y="0"/>
        <a:ext cx="6677001" cy="34269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83386-8D3D-4F67-AD0B-359512C3706E}">
      <dsp:nvSpPr>
        <dsp:cNvPr id="0" name=""/>
        <dsp:cNvSpPr/>
      </dsp:nvSpPr>
      <dsp:spPr>
        <a:xfrm rot="5400000">
          <a:off x="4824453" y="1646818"/>
          <a:ext cx="1481533" cy="2718711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>
          <a:solidFill>
            <a:srgbClr val="0000FF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Самостоятельная деятельность детей </a:t>
          </a:r>
          <a:endParaRPr lang="ru-RU" sz="1600" kern="1200" dirty="0"/>
        </a:p>
      </dsp:txBody>
      <dsp:txXfrm rot="-5400000">
        <a:off x="4658983" y="2512329"/>
        <a:ext cx="1812474" cy="987689"/>
      </dsp:txXfrm>
    </dsp:sp>
    <dsp:sp modelId="{D07307D7-FEA0-46B7-AC71-3DA58EBA183E}">
      <dsp:nvSpPr>
        <dsp:cNvPr id="0" name=""/>
        <dsp:cNvSpPr/>
      </dsp:nvSpPr>
      <dsp:spPr>
        <a:xfrm flipH="1">
          <a:off x="5496535" y="609709"/>
          <a:ext cx="1202722" cy="358080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5496535" y="609709"/>
        <a:ext cx="1202722" cy="358080"/>
      </dsp:txXfrm>
    </dsp:sp>
    <dsp:sp modelId="{B1FFA541-D7F8-4AD9-B926-12F8EF05456A}">
      <dsp:nvSpPr>
        <dsp:cNvPr id="0" name=""/>
        <dsp:cNvSpPr/>
      </dsp:nvSpPr>
      <dsp:spPr>
        <a:xfrm rot="5166222">
          <a:off x="629333" y="1964267"/>
          <a:ext cx="1572957" cy="1609680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>
          <a:solidFill>
            <a:srgbClr val="0000FF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Совместная деятельность взрослого и детей </a:t>
          </a:r>
          <a:endParaRPr lang="ru-RU" sz="1400" kern="1200" dirty="0"/>
        </a:p>
      </dsp:txBody>
      <dsp:txXfrm rot="-5400000">
        <a:off x="879252" y="2244788"/>
        <a:ext cx="1073120" cy="1048638"/>
      </dsp:txXfrm>
    </dsp:sp>
    <dsp:sp modelId="{89B3FBD0-18F1-4AA0-88B9-ABE4B964C41C}">
      <dsp:nvSpPr>
        <dsp:cNvPr id="0" name=""/>
        <dsp:cNvSpPr/>
      </dsp:nvSpPr>
      <dsp:spPr>
        <a:xfrm rot="5400000">
          <a:off x="3057411" y="-214258"/>
          <a:ext cx="2138277" cy="3862561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>
          <a:solidFill>
            <a:srgbClr val="0000FF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Всестороннее развитие ребенка:</a:t>
          </a:r>
          <a:endParaRPr lang="ru-RU" sz="2800" b="1" i="1" kern="1200" dirty="0"/>
        </a:p>
      </dsp:txBody>
      <dsp:txXfrm rot="-5400000">
        <a:off x="2839030" y="1004264"/>
        <a:ext cx="2575041" cy="1425518"/>
      </dsp:txXfrm>
    </dsp:sp>
    <dsp:sp modelId="{ED02BF31-9E43-4946-AC10-D5BD3806603A}">
      <dsp:nvSpPr>
        <dsp:cNvPr id="0" name=""/>
        <dsp:cNvSpPr/>
      </dsp:nvSpPr>
      <dsp:spPr>
        <a:xfrm>
          <a:off x="4560761" y="2375090"/>
          <a:ext cx="644544" cy="358080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4560761" y="2375090"/>
        <a:ext cx="644544" cy="358080"/>
      </dsp:txXfrm>
    </dsp:sp>
    <dsp:sp modelId="{27F6E3C3-0B0A-4023-89A0-1A011DC0E742}">
      <dsp:nvSpPr>
        <dsp:cNvPr id="0" name=""/>
        <dsp:cNvSpPr/>
      </dsp:nvSpPr>
      <dsp:spPr>
        <a:xfrm rot="5400000">
          <a:off x="10414790" y="38792"/>
          <a:ext cx="596800" cy="51921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 rot="-5400000">
        <a:off x="10534493" y="93001"/>
        <a:ext cx="357394" cy="410798"/>
      </dsp:txXfrm>
    </dsp:sp>
    <dsp:sp modelId="{F47CB2AC-0358-4DAB-A4FF-A1D835ED1384}">
      <dsp:nvSpPr>
        <dsp:cNvPr id="0" name=""/>
        <dsp:cNvSpPr/>
      </dsp:nvSpPr>
      <dsp:spPr>
        <a:xfrm rot="5400000">
          <a:off x="3366402" y="2653734"/>
          <a:ext cx="1305167" cy="1154903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>
          <a:solidFill>
            <a:srgbClr val="0000FF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Режимные моменты</a:t>
          </a:r>
          <a:endParaRPr lang="ru-RU" sz="1100" kern="1200" dirty="0"/>
        </a:p>
      </dsp:txBody>
      <dsp:txXfrm rot="-5400000">
        <a:off x="3622937" y="2783608"/>
        <a:ext cx="792097" cy="895155"/>
      </dsp:txXfrm>
    </dsp:sp>
    <dsp:sp modelId="{5D47D2F6-F6C1-4E35-B04D-13049515F136}">
      <dsp:nvSpPr>
        <dsp:cNvPr id="0" name=""/>
        <dsp:cNvSpPr/>
      </dsp:nvSpPr>
      <dsp:spPr>
        <a:xfrm>
          <a:off x="5901283" y="4060417"/>
          <a:ext cx="666029" cy="358080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5901283" y="4060417"/>
        <a:ext cx="666029" cy="358080"/>
      </dsp:txXfrm>
    </dsp:sp>
    <dsp:sp modelId="{5F97118E-2C02-4F51-A128-74E943E18D2C}">
      <dsp:nvSpPr>
        <dsp:cNvPr id="0" name=""/>
        <dsp:cNvSpPr/>
      </dsp:nvSpPr>
      <dsp:spPr>
        <a:xfrm rot="5400000">
          <a:off x="2018720" y="2298075"/>
          <a:ext cx="1412848" cy="1319360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>
          <a:solidFill>
            <a:srgbClr val="0000FF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НОД</a:t>
          </a:r>
          <a:endParaRPr lang="ru-RU" sz="3400" kern="1200" dirty="0"/>
        </a:p>
      </dsp:txBody>
      <dsp:txXfrm rot="-5400000">
        <a:off x="2278082" y="2479015"/>
        <a:ext cx="894124" cy="957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4891473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813" y="3702050"/>
            <a:ext cx="100806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3856038"/>
            <a:ext cx="60642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5" y="1031875"/>
            <a:ext cx="7889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144463"/>
            <a:ext cx="798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4305300"/>
            <a:ext cx="3651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3514725"/>
            <a:ext cx="3429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775" y="3125788"/>
            <a:ext cx="33178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68338"/>
            <a:ext cx="10779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38" y="1727200"/>
            <a:ext cx="622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5929313"/>
            <a:ext cx="108585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79045" y="2569706"/>
            <a:ext cx="5493984" cy="69958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4500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C -0.00833 0.00278 -0.01823 0.0051 -0.0237 0.01181 C -0.02904 0.01945 -0.03255 0.02963 -0.03633 0.03982 C -0.04023 0.04977 -0.0401 0.06088 -0.03997 0.07223 C -0.03958 0.08264 -0.03867 0.09468 -0.03359 0.10695 C -0.02969 0.11852 -0.02148 0.13056 -0.01185 0.14121 C -0.00352 0.15163 0.00716 0.16088 0.01823 0.16922 C 0.02917 0.17663 0.04062 0.18311 0.05104 0.18704 C 0.06276 0.19121 0.07344 0.1926 0.08372 0.19028 C 0.09271 0.18843 0.10117 0.18496 0.10755 0.17778 C 0.11328 0.17153 0.11745 0.16065 0.11888 0.15047 C 0.12201 0.14213 0.12227 0.12987 0.11901 0.11783 C 0.11628 0.10649 0.10911 0.09514 0.09857 0.08588 C 0.0875 0.07686 0.07591 0.07431 0.06719 0.07593 C 0.05951 0.07848 0.05326 0.08565 0.05013 0.0963 C 0.04818 0.10764 0.0474 0.11852 0.05052 0.12987 C 0.05378 0.14098 0.0526 0.14213 0.0694 0.16389 C 0.08424 0.18519 0.10156 0.19075 0.11224 0.19723 C 0.12214 0.20278 0.13112 0.20371 0.14219 0.20625 C 0.1543 0.20788 0.16536 0.2051 0.17279 0.20163 C 0.18099 0.19885 0.18477 0.19144 0.19102 0.17963 C 0.19648 0.1669 0.19792 0.16065 0.19935 0.14977 C 0.20104 0.13959 0.20286 0.12917 0.20508 0.11899 " pathEditMode="relative" rAng="1020000" ptsTypes="AAAAAAAAAAAAAAAAAA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12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13047 -0.08264 C 0.15768 -0.10069 0.19831 -0.11157 0.24115 -0.11157 C 0.28985 -0.11157 0.32891 -0.10069 0.35612 -0.08264 L 0.48698 -3.7037E-7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49" y="-55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47812 -0.014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6" y="-7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07838 0.00463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2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03242 0.2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100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18568 -0.187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5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  <p:sldLayoutId id="214748366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1062682" y="1408670"/>
            <a:ext cx="8361404" cy="2833816"/>
          </a:xfrm>
          <a:prstGeom prst="flowChartAlternateProcess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6514" y="543697"/>
            <a:ext cx="7178460" cy="431722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образовательная программа </a:t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Городищенский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детский сад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Дрожжановского муниципального района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краткая </a:t>
            </a:r>
            <a:r>
              <a:rPr lang="ru-RU" sz="2000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презентация)</a:t>
            </a:r>
            <a:r>
              <a:rPr lang="ru-RU" sz="4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i="1" dirty="0"/>
          </a:p>
        </p:txBody>
      </p:sp>
      <p:pic>
        <p:nvPicPr>
          <p:cNvPr id="16390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4860925"/>
            <a:ext cx="11064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999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268413" y="160338"/>
            <a:ext cx="9144000" cy="2387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alt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88" y="4567238"/>
            <a:ext cx="5762625" cy="16557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6661150"/>
            <a:ext cx="144463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Капля 17"/>
          <p:cNvSpPr/>
          <p:nvPr/>
        </p:nvSpPr>
        <p:spPr>
          <a:xfrm rot="20237496">
            <a:off x="7940675" y="766763"/>
            <a:ext cx="2528888" cy="2489200"/>
          </a:xfrm>
          <a:prstGeom prst="teardrop">
            <a:avLst/>
          </a:prstGeom>
          <a:solidFill>
            <a:srgbClr val="CCCCFF"/>
          </a:solidFill>
          <a:ln w="57150">
            <a:solidFill>
              <a:srgbClr val="0000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Художественно- эстетическое развитие</a:t>
            </a:r>
          </a:p>
        </p:txBody>
      </p:sp>
      <p:sp>
        <p:nvSpPr>
          <p:cNvPr id="19" name="Капля 18"/>
          <p:cNvSpPr/>
          <p:nvPr/>
        </p:nvSpPr>
        <p:spPr>
          <a:xfrm rot="20447707">
            <a:off x="662343" y="1554586"/>
            <a:ext cx="2598737" cy="2505075"/>
          </a:xfrm>
          <a:prstGeom prst="teardrop">
            <a:avLst/>
          </a:prstGeom>
          <a:solidFill>
            <a:srgbClr val="66FFFF"/>
          </a:solidFill>
          <a:ln w="57150">
            <a:solidFill>
              <a:srgbClr val="0000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Познавательное развитие</a:t>
            </a:r>
          </a:p>
        </p:txBody>
      </p:sp>
      <p:sp>
        <p:nvSpPr>
          <p:cNvPr id="20" name="Капля 19"/>
          <p:cNvSpPr/>
          <p:nvPr/>
        </p:nvSpPr>
        <p:spPr>
          <a:xfrm rot="20237496">
            <a:off x="5195873" y="3938674"/>
            <a:ext cx="2408238" cy="2293938"/>
          </a:xfrm>
          <a:prstGeom prst="teardrop">
            <a:avLst/>
          </a:prstGeom>
          <a:solidFill>
            <a:srgbClr val="CCECFF"/>
          </a:solidFill>
          <a:ln w="57150">
            <a:solidFill>
              <a:srgbClr val="0000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Речевое развитие</a:t>
            </a:r>
          </a:p>
        </p:txBody>
      </p:sp>
      <p:sp>
        <p:nvSpPr>
          <p:cNvPr id="21" name="Капля 20"/>
          <p:cNvSpPr/>
          <p:nvPr/>
        </p:nvSpPr>
        <p:spPr>
          <a:xfrm rot="20237496">
            <a:off x="2482594" y="3807404"/>
            <a:ext cx="2935288" cy="2638425"/>
          </a:xfrm>
          <a:prstGeom prst="teardrop">
            <a:avLst/>
          </a:prstGeom>
          <a:solidFill>
            <a:srgbClr val="FF99CC"/>
          </a:solidFill>
          <a:ln w="57150">
            <a:solidFill>
              <a:srgbClr val="150AA6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Социально- коммуникативное развитие</a:t>
            </a:r>
          </a:p>
        </p:txBody>
      </p:sp>
      <p:sp>
        <p:nvSpPr>
          <p:cNvPr id="2" name="Выноска-облако 1"/>
          <p:cNvSpPr/>
          <p:nvPr/>
        </p:nvSpPr>
        <p:spPr>
          <a:xfrm>
            <a:off x="3808172" y="19421"/>
            <a:ext cx="4420123" cy="3506642"/>
          </a:xfrm>
          <a:prstGeom prst="cloudCallout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Основные направления образовательной деятельности</a:t>
            </a:r>
          </a:p>
        </p:txBody>
      </p:sp>
      <p:sp>
        <p:nvSpPr>
          <p:cNvPr id="5" name="Капля 4"/>
          <p:cNvSpPr/>
          <p:nvPr/>
        </p:nvSpPr>
        <p:spPr>
          <a:xfrm rot="20237496">
            <a:off x="7897901" y="3606834"/>
            <a:ext cx="2146300" cy="2089150"/>
          </a:xfrm>
          <a:prstGeom prst="teardrop">
            <a:avLst/>
          </a:prstGeom>
          <a:solidFill>
            <a:srgbClr val="FFFF00"/>
          </a:solidFill>
          <a:ln w="57150">
            <a:solidFill>
              <a:srgbClr val="0000FF"/>
            </a:solidFill>
          </a:ln>
          <a:effectLst>
            <a:glow rad="101600">
              <a:srgbClr val="0000FF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Физическое развитие</a:t>
            </a:r>
          </a:p>
        </p:txBody>
      </p:sp>
      <p:pic>
        <p:nvPicPr>
          <p:cNvPr id="1743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82" y="3051288"/>
            <a:ext cx="828675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49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7443788" y="1049338"/>
            <a:ext cx="4443412" cy="3495675"/>
          </a:xfrm>
          <a:prstGeom prst="roundRect">
            <a:avLst/>
          </a:prstGeom>
          <a:solidFill>
            <a:schemeClr val="accent6"/>
          </a:solidFill>
          <a:ln>
            <a:solidFill>
              <a:srgbClr val="00B050"/>
            </a:solidFill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8435" name="Picture 2" descr="download background - скачать фон для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013" y="6007100"/>
            <a:ext cx="1778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Заголовок 1"/>
          <p:cNvSpPr>
            <a:spLocks noGrp="1"/>
          </p:cNvSpPr>
          <p:nvPr>
            <p:ph type="title"/>
          </p:nvPr>
        </p:nvSpPr>
        <p:spPr bwMode="auto">
          <a:xfrm>
            <a:off x="1524000" y="0"/>
            <a:ext cx="9144000" cy="1012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ru-RU" altLang="ru-RU" sz="3600" b="1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Образовательная программа состоит:</a:t>
            </a:r>
            <a:br>
              <a:rPr lang="ru-RU" altLang="ru-RU" sz="3600" b="1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altLang="ru-RU" sz="3600" b="1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altLang="ru-RU" sz="3600" b="1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altLang="ru-RU" sz="3600" b="1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endParaRPr lang="ru-RU" altLang="ru-RU" sz="3600" b="1" smtClean="0">
              <a:solidFill>
                <a:srgbClr val="7030A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11854" y="1049161"/>
          <a:ext cx="6677001" cy="3426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336669" y="1475472"/>
            <a:ext cx="4658302" cy="2154436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prstClr val="black"/>
                </a:solidFill>
                <a:latin typeface="Georgia" pitchFamily="18" charset="0"/>
                <a:cs typeface="+mn-cs"/>
              </a:rPr>
              <a:t>ВАРИАТИВНАЯ ЧАСТЬ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Georgia" pitchFamily="18" charset="0"/>
                <a:cs typeface="+mn-cs"/>
              </a:rPr>
              <a:t>формируемая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Georgia" pitchFamily="18" charset="0"/>
                <a:cs typeface="+mn-cs"/>
              </a:rPr>
              <a:t>участниками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Georgia" pitchFamily="18" charset="0"/>
                <a:cs typeface="+mn-cs"/>
              </a:rPr>
              <a:t>образовательного процесса</a:t>
            </a:r>
            <a:endParaRPr lang="en-US" dirty="0">
              <a:solidFill>
                <a:prstClr val="black"/>
              </a:solidFill>
              <a:latin typeface="Georgia" pitchFamily="18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  <a:cs typeface="+mn-cs"/>
              </a:rPr>
              <a:t>Региональная программа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  <a:cs typeface="+mn-cs"/>
              </a:rPr>
              <a:t>Шаехова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  <a:cs typeface="+mn-cs"/>
              </a:rPr>
              <a:t> Р.К.;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  <a:cs typeface="+mn-cs"/>
              </a:rPr>
              <a:t>УМК «Говорим  по-татарски» и др.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Georgia" pitchFamily="18" charset="0"/>
              <a:cs typeface="+mn-cs"/>
            </a:endParaRPr>
          </a:p>
        </p:txBody>
      </p:sp>
      <p:sp>
        <p:nvSpPr>
          <p:cNvPr id="4" name="Блок-схема: решение 3"/>
          <p:cNvSpPr/>
          <p:nvPr/>
        </p:nvSpPr>
        <p:spPr>
          <a:xfrm>
            <a:off x="1701007" y="3911729"/>
            <a:ext cx="3862387" cy="2732087"/>
          </a:xfrm>
          <a:prstGeom prst="flowChartDecision">
            <a:avLst/>
          </a:prstGeom>
          <a:solidFill>
            <a:srgbClr val="92D05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60%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6" name="Ромб 5"/>
          <p:cNvSpPr/>
          <p:nvPr/>
        </p:nvSpPr>
        <p:spPr>
          <a:xfrm>
            <a:off x="7336017" y="3959225"/>
            <a:ext cx="3989387" cy="2898775"/>
          </a:xfrm>
          <a:prstGeom prst="diamond">
            <a:avLst/>
          </a:prstGeom>
          <a:solidFill>
            <a:srgbClr val="00B050"/>
          </a:solidFill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40%</a:t>
            </a:r>
          </a:p>
        </p:txBody>
      </p:sp>
    </p:spTree>
    <p:extLst>
      <p:ext uri="{BB962C8B-B14F-4D97-AF65-F5344CB8AC3E}">
        <p14:creationId xmlns:p14="http://schemas.microsoft.com/office/powerpoint/2010/main" val="125905278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6975" y="1498600"/>
            <a:ext cx="4819650" cy="4432300"/>
          </a:xfrm>
        </p:spPr>
        <p:txBody>
          <a:bodyPr>
            <a:normAutofit fontScale="90000"/>
          </a:bodyPr>
          <a:lstStyle/>
          <a:p>
            <a:pPr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6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6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>Познавательное </a:t>
            </a:r>
            <a: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>развитие </a:t>
            </a:r>
            <a:r>
              <a:rPr lang="ru-RU" sz="1400" i="1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  <a:r>
              <a:rPr lang="ru-RU" sz="1600" i="1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600" i="1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endParaRPr lang="ru-RU" sz="2000" b="1" i="1" dirty="0">
              <a:solidFill>
                <a:srgbClr val="7030A0"/>
              </a:solidFill>
              <a:latin typeface="Georgia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946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525" y="6138863"/>
            <a:ext cx="11080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1873250"/>
            <a:ext cx="9588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9273">
            <a:off x="1507825" y="5553076"/>
            <a:ext cx="931862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Рамка 2"/>
          <p:cNvSpPr/>
          <p:nvPr/>
        </p:nvSpPr>
        <p:spPr>
          <a:xfrm rot="301105">
            <a:off x="5435984" y="1001332"/>
            <a:ext cx="6501630" cy="5831518"/>
          </a:xfrm>
          <a:prstGeom prst="frame">
            <a:avLst/>
          </a:prstGeom>
          <a:solidFill>
            <a:srgbClr val="00B0F0"/>
          </a:solidFill>
          <a:ln w="76200">
            <a:solidFill>
              <a:srgbClr val="7030A0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38" y="853672"/>
            <a:ext cx="5191018" cy="4336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00927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91550">
            <a:off x="11049000" y="619125"/>
            <a:ext cx="798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425" y="2600325"/>
            <a:ext cx="3429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463" y="4105275"/>
            <a:ext cx="331787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3932238"/>
            <a:ext cx="409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3460750" y="881063"/>
            <a:ext cx="4611688" cy="5707062"/>
          </a:xfrm>
        </p:spPr>
        <p:txBody>
          <a:bodyPr>
            <a:normAutofit fontScale="90000"/>
          </a:bodyPr>
          <a:lstStyle/>
          <a:p>
            <a:pPr marL="342900" indent="-342900" eaLnBrk="1" fontAlgn="auto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8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>Художественно-эстетическое </a:t>
            </a:r>
            <a:r>
              <a:rPr lang="ru-RU" sz="18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>развитие </a:t>
            </a:r>
            <a:r>
              <a:rPr lang="ru-RU" sz="1800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  <a:br>
              <a:rPr lang="ru-RU" sz="1800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endParaRPr lang="ru-RU" sz="1400" dirty="0"/>
          </a:p>
        </p:txBody>
      </p:sp>
      <p:pic>
        <p:nvPicPr>
          <p:cNvPr id="20487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13" y="4899025"/>
            <a:ext cx="38735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Рамка 1"/>
          <p:cNvSpPr/>
          <p:nvPr/>
        </p:nvSpPr>
        <p:spPr>
          <a:xfrm>
            <a:off x="701327" y="214184"/>
            <a:ext cx="8822740" cy="6277232"/>
          </a:xfrm>
          <a:prstGeom prst="frame">
            <a:avLst/>
          </a:prstGeom>
          <a:solidFill>
            <a:srgbClr val="00B050"/>
          </a:solidFill>
          <a:ln w="76200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0491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063" y="1050925"/>
            <a:ext cx="623887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USER\Desktop\С рабочего стола\Концерт (3)\DSCN622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64" y="3571662"/>
            <a:ext cx="3171169" cy="2378377"/>
          </a:xfrm>
          <a:prstGeom prst="rect">
            <a:avLst/>
          </a:prstGeom>
          <a:ln w="88900" cap="sq" cmpd="thickThin">
            <a:solidFill>
              <a:srgbClr val="0000FF"/>
            </a:solidFill>
            <a:prstDash val="solid"/>
            <a:miter lim="800000"/>
          </a:ln>
          <a:effectLst>
            <a:glow rad="139700">
              <a:schemeClr val="accent5">
                <a:satMod val="175000"/>
                <a:alpha val="40000"/>
              </a:schemeClr>
            </a:glow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42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несколько документов 1"/>
          <p:cNvSpPr/>
          <p:nvPr/>
        </p:nvSpPr>
        <p:spPr>
          <a:xfrm>
            <a:off x="642551" y="323990"/>
            <a:ext cx="11135455" cy="6389848"/>
          </a:xfrm>
          <a:prstGeom prst="flowChartMultidocument">
            <a:avLst/>
          </a:prstGeom>
          <a:solidFill>
            <a:srgbClr val="00B0F0"/>
          </a:solidFill>
          <a:ln w="7620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113" y="5451475"/>
            <a:ext cx="1077912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613" y="323850"/>
            <a:ext cx="52705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038" y="2801938"/>
            <a:ext cx="82867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288" y="1984375"/>
            <a:ext cx="89535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3951288"/>
            <a:ext cx="11525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2101850" y="1622425"/>
            <a:ext cx="6594475" cy="3187700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rgbClr val="7030A0"/>
                </a:solidFill>
                <a:latin typeface="Georgia" pitchFamily="18" charset="0"/>
                <a:ea typeface="+mn-ea"/>
                <a:cs typeface="Times New Roman" pitchFamily="18" charset="0"/>
              </a:rPr>
              <a:t>Социально-коммуникативное развитие </a:t>
            </a:r>
            <a:r>
              <a:rPr lang="ru-RU" sz="1400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sz="1400" dirty="0" err="1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  <a:t>саморегуляции</a:t>
            </a:r>
            <a:r>
              <a:rPr lang="ru-RU" sz="1400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  <a:br>
              <a:rPr lang="ru-RU" sz="1400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076" y="4258848"/>
            <a:ext cx="2464070" cy="1157816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857" y="3047951"/>
            <a:ext cx="3437990" cy="2578492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73142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98488" y="184407"/>
            <a:ext cx="9060667" cy="3182681"/>
          </a:xfrm>
          <a:prstGeom prst="roundRect">
            <a:avLst/>
          </a:prstGeom>
          <a:solidFill>
            <a:srgbClr val="00B0F0"/>
          </a:solidFill>
          <a:ln w="76200">
            <a:solidFill>
              <a:srgbClr val="C61898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533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5105272"/>
            <a:ext cx="862012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213" y="3730625"/>
            <a:ext cx="341313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47" y="3976323"/>
            <a:ext cx="33178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18" y="3890104"/>
            <a:ext cx="409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685925" y="138113"/>
            <a:ext cx="7540625" cy="46037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bg1"/>
                </a:solidFill>
                <a:latin typeface="Georgia" pitchFamily="18" charset="0"/>
                <a:ea typeface="+mn-ea"/>
                <a:cs typeface="Times New Roman" pitchFamily="18" charset="0"/>
              </a:rPr>
              <a:t>Физическое </a:t>
            </a:r>
            <a:r>
              <a:rPr lang="ru-RU" sz="1400" b="1" i="1" dirty="0">
                <a:solidFill>
                  <a:schemeClr val="bg1"/>
                </a:solidFill>
                <a:latin typeface="Georgia" pitchFamily="18" charset="0"/>
                <a:ea typeface="+mn-ea"/>
                <a:cs typeface="Times New Roman" pitchFamily="18" charset="0"/>
              </a:rPr>
              <a:t>развитие </a:t>
            </a:r>
            <a:r>
              <a:rPr lang="ru-RU" sz="1400" dirty="0">
                <a:solidFill>
                  <a:schemeClr val="bg1"/>
                </a:solidFill>
                <a:latin typeface="Georgia" pitchFamily="18" charset="0"/>
                <a:ea typeface="+mn-ea"/>
                <a:cs typeface="Times New Roman" pitchFamily="18" charset="0"/>
              </a:rPr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sz="1400" dirty="0" err="1">
                <a:solidFill>
                  <a:schemeClr val="bg1"/>
                </a:solidFill>
                <a:latin typeface="Georgia" pitchFamily="18" charset="0"/>
                <a:ea typeface="+mn-ea"/>
                <a:cs typeface="Times New Roman" pitchFamily="18" charset="0"/>
              </a:rPr>
              <a:t>саморегуляции</a:t>
            </a:r>
            <a:r>
              <a:rPr lang="ru-RU" sz="1400" dirty="0">
                <a:solidFill>
                  <a:schemeClr val="bg1"/>
                </a:solidFill>
                <a:latin typeface="Georgia" pitchFamily="18" charset="0"/>
                <a:ea typeface="+mn-ea"/>
                <a:cs typeface="Times New Roman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</p:txBody>
      </p:sp>
      <p:pic>
        <p:nvPicPr>
          <p:cNvPr id="2253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922" y="3970595"/>
            <a:ext cx="385763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ФОТОГРАФИИ\для видео\IMG_293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418" y="2975887"/>
            <a:ext cx="4691067" cy="3518300"/>
          </a:xfrm>
          <a:prstGeom prst="rect">
            <a:avLst/>
          </a:prstGeom>
          <a:noFill/>
          <a:ln w="76200">
            <a:solidFill>
              <a:srgbClr val="C61898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8806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0" y="1490663"/>
            <a:ext cx="140335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749425"/>
            <a:ext cx="11763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6032500"/>
            <a:ext cx="100806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713" y="4859338"/>
            <a:ext cx="1798637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217622" y="304437"/>
            <a:ext cx="5973316" cy="4554984"/>
          </a:xfrm>
          <a:ln>
            <a:solidFill>
              <a:srgbClr val="C61898"/>
            </a:solidFill>
          </a:ln>
          <a:effectLst>
            <a:glow rad="101600">
              <a:srgbClr val="C00000">
                <a:alpha val="60000"/>
              </a:srgbClr>
            </a:glow>
          </a:effectLst>
        </p:spPr>
        <p:txBody>
          <a:bodyPr>
            <a:normAutofit fontScale="90000"/>
          </a:bodyPr>
          <a:lstStyle/>
          <a:p>
            <a:pPr algn="just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FF0000"/>
                </a:solidFill>
                <a:latin typeface="Georgia" pitchFamily="18" charset="0"/>
                <a:ea typeface="+mn-ea"/>
                <a:cs typeface="Times New Roman" pitchFamily="18" charset="0"/>
              </a:rPr>
              <a:t>Речевое развитие </a:t>
            </a:r>
            <a:r>
              <a:rPr lang="ru-RU" sz="2000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  <a:t>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  <a:br>
              <a:rPr lang="ru-RU" sz="2000" dirty="0">
                <a:solidFill>
                  <a:prstClr val="black"/>
                </a:solidFill>
                <a:latin typeface="Georgia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7" name="Picture 3" descr="D:\ФОТОГРАФИИ\DSCN139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750" y="446645"/>
            <a:ext cx="4815840" cy="3611880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057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playcast.ru/uploads/2016/05/23/187515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63525"/>
            <a:ext cx="7162800" cy="659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7138" y="107950"/>
            <a:ext cx="9940925" cy="5572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Условия реализации программы: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24580" name="Содержимое 3"/>
          <p:cNvSpPr>
            <a:spLocks noGrp="1"/>
          </p:cNvSpPr>
          <p:nvPr>
            <p:ph sz="quarter" idx="2"/>
          </p:nvPr>
        </p:nvSpPr>
        <p:spPr bwMode="auto">
          <a:xfrm>
            <a:off x="6197600" y="1600200"/>
            <a:ext cx="53848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2225762" y="1131852"/>
            <a:ext cx="4000528" cy="242889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dirty="0">
                <a:solidFill>
                  <a:schemeClr val="tx1"/>
                </a:solidFill>
              </a:rPr>
              <a:t>Соответствие санитарным нормам, правилам пожарной безопасности, возрастным и индивидуальным особенностям детей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Группа имеет пространственную среду, оборудование, учебные комплекты в соответствии с возрастом детей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9399" y="3711732"/>
            <a:ext cx="4000528" cy="264320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</a:rPr>
              <a:t>Кадровые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Воспитатель -  первой квалификационной категории.  Требование: обладать основными компетенциями, необходимыми для развития детей.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Учебно-вспомогательный персонал-соответствие действующим квалификационным характеристикам.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  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07434" y="886454"/>
            <a:ext cx="3968404" cy="3704418"/>
          </a:xfrm>
          <a:prstGeom prst="rect">
            <a:avLst/>
          </a:prstGeom>
          <a:solidFill>
            <a:srgbClr val="00B0F0"/>
          </a:solidFill>
          <a:ln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Уважение к человеческому достоинству детей, формирование и  поддержка их положительной самооценки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-Использование форм и методов работы, соответствующих возрасту, индивидуальным особенностям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-Построение образовательной деятельности на основе взаимодействия взрослых и детей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-Поддержка  родителей( законных представителей)в воспитании детей, охране и укреплении их здоровья, вовлечение непосредственно в образовательную деятельность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-Возможность выбора детьми видов деятельности , общения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5515" y="4321531"/>
            <a:ext cx="4000528" cy="2071702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</a:rPr>
              <a:t>Финансовые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-Финансовое обеспечение ДОУ обеспечивает возможность выполнения требований ФГОС ДО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-Гарантия бесплатного дошкольного образования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24593" name="Содержимое 10"/>
          <p:cNvSpPr>
            <a:spLocks noGrp="1"/>
          </p:cNvSpPr>
          <p:nvPr>
            <p:ph sz="quarter" idx="1"/>
          </p:nvPr>
        </p:nvSpPr>
        <p:spPr bwMode="auto">
          <a:xfrm>
            <a:off x="-4284663" y="1484313"/>
            <a:ext cx="4041775" cy="4938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b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6225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altLang="ru-RU" sz="28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образовательной программы </a:t>
            </a:r>
            <a:r>
              <a:rPr lang="ru-RU" altLang="ru-RU" sz="1600" smtClean="0"/>
              <a:t/>
            </a:r>
            <a:br>
              <a:rPr lang="ru-RU" altLang="ru-RU" sz="1600" smtClean="0"/>
            </a:br>
            <a:r>
              <a:rPr lang="ru-RU" altLang="ru-RU" sz="1600" smtClean="0">
                <a:solidFill>
                  <a:srgbClr val="000000"/>
                </a:solidFill>
              </a:rPr>
              <a:t/>
            </a:r>
            <a:br>
              <a:rPr lang="ru-RU" altLang="ru-RU" sz="1600" smtClean="0">
                <a:solidFill>
                  <a:srgbClr val="000000"/>
                </a:solidFill>
              </a:rPr>
            </a:br>
            <a:r>
              <a:rPr lang="ru-RU" altLang="ru-RU" sz="1600" b="1" i="1" u="sng" smtClean="0">
                <a:solidFill>
                  <a:srgbClr val="000000"/>
                </a:solidFill>
              </a:rPr>
              <a:t>Условия реализации Программы должны обеспечивать</a:t>
            </a:r>
            <a:br>
              <a:rPr lang="ru-RU" altLang="ru-RU" sz="1600" b="1" i="1" u="sng" smtClean="0">
                <a:solidFill>
                  <a:srgbClr val="000000"/>
                </a:solidFill>
              </a:rPr>
            </a:br>
            <a:r>
              <a:rPr lang="ru-RU" altLang="ru-RU" sz="1600" b="1" i="1" u="sng" smtClean="0">
                <a:solidFill>
                  <a:srgbClr val="000000"/>
                </a:solidFill>
              </a:rPr>
              <a:t> всестороннее развитие личности во всех образовательных областях </a:t>
            </a:r>
            <a:endParaRPr lang="ru-RU" altLang="ru-RU" sz="1600" b="1" i="1" u="sng" smtClean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</p:nvPr>
        </p:nvGraphicFramePr>
        <p:xfrm>
          <a:off x="609599" y="1178012"/>
          <a:ext cx="10972799" cy="494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10437813" y="5799138"/>
            <a:ext cx="1144587" cy="327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881438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олна 6"/>
          <p:cNvSpPr/>
          <p:nvPr/>
        </p:nvSpPr>
        <p:spPr>
          <a:xfrm>
            <a:off x="52388" y="1571625"/>
            <a:ext cx="4365625" cy="4168775"/>
          </a:xfrm>
          <a:prstGeom prst="wave">
            <a:avLst>
              <a:gd name="adj1" fmla="val 12500"/>
              <a:gd name="adj2" fmla="val 150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27" name="Заголовок 1"/>
          <p:cNvSpPr>
            <a:spLocks noGrp="1"/>
          </p:cNvSpPr>
          <p:nvPr>
            <p:ph type="title"/>
          </p:nvPr>
        </p:nvSpPr>
        <p:spPr bwMode="auto">
          <a:xfrm>
            <a:off x="2347912" y="266700"/>
            <a:ext cx="8596668" cy="132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altLang="ru-RU" sz="3200" b="1" i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образовательной программы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6850" y="2449985"/>
            <a:ext cx="4068763" cy="2624138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Обеспечивает качество образовательного процесса для создания оптимальных условий развития дошкольника с учетом его физического и психического здоровья, для реализации психолого-педагогической готовности к обучению в школе.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81625" y="1571625"/>
            <a:ext cx="5965825" cy="5000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</a:t>
            </a:r>
          </a:p>
        </p:txBody>
      </p:sp>
      <p:sp>
        <p:nvSpPr>
          <p:cNvPr id="5" name="Овал 4"/>
          <p:cNvSpPr/>
          <p:nvPr/>
        </p:nvSpPr>
        <p:spPr>
          <a:xfrm>
            <a:off x="5786438" y="2328863"/>
            <a:ext cx="2163762" cy="214788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</p:txBody>
      </p:sp>
      <p:sp>
        <p:nvSpPr>
          <p:cNvPr id="6" name="Овал 5"/>
          <p:cNvSpPr/>
          <p:nvPr/>
        </p:nvSpPr>
        <p:spPr>
          <a:xfrm>
            <a:off x="8612188" y="2547938"/>
            <a:ext cx="2841625" cy="199548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7058025" y="2151063"/>
            <a:ext cx="500063" cy="357187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8864600" y="2222500"/>
            <a:ext cx="571500" cy="28575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27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17045" y="1515761"/>
            <a:ext cx="4631473" cy="3113903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00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00075"/>
          </a:xfrm>
          <a:ln w="76200"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к развивающей предметно-пространственной среде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3063" y="955675"/>
            <a:ext cx="4740275" cy="3954463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latin typeface="Georgia" pitchFamily="18" charset="0"/>
                <a:cs typeface="Times New Roman" pitchFamily="18" charset="0"/>
              </a:rPr>
              <a:t> 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Вариативность</a:t>
            </a: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latin typeface="Georgia" pitchFamily="18" charset="0"/>
                <a:cs typeface="Times New Roman" pitchFamily="18" charset="0"/>
              </a:rPr>
              <a:t>Доступность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latin typeface="Georgia" pitchFamily="18" charset="0"/>
                <a:cs typeface="Times New Roman" pitchFamily="18" charset="0"/>
              </a:rPr>
              <a:t> Безопасность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err="1">
                <a:latin typeface="Georgia" pitchFamily="18" charset="0"/>
                <a:cs typeface="Times New Roman" pitchFamily="18" charset="0"/>
              </a:rPr>
              <a:t>Трансформируемость</a:t>
            </a:r>
            <a:endParaRPr lang="ru-RU" sz="2000" b="1" dirty="0">
              <a:latin typeface="Georg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latin typeface="Georgia" pitchFamily="18" charset="0"/>
                <a:cs typeface="Times New Roman" pitchFamily="18" charset="0"/>
              </a:rPr>
              <a:t>Содержательно-насыщенность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err="1" smtClean="0">
                <a:latin typeface="Georgia" pitchFamily="18" charset="0"/>
                <a:cs typeface="Times New Roman" pitchFamily="18" charset="0"/>
              </a:rPr>
              <a:t>Полифункциональность</a:t>
            </a:r>
            <a:endParaRPr lang="ru-RU" sz="2000" b="1" dirty="0"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958060"/>
            <a:ext cx="2083729" cy="32285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150AA6"/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992" y="1049237"/>
            <a:ext cx="3691036" cy="26296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150AA6"/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18318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0"/>
            <a:ext cx="13906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2281238"/>
            <a:ext cx="7969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62763" y="469900"/>
            <a:ext cx="4745037" cy="228123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41472" y="796851"/>
            <a:ext cx="4986531" cy="4245963"/>
          </a:xfrm>
          <a:ln w="76200">
            <a:solidFill>
              <a:srgbClr val="7030A0"/>
            </a:solidFill>
          </a:ln>
          <a:scene3d>
            <a:camera prst="perspectiveFron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algn="l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+mn-cs"/>
              </a:rPr>
              <a:t>Система  </a:t>
            </a:r>
            <a:r>
              <a:rPr lang="ru-RU" sz="1800" b="1" dirty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+mn-cs"/>
              </a:rPr>
              <a:t>взаимодействия  с родителями  включает:</a:t>
            </a:r>
            <a:br>
              <a:rPr lang="ru-RU" sz="1800" b="1" dirty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+mn-cs"/>
              </a:rPr>
            </a:br>
            <a: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  <a:t>	ознакомление родителей с результатами работы ДОУ;</a:t>
            </a:r>
            <a:b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</a:br>
            <a: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  <a:t>	ознакомление родителей с содержанием работы  ДОУ, направленной на физическое, психическое и социальное  развитие ребенка;</a:t>
            </a:r>
            <a:b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</a:br>
            <a: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  <a:t>	участие в составлении планов: спортивных и культурно-массовых мероприятий, работы родительского комитета </a:t>
            </a:r>
            <a:b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</a:br>
            <a: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  <a:t>	целенаправленную работу, пропагандирующую общественное дошкольное воспитание в его разных формах;</a:t>
            </a:r>
            <a:b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</a:br>
            <a: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  <a:t>	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</a:t>
            </a:r>
            <a:br>
              <a:rPr lang="ru-RU" sz="1600" dirty="0">
                <a:solidFill>
                  <a:prstClr val="black"/>
                </a:solidFill>
                <a:latin typeface="Georgia" panose="02040502050405020303" pitchFamily="18" charset="0"/>
                <a:cs typeface="+mn-cs"/>
              </a:rPr>
            </a:br>
            <a:endParaRPr lang="ru-RU" dirty="0"/>
          </a:p>
        </p:txBody>
      </p:sp>
      <p:pic>
        <p:nvPicPr>
          <p:cNvPr id="28678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86965">
            <a:off x="9480550" y="5881688"/>
            <a:ext cx="25019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863" y="4505325"/>
            <a:ext cx="245110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2420">
            <a:off x="6525396" y="1330475"/>
            <a:ext cx="4237170" cy="31778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71860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733425"/>
            <a:ext cx="9185275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9825" y="2570163"/>
            <a:ext cx="5492750" cy="69850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0207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1980" y="655849"/>
            <a:ext cx="6291745" cy="4251709"/>
          </a:xfrm>
          <a:solidFill>
            <a:srgbClr val="FFFF00"/>
          </a:solidFill>
          <a:ln w="76200">
            <a:solidFill>
              <a:srgbClr val="150AA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Дорогие родители!</a:t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б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льш</a:t>
            </a:r>
            <a:r>
              <a:rPr lang="en-US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жн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житься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йн</a:t>
            </a:r>
            <a:r>
              <a:rPr lang="en-US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лих</a:t>
            </a:r>
            <a:r>
              <a:rPr lang="en-US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щью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в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титься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Живит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йн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o,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сив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любви г</a:t>
            </a:r>
            <a:r>
              <a:rPr lang="en-US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ничн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в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жизни 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тличн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й!</a:t>
            </a:r>
          </a:p>
        </p:txBody>
      </p:sp>
      <p:pic>
        <p:nvPicPr>
          <p:cNvPr id="3072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32787">
            <a:off x="11113" y="103188"/>
            <a:ext cx="1693862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47" y="3891277"/>
            <a:ext cx="3634150" cy="2725613"/>
          </a:xfrm>
          <a:prstGeom prst="ellipse">
            <a:avLst/>
          </a:prstGeom>
          <a:ln w="63500" cap="rnd">
            <a:solidFill>
              <a:srgbClr val="0000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965" y="3757409"/>
            <a:ext cx="3936035" cy="2370085"/>
          </a:xfrm>
          <a:prstGeom prst="ellipse">
            <a:avLst/>
          </a:prstGeom>
          <a:ln w="63500" cap="rnd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421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 bwMode="auto">
          <a:xfrm>
            <a:off x="2027238" y="1968500"/>
            <a:ext cx="7808912" cy="2174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ru-RU" altLang="ru-RU" sz="6000" b="1" i="1" u="sng" smtClean="0">
              <a:solidFill>
                <a:srgbClr val="150AA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665" y="230147"/>
            <a:ext cx="5676384" cy="5676384"/>
          </a:xfrm>
          <a:prstGeom prst="roundRect">
            <a:avLst>
              <a:gd name="adj" fmla="val 11111"/>
            </a:avLst>
          </a:prstGeom>
          <a:ln w="190500" cap="rnd">
            <a:solidFill>
              <a:srgbClr val="92D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2994454" y="3649875"/>
            <a:ext cx="5873577" cy="2232454"/>
          </a:xfrm>
          <a:prstGeom prst="roundRect">
            <a:avLst/>
          </a:prstGeom>
          <a:solidFill>
            <a:srgbClr val="00B0F0"/>
          </a:solidFill>
          <a:ln w="76200">
            <a:solidFill>
              <a:srgbClr val="0000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i="1" u="sng" dirty="0">
                <a:ln>
                  <a:solidFill>
                    <a:srgbClr val="FFFFFF"/>
                  </a:solidFill>
                </a:ln>
                <a:solidFill>
                  <a:srgbClr val="150AA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Спасибо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i="1" u="sng" dirty="0">
                <a:ln>
                  <a:solidFill>
                    <a:srgbClr val="FFFFFF"/>
                  </a:solidFill>
                </a:ln>
                <a:solidFill>
                  <a:srgbClr val="150AA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 внимание!</a:t>
            </a:r>
            <a:endParaRPr lang="ru-RU" sz="2400" dirty="0">
              <a:ln>
                <a:solidFill>
                  <a:srgbClr val="FFFFFF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014685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2|1.2|1.2"/>
</p:tagLst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463</Words>
  <Application>Microsoft Office PowerPoint</Application>
  <PresentationFormat>Произвольный</PresentationFormat>
  <Paragraphs>112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Грань</vt:lpstr>
      <vt:lpstr>            Основная  образовательная программа  МБДОУ «Городищенский  детский сад» Дрожжановского муниципального района  РТ (краткая презентация) </vt:lpstr>
      <vt:lpstr>Презентация PowerPoint</vt:lpstr>
      <vt:lpstr>Образовательная программа состоит:    </vt:lpstr>
      <vt:lpstr>  Познавательное развитие 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 </vt:lpstr>
      <vt:lpstr> Художественно-эстетическое развитие 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 </vt:lpstr>
      <vt:lpstr>Социально-коммуникативное развитие 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саморегуляции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 </vt:lpstr>
      <vt:lpstr>             Физическое развитие 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саморегуляции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vt:lpstr>
      <vt:lpstr>Речевое развитие 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 </vt:lpstr>
      <vt:lpstr>Условия реализации программы:</vt:lpstr>
      <vt:lpstr>Обязательная часть образовательной программы   Условия реализации Программы должны обеспечивать  всестороннее развитие личности во всех образовательных областях </vt:lpstr>
      <vt:lpstr>Вариативная часть образовательной программы</vt:lpstr>
      <vt:lpstr>Требования к развивающей предметно-пространственной среде</vt:lpstr>
      <vt:lpstr>Система  взаимодействия  с родителями  включает:  ознакомление родителей с результатами работы ДОУ;  ознакомление родителей с содержанием работы  ДОУ, направленной на физическое, психическое и социальное  развитие ребенка;  участие в составлении планов: спортивных и культурно-массовых мероприятий, работы родительского комитета   целенаправленную работу, пропагандирующую общественное дошкольное воспитание в его разных формах;  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 </vt:lpstr>
      <vt:lpstr>Презентация PowerPoint</vt:lpstr>
      <vt:lpstr>Дорогие родители! Спaсибo зa тo вaм бoльшoe, Чтo мoжнo нa вaс пoлoжиться, В спoкoйнoe вpeмя, лихoe Зa пoмoщью к вaм oбpaтиться! Живитe спoкoйнo, бoгaтo, В кpaсивoй любви гapмoничнoй, Вы – лучшиe мaмa и пaпa, Жeлaeм вaм жизни oтличнoй!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Основная  образовательная программа  МБДОУ «Городищенский  детский сад» Дрожжановского муниципального района  РТ (краткая презентация для родителей)</dc:title>
  <dc:creator>Наташа</dc:creator>
  <cp:lastModifiedBy>USER</cp:lastModifiedBy>
  <cp:revision>3</cp:revision>
  <dcterms:created xsi:type="dcterms:W3CDTF">2018-06-06T18:57:13Z</dcterms:created>
  <dcterms:modified xsi:type="dcterms:W3CDTF">2021-02-24T07:04:08Z</dcterms:modified>
</cp:coreProperties>
</file>