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2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82" r:id="rId24"/>
    <p:sldId id="283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C82D"/>
    <a:srgbClr val="1BDA0C"/>
    <a:srgbClr val="000000"/>
    <a:srgbClr val="049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4660"/>
  </p:normalViewPr>
  <p:slideViewPr>
    <p:cSldViewPr>
      <p:cViewPr varScale="1">
        <p:scale>
          <a:sx n="67" d="100"/>
          <a:sy n="67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DB056-73B7-4CC1-B40F-F786D4709F6B}" type="doc">
      <dgm:prSet loTypeId="urn:microsoft.com/office/officeart/2005/8/layout/vList4#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D0D0691-0185-4658-9483-34FF2098D942}">
      <dgm:prSet phldrT="[Текст]" custT="1"/>
      <dgm:spPr/>
      <dgm:t>
        <a:bodyPr/>
        <a:lstStyle/>
        <a:p>
          <a:r>
            <a:rPr lang="ru-RU" sz="1800" dirty="0" smtClean="0"/>
            <a:t>Псилоцибин</a:t>
          </a:r>
          <a:r>
            <a:rPr lang="en-US" sz="1800" dirty="0" smtClean="0"/>
            <a:t>- </a:t>
          </a:r>
          <a:r>
            <a:rPr lang="ru-RU" sz="1800" dirty="0" smtClean="0"/>
            <a:t>индольное производное триптамина содержащееся в грибах из родов псилоцибе (</a:t>
          </a:r>
          <a:r>
            <a:rPr lang="en-US" sz="1800" dirty="0" err="1" smtClean="0"/>
            <a:t>Psilocybe</a:t>
          </a:r>
          <a:r>
            <a:rPr lang="en-US" sz="1800" dirty="0" smtClean="0"/>
            <a:t>)</a:t>
          </a:r>
          <a:r>
            <a:rPr lang="ru-RU" sz="1800" dirty="0" smtClean="0"/>
            <a:t>.Хотя и псилоцибин и псилоцин (дефосфорилированный вариант сильнее) найдены в природе в грибах, их экологическая роль неизвестна. </a:t>
          </a:r>
          <a:endParaRPr lang="ru-RU" dirty="0"/>
        </a:p>
      </dgm:t>
    </dgm:pt>
    <dgm:pt modelId="{2BB8A9DB-B5BB-45C1-A0BE-CABFF0BBB298}" type="parTrans" cxnId="{A01705D7-8AC5-46BF-B0CB-14A513E685FB}">
      <dgm:prSet/>
      <dgm:spPr/>
      <dgm:t>
        <a:bodyPr/>
        <a:lstStyle/>
        <a:p>
          <a:endParaRPr lang="ru-RU"/>
        </a:p>
      </dgm:t>
    </dgm:pt>
    <dgm:pt modelId="{D1347FDD-CB38-4BAC-ACAA-E96F24689790}" type="sibTrans" cxnId="{A01705D7-8AC5-46BF-B0CB-14A513E685FB}">
      <dgm:prSet/>
      <dgm:spPr/>
      <dgm:t>
        <a:bodyPr/>
        <a:lstStyle/>
        <a:p>
          <a:endParaRPr lang="ru-RU"/>
        </a:p>
      </dgm:t>
    </dgm:pt>
    <dgm:pt modelId="{32422282-009F-48A5-8E56-C6649A064EAC}">
      <dgm:prSet phldrT="[Текст]" custT="1"/>
      <dgm:spPr/>
      <dgm:t>
        <a:bodyPr/>
        <a:lstStyle/>
        <a:p>
          <a:r>
            <a:rPr lang="ru-RU" sz="1400" dirty="0" smtClean="0"/>
            <a:t>Пейот -это маленький, не имеющий колючек кактус </a:t>
          </a:r>
          <a:r>
            <a:rPr lang="ru-RU" sz="1400" dirty="0" err="1" smtClean="0"/>
            <a:t>Лофофора</a:t>
          </a:r>
          <a:r>
            <a:rPr lang="ru-RU" sz="1400" dirty="0" smtClean="0"/>
            <a:t> </a:t>
          </a:r>
          <a:r>
            <a:rPr lang="ru-RU" sz="1400" dirty="0" err="1" smtClean="0"/>
            <a:t>Уильямсии</a:t>
          </a:r>
          <a:r>
            <a:rPr lang="ru-RU" sz="1400" dirty="0" smtClean="0"/>
            <a:t> (</a:t>
          </a:r>
          <a:r>
            <a:rPr lang="ru-RU" sz="1400" dirty="0" err="1" smtClean="0"/>
            <a:t>Lophophora</a:t>
          </a:r>
          <a:r>
            <a:rPr lang="ru-RU" sz="1400" dirty="0" smtClean="0"/>
            <a:t> </a:t>
          </a:r>
          <a:r>
            <a:rPr lang="ru-RU" sz="1400" dirty="0" err="1" smtClean="0"/>
            <a:t>Williamsii</a:t>
          </a:r>
          <a:r>
            <a:rPr lang="ru-RU" sz="1400" dirty="0" smtClean="0"/>
            <a:t>), чьим основным ингредиентом является мескалин..</a:t>
          </a:r>
          <a:br>
            <a:rPr lang="ru-RU" sz="1400" dirty="0" smtClean="0"/>
          </a:br>
          <a:r>
            <a:rPr lang="ru-RU" sz="1400" dirty="0" smtClean="0"/>
            <a:t>Верхушка кактуса, которая находится над землёй и называется кроной - состоит из бутонов в форме дисков, которые отрезаются от корня и высушиваются. Эти бутоны, главным образом, жуются или же погружаются в воду для того, чтобы выработать опьяняющую жидкость. Галлюциногенный эффект длится около 12 часов. Пейот приводит к достаточно большому количеству зрительных галлюцинаций.  Мескалин извлекают из </a:t>
          </a:r>
          <a:r>
            <a:rPr lang="ru-RU" sz="1400" dirty="0" err="1" smtClean="0"/>
            <a:t>пейота</a:t>
          </a:r>
          <a:r>
            <a:rPr lang="ru-RU" sz="1400" dirty="0" smtClean="0"/>
            <a:t> или производят искусственным путём.</a:t>
          </a:r>
          <a:r>
            <a:rPr lang="ru-RU" sz="1600" dirty="0" smtClean="0"/>
            <a:t/>
          </a:r>
          <a:br>
            <a:rPr lang="ru-RU" sz="1600" dirty="0" smtClean="0"/>
          </a:br>
          <a:endParaRPr lang="ru-RU" sz="1600" dirty="0"/>
        </a:p>
      </dgm:t>
    </dgm:pt>
    <dgm:pt modelId="{D6CC194D-30DC-4826-AE2D-33D12F5EBEA5}" type="parTrans" cxnId="{9233F640-DA0C-41B9-B3F9-78B970C4BFEE}">
      <dgm:prSet/>
      <dgm:spPr/>
      <dgm:t>
        <a:bodyPr/>
        <a:lstStyle/>
        <a:p>
          <a:endParaRPr lang="ru-RU"/>
        </a:p>
      </dgm:t>
    </dgm:pt>
    <dgm:pt modelId="{22D89931-5267-4C7B-A038-7169C196223F}" type="sibTrans" cxnId="{9233F640-DA0C-41B9-B3F9-78B970C4BFEE}">
      <dgm:prSet/>
      <dgm:spPr/>
      <dgm:t>
        <a:bodyPr/>
        <a:lstStyle/>
        <a:p>
          <a:endParaRPr lang="ru-RU"/>
        </a:p>
      </dgm:t>
    </dgm:pt>
    <dgm:pt modelId="{5FB6D07C-3329-41C7-A079-7AF0161023F8}">
      <dgm:prSet custT="1"/>
      <dgm:spPr/>
      <dgm:t>
        <a:bodyPr/>
        <a:lstStyle/>
        <a:p>
          <a:r>
            <a:rPr lang="ru-RU" sz="1600" dirty="0" smtClean="0"/>
            <a:t>Мескалин вызывающий галлюцинации алкалоид, содержащийся в мексиканском кактусе </a:t>
          </a:r>
          <a:r>
            <a:rPr lang="ru-RU" sz="1600" dirty="0" err="1" smtClean="0"/>
            <a:t>Lophophora</a:t>
          </a:r>
          <a:r>
            <a:rPr lang="ru-RU" sz="1600" dirty="0" smtClean="0"/>
            <a:t> </a:t>
          </a:r>
          <a:r>
            <a:rPr lang="ru-RU" sz="1600" dirty="0" err="1" smtClean="0"/>
            <a:t>Williamsii</a:t>
          </a:r>
          <a:r>
            <a:rPr lang="ru-RU" sz="1600" dirty="0" smtClean="0"/>
            <a:t> ("</a:t>
          </a:r>
          <a:r>
            <a:rPr lang="ru-RU" sz="1600" dirty="0" err="1" smtClean="0"/>
            <a:t>пейот</a:t>
          </a:r>
          <a:r>
            <a:rPr lang="ru-RU" sz="1600" dirty="0" smtClean="0"/>
            <a:t>" или "</a:t>
          </a:r>
          <a:r>
            <a:rPr lang="ru-RU" sz="1600" dirty="0" err="1" smtClean="0"/>
            <a:t>пейотль</a:t>
          </a:r>
          <a:r>
            <a:rPr lang="ru-RU" sz="1600" dirty="0" smtClean="0"/>
            <a:t>" на языке индейцев).. Использовался ацтеками в медицинских целях - для лечения укусов змей и различных заболеваний. Мескалин вызывает зрительные и слуховые галлюцинации, очень яркие по своему содержанию. Препарат обычно применяется в виде разрезанных на ломтики кусочков высушенного на солнце кактуса </a:t>
          </a:r>
          <a:r>
            <a:rPr lang="ru-RU" sz="1600" dirty="0" err="1" smtClean="0"/>
            <a:t>лофофоры</a:t>
          </a:r>
          <a:r>
            <a:rPr lang="ru-RU" sz="1600" dirty="0" smtClean="0"/>
            <a:t>. Сходен по своему действию с ЛСД и </a:t>
          </a:r>
          <a:r>
            <a:rPr lang="ru-RU" sz="1600" dirty="0" err="1" smtClean="0"/>
            <a:t>псилоцибином</a:t>
          </a:r>
          <a:r>
            <a:rPr lang="ru-RU" sz="1600" dirty="0" smtClean="0"/>
            <a:t>.</a:t>
          </a:r>
          <a:endParaRPr lang="ru-RU" sz="1600" dirty="0"/>
        </a:p>
      </dgm:t>
    </dgm:pt>
    <dgm:pt modelId="{A057FAA3-9922-4DAD-85A4-AAF7064F2B5D}" type="parTrans" cxnId="{07390F65-5C50-4887-A8C2-CB397600B5FA}">
      <dgm:prSet/>
      <dgm:spPr/>
      <dgm:t>
        <a:bodyPr/>
        <a:lstStyle/>
        <a:p>
          <a:endParaRPr lang="ru-RU"/>
        </a:p>
      </dgm:t>
    </dgm:pt>
    <dgm:pt modelId="{1306ED8E-9A35-4153-8BAB-A7940815DC22}" type="sibTrans" cxnId="{07390F65-5C50-4887-A8C2-CB397600B5FA}">
      <dgm:prSet/>
      <dgm:spPr/>
      <dgm:t>
        <a:bodyPr/>
        <a:lstStyle/>
        <a:p>
          <a:endParaRPr lang="ru-RU"/>
        </a:p>
      </dgm:t>
    </dgm:pt>
    <dgm:pt modelId="{1F02EB75-6AAD-41ED-8804-717312FE1A16}" type="pres">
      <dgm:prSet presAssocID="{3B5DB056-73B7-4CC1-B40F-F786D4709F6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75E4F3-30A0-4C96-A79C-9D62317F50D7}" type="pres">
      <dgm:prSet presAssocID="{ED0D0691-0185-4658-9483-34FF2098D942}" presName="comp" presStyleCnt="0"/>
      <dgm:spPr/>
    </dgm:pt>
    <dgm:pt modelId="{0280D012-7295-4888-ACDB-80693C028DC2}" type="pres">
      <dgm:prSet presAssocID="{ED0D0691-0185-4658-9483-34FF2098D942}" presName="box" presStyleLbl="node1" presStyleIdx="0" presStyleCnt="3" custLinFactNeighborX="704" custLinFactNeighborY="5044"/>
      <dgm:spPr/>
      <dgm:t>
        <a:bodyPr/>
        <a:lstStyle/>
        <a:p>
          <a:endParaRPr lang="ru-RU"/>
        </a:p>
      </dgm:t>
    </dgm:pt>
    <dgm:pt modelId="{513AC8FE-B31B-44EA-85E8-C409C2911D32}" type="pres">
      <dgm:prSet presAssocID="{ED0D0691-0185-4658-9483-34FF2098D942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463E78C-16AA-44F9-8FFA-A4454DFAD0CD}" type="pres">
      <dgm:prSet presAssocID="{ED0D0691-0185-4658-9483-34FF2098D94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CBEAE-C3C4-40DC-A4DD-86A5C593945D}" type="pres">
      <dgm:prSet presAssocID="{D1347FDD-CB38-4BAC-ACAA-E96F24689790}" presName="spacer" presStyleCnt="0"/>
      <dgm:spPr/>
    </dgm:pt>
    <dgm:pt modelId="{2F2BC063-B0EF-4BE7-B5C9-270166610B0C}" type="pres">
      <dgm:prSet presAssocID="{5FB6D07C-3329-41C7-A079-7AF0161023F8}" presName="comp" presStyleCnt="0"/>
      <dgm:spPr/>
    </dgm:pt>
    <dgm:pt modelId="{09EE5648-CF51-4528-8BEF-D78F41DD199D}" type="pres">
      <dgm:prSet presAssocID="{5FB6D07C-3329-41C7-A079-7AF0161023F8}" presName="box" presStyleLbl="node1" presStyleIdx="1" presStyleCnt="3" custScaleY="131203"/>
      <dgm:spPr/>
      <dgm:t>
        <a:bodyPr/>
        <a:lstStyle/>
        <a:p>
          <a:endParaRPr lang="ru-RU"/>
        </a:p>
      </dgm:t>
    </dgm:pt>
    <dgm:pt modelId="{9A484889-CEEE-4000-B55E-BFE4C267C876}" type="pres">
      <dgm:prSet presAssocID="{5FB6D07C-3329-41C7-A079-7AF0161023F8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2ACA033-1898-46C5-8033-76A4A48C466D}" type="pres">
      <dgm:prSet presAssocID="{5FB6D07C-3329-41C7-A079-7AF0161023F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860EF-F3CA-4717-834C-0DB2FEEDE638}" type="pres">
      <dgm:prSet presAssocID="{1306ED8E-9A35-4153-8BAB-A7940815DC22}" presName="spacer" presStyleCnt="0"/>
      <dgm:spPr/>
    </dgm:pt>
    <dgm:pt modelId="{C1D79912-0361-4FD5-9E7E-EE34D8FD0422}" type="pres">
      <dgm:prSet presAssocID="{32422282-009F-48A5-8E56-C6649A064EAC}" presName="comp" presStyleCnt="0"/>
      <dgm:spPr/>
    </dgm:pt>
    <dgm:pt modelId="{6085D437-3FBD-4B01-844C-AACD04793258}" type="pres">
      <dgm:prSet presAssocID="{32422282-009F-48A5-8E56-C6649A064EAC}" presName="box" presStyleLbl="node1" presStyleIdx="2" presStyleCnt="3" custScaleY="121695" custLinFactNeighborX="-2062" custLinFactNeighborY="-259"/>
      <dgm:spPr/>
      <dgm:t>
        <a:bodyPr/>
        <a:lstStyle/>
        <a:p>
          <a:endParaRPr lang="ru-RU"/>
        </a:p>
      </dgm:t>
    </dgm:pt>
    <dgm:pt modelId="{CD4CB733-13D9-4691-835F-6F66F4BCE816}" type="pres">
      <dgm:prSet presAssocID="{32422282-009F-48A5-8E56-C6649A064EAC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726E8F2-C16D-4089-B373-195DAC4A9B51}" type="pres">
      <dgm:prSet presAssocID="{32422282-009F-48A5-8E56-C6649A064EA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FF2835-8B8D-412A-9F74-912414617418}" type="presOf" srcId="{3B5DB056-73B7-4CC1-B40F-F786D4709F6B}" destId="{1F02EB75-6AAD-41ED-8804-717312FE1A16}" srcOrd="0" destOrd="0" presId="urn:microsoft.com/office/officeart/2005/8/layout/vList4#1"/>
    <dgm:cxn modelId="{A01705D7-8AC5-46BF-B0CB-14A513E685FB}" srcId="{3B5DB056-73B7-4CC1-B40F-F786D4709F6B}" destId="{ED0D0691-0185-4658-9483-34FF2098D942}" srcOrd="0" destOrd="0" parTransId="{2BB8A9DB-B5BB-45C1-A0BE-CABFF0BBB298}" sibTransId="{D1347FDD-CB38-4BAC-ACAA-E96F24689790}"/>
    <dgm:cxn modelId="{E82FCE98-68F9-4A4D-BB40-520088102327}" type="presOf" srcId="{ED0D0691-0185-4658-9483-34FF2098D942}" destId="{6463E78C-16AA-44F9-8FFA-A4454DFAD0CD}" srcOrd="1" destOrd="0" presId="urn:microsoft.com/office/officeart/2005/8/layout/vList4#1"/>
    <dgm:cxn modelId="{16753E91-7610-496D-B499-12B6861159C7}" type="presOf" srcId="{32422282-009F-48A5-8E56-C6649A064EAC}" destId="{6085D437-3FBD-4B01-844C-AACD04793258}" srcOrd="0" destOrd="0" presId="urn:microsoft.com/office/officeart/2005/8/layout/vList4#1"/>
    <dgm:cxn modelId="{857E9166-FF17-4CF2-9F1E-F3F652D698BF}" type="presOf" srcId="{ED0D0691-0185-4658-9483-34FF2098D942}" destId="{0280D012-7295-4888-ACDB-80693C028DC2}" srcOrd="0" destOrd="0" presId="urn:microsoft.com/office/officeart/2005/8/layout/vList4#1"/>
    <dgm:cxn modelId="{9233F640-DA0C-41B9-B3F9-78B970C4BFEE}" srcId="{3B5DB056-73B7-4CC1-B40F-F786D4709F6B}" destId="{32422282-009F-48A5-8E56-C6649A064EAC}" srcOrd="2" destOrd="0" parTransId="{D6CC194D-30DC-4826-AE2D-33D12F5EBEA5}" sibTransId="{22D89931-5267-4C7B-A038-7169C196223F}"/>
    <dgm:cxn modelId="{07390F65-5C50-4887-A8C2-CB397600B5FA}" srcId="{3B5DB056-73B7-4CC1-B40F-F786D4709F6B}" destId="{5FB6D07C-3329-41C7-A079-7AF0161023F8}" srcOrd="1" destOrd="0" parTransId="{A057FAA3-9922-4DAD-85A4-AAF7064F2B5D}" sibTransId="{1306ED8E-9A35-4153-8BAB-A7940815DC22}"/>
    <dgm:cxn modelId="{15805E09-9C66-45AF-8424-8657074FF2EC}" type="presOf" srcId="{5FB6D07C-3329-41C7-A079-7AF0161023F8}" destId="{82ACA033-1898-46C5-8033-76A4A48C466D}" srcOrd="1" destOrd="0" presId="urn:microsoft.com/office/officeart/2005/8/layout/vList4#1"/>
    <dgm:cxn modelId="{137F900C-5B3A-44C1-8B85-8F8564063742}" type="presOf" srcId="{32422282-009F-48A5-8E56-C6649A064EAC}" destId="{9726E8F2-C16D-4089-B373-195DAC4A9B51}" srcOrd="1" destOrd="0" presId="urn:microsoft.com/office/officeart/2005/8/layout/vList4#1"/>
    <dgm:cxn modelId="{DC13A7A4-D4DA-4480-BDE8-2ABAE58CA837}" type="presOf" srcId="{5FB6D07C-3329-41C7-A079-7AF0161023F8}" destId="{09EE5648-CF51-4528-8BEF-D78F41DD199D}" srcOrd="0" destOrd="0" presId="urn:microsoft.com/office/officeart/2005/8/layout/vList4#1"/>
    <dgm:cxn modelId="{15B765C5-FFCB-4C7A-8A30-8367EF632DFA}" type="presParOf" srcId="{1F02EB75-6AAD-41ED-8804-717312FE1A16}" destId="{7A75E4F3-30A0-4C96-A79C-9D62317F50D7}" srcOrd="0" destOrd="0" presId="urn:microsoft.com/office/officeart/2005/8/layout/vList4#1"/>
    <dgm:cxn modelId="{55424CB9-B39D-41A3-B5B9-E39D5460CF5D}" type="presParOf" srcId="{7A75E4F3-30A0-4C96-A79C-9D62317F50D7}" destId="{0280D012-7295-4888-ACDB-80693C028DC2}" srcOrd="0" destOrd="0" presId="urn:microsoft.com/office/officeart/2005/8/layout/vList4#1"/>
    <dgm:cxn modelId="{F16EA2FC-B03B-4407-B736-3E078ED0E171}" type="presParOf" srcId="{7A75E4F3-30A0-4C96-A79C-9D62317F50D7}" destId="{513AC8FE-B31B-44EA-85E8-C409C2911D32}" srcOrd="1" destOrd="0" presId="urn:microsoft.com/office/officeart/2005/8/layout/vList4#1"/>
    <dgm:cxn modelId="{F48220C0-6A35-4264-9154-F3D670DA1FDA}" type="presParOf" srcId="{7A75E4F3-30A0-4C96-A79C-9D62317F50D7}" destId="{6463E78C-16AA-44F9-8FFA-A4454DFAD0CD}" srcOrd="2" destOrd="0" presId="urn:microsoft.com/office/officeart/2005/8/layout/vList4#1"/>
    <dgm:cxn modelId="{C87CBC8A-D129-4AC4-8629-5030950E273A}" type="presParOf" srcId="{1F02EB75-6AAD-41ED-8804-717312FE1A16}" destId="{9C2CBEAE-C3C4-40DC-A4DD-86A5C593945D}" srcOrd="1" destOrd="0" presId="urn:microsoft.com/office/officeart/2005/8/layout/vList4#1"/>
    <dgm:cxn modelId="{E0079318-67A9-49F4-B07A-D9594147CB1C}" type="presParOf" srcId="{1F02EB75-6AAD-41ED-8804-717312FE1A16}" destId="{2F2BC063-B0EF-4BE7-B5C9-270166610B0C}" srcOrd="2" destOrd="0" presId="urn:microsoft.com/office/officeart/2005/8/layout/vList4#1"/>
    <dgm:cxn modelId="{8E56EED9-B37F-49FF-ACA1-E19911A8518F}" type="presParOf" srcId="{2F2BC063-B0EF-4BE7-B5C9-270166610B0C}" destId="{09EE5648-CF51-4528-8BEF-D78F41DD199D}" srcOrd="0" destOrd="0" presId="urn:microsoft.com/office/officeart/2005/8/layout/vList4#1"/>
    <dgm:cxn modelId="{C1AFAB0C-8221-4332-BFDE-522FB5B2BEFA}" type="presParOf" srcId="{2F2BC063-B0EF-4BE7-B5C9-270166610B0C}" destId="{9A484889-CEEE-4000-B55E-BFE4C267C876}" srcOrd="1" destOrd="0" presId="urn:microsoft.com/office/officeart/2005/8/layout/vList4#1"/>
    <dgm:cxn modelId="{E4D90531-59D5-4851-87F2-8EDFF06CC7E5}" type="presParOf" srcId="{2F2BC063-B0EF-4BE7-B5C9-270166610B0C}" destId="{82ACA033-1898-46C5-8033-76A4A48C466D}" srcOrd="2" destOrd="0" presId="urn:microsoft.com/office/officeart/2005/8/layout/vList4#1"/>
    <dgm:cxn modelId="{0ADCCE89-734A-4946-AA9A-B62B3B17F5CD}" type="presParOf" srcId="{1F02EB75-6AAD-41ED-8804-717312FE1A16}" destId="{65A860EF-F3CA-4717-834C-0DB2FEEDE638}" srcOrd="3" destOrd="0" presId="urn:microsoft.com/office/officeart/2005/8/layout/vList4#1"/>
    <dgm:cxn modelId="{093384F4-46BE-4E71-B3A7-38B704C4DEDF}" type="presParOf" srcId="{1F02EB75-6AAD-41ED-8804-717312FE1A16}" destId="{C1D79912-0361-4FD5-9E7E-EE34D8FD0422}" srcOrd="4" destOrd="0" presId="urn:microsoft.com/office/officeart/2005/8/layout/vList4#1"/>
    <dgm:cxn modelId="{A27510ED-801F-4B29-87ED-AC60DC7E8603}" type="presParOf" srcId="{C1D79912-0361-4FD5-9E7E-EE34D8FD0422}" destId="{6085D437-3FBD-4B01-844C-AACD04793258}" srcOrd="0" destOrd="0" presId="urn:microsoft.com/office/officeart/2005/8/layout/vList4#1"/>
    <dgm:cxn modelId="{FD80BC23-9DF4-4FC1-B6C8-5B42E04594EC}" type="presParOf" srcId="{C1D79912-0361-4FD5-9E7E-EE34D8FD0422}" destId="{CD4CB733-13D9-4691-835F-6F66F4BCE816}" srcOrd="1" destOrd="0" presId="urn:microsoft.com/office/officeart/2005/8/layout/vList4#1"/>
    <dgm:cxn modelId="{AF7A660E-E027-47A2-935A-2F10518174BF}" type="presParOf" srcId="{C1D79912-0361-4FD5-9E7E-EE34D8FD0422}" destId="{9726E8F2-C16D-4089-B373-195DAC4A9B5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46D2B-2B6C-48F6-8AB5-B5A4F3D04579}" type="datetimeFigureOut">
              <a:rPr lang="ru-RU" smtClean="0"/>
              <a:pPr/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3C088-FDFC-4D81-A74B-A1D044A00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rcozona.ru/pcp.html" TargetMode="External"/><Relationship Id="rId13" Type="http://schemas.openxmlformats.org/officeDocument/2006/relationships/hyperlink" Target="http://www.narcozona.ru/mj.html" TargetMode="External"/><Relationship Id="rId18" Type="http://schemas.openxmlformats.org/officeDocument/2006/relationships/hyperlink" Target="http://www.narcozona.ru/nasvai.html" TargetMode="External"/><Relationship Id="rId3" Type="http://schemas.openxmlformats.org/officeDocument/2006/relationships/hyperlink" Target="http://www.narcozona.ru/psilocybin.html" TargetMode="External"/><Relationship Id="rId7" Type="http://schemas.openxmlformats.org/officeDocument/2006/relationships/hyperlink" Target="http://www.narcozona.ru/dxm.html" TargetMode="External"/><Relationship Id="rId12" Type="http://schemas.openxmlformats.org/officeDocument/2006/relationships/hyperlink" Target="http://www.narcozona.ru/opiates.html" TargetMode="External"/><Relationship Id="rId17" Type="http://schemas.openxmlformats.org/officeDocument/2006/relationships/hyperlink" Target="http://www.narcozona.ru/absinth.html" TargetMode="External"/><Relationship Id="rId2" Type="http://schemas.openxmlformats.org/officeDocument/2006/relationships/hyperlink" Target="http://www.narcozona.ru/lsd.html" TargetMode="External"/><Relationship Id="rId16" Type="http://schemas.openxmlformats.org/officeDocument/2006/relationships/hyperlink" Target="http://www.narcozona.ru/alcohol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rcozona.ru/ketamine.html" TargetMode="External"/><Relationship Id="rId11" Type="http://schemas.openxmlformats.org/officeDocument/2006/relationships/hyperlink" Target="http://www.narcozona.ru/nikotine.html" TargetMode="External"/><Relationship Id="rId5" Type="http://schemas.openxmlformats.org/officeDocument/2006/relationships/hyperlink" Target="http://www.narcozona.ru/xtc.html" TargetMode="External"/><Relationship Id="rId15" Type="http://schemas.openxmlformats.org/officeDocument/2006/relationships/hyperlink" Target="http://www.narcozona.ru/barbiturates.html" TargetMode="External"/><Relationship Id="rId10" Type="http://schemas.openxmlformats.org/officeDocument/2006/relationships/hyperlink" Target="http://www.narcozona.ru/cocaine.html" TargetMode="External"/><Relationship Id="rId19" Type="http://schemas.openxmlformats.org/officeDocument/2006/relationships/image" Target="../media/image11.jpeg"/><Relationship Id="rId4" Type="http://schemas.openxmlformats.org/officeDocument/2006/relationships/hyperlink" Target="http://www.narcozona.ru/mescaline.html" TargetMode="External"/><Relationship Id="rId9" Type="http://schemas.openxmlformats.org/officeDocument/2006/relationships/hyperlink" Target="http://www.narcozona.ru/amphetamine.html" TargetMode="External"/><Relationship Id="rId14" Type="http://schemas.openxmlformats.org/officeDocument/2006/relationships/hyperlink" Target="http://www.narcozona.ru/glu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go-krit.com/uploads/posts/2011-03/1299080813_novosti.jpg"/>
          <p:cNvPicPr>
            <a:picLocks noChangeAspect="1" noChangeArrowheads="1"/>
          </p:cNvPicPr>
          <p:nvPr/>
        </p:nvPicPr>
        <p:blipFill>
          <a:blip r:embed="rId2"/>
          <a:srcRect b="7142"/>
          <a:stretch>
            <a:fillRect/>
          </a:stretch>
        </p:blipFill>
        <p:spPr bwMode="auto">
          <a:xfrm>
            <a:off x="-87921" y="0"/>
            <a:ext cx="923192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65086" y="2643182"/>
            <a:ext cx="6758452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ПРЕЗЕНТАЦИЯ 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 тему :  </a:t>
            </a: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наркотики  </a:t>
            </a:r>
            <a:endParaRPr lang="ru-RU" sz="3600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 </a:t>
            </a: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их  воздействия  на  организм </a:t>
            </a:r>
            <a:endParaRPr lang="ru-RU" sz="3600" b="1" cap="none" spc="0" dirty="0">
              <a:ln w="11430"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Наркотик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1214422"/>
            <a:ext cx="5214942" cy="564357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600" dirty="0"/>
              <a:t> (от греч. </a:t>
            </a:r>
            <a:r>
              <a:rPr lang="ru-RU" sz="1600" dirty="0" err="1"/>
              <a:t>ναρκωτικός </a:t>
            </a:r>
            <a:r>
              <a:rPr lang="ru-RU" sz="1600" dirty="0"/>
              <a:t>— приводящий в оцепенение) — согласно определению </a:t>
            </a:r>
            <a:r>
              <a:rPr lang="ru-RU" sz="1600" dirty="0" smtClean="0"/>
              <a:t>ВОЗ— </a:t>
            </a:r>
            <a:r>
              <a:rPr lang="ru-RU" sz="1600" dirty="0"/>
              <a:t>химический агент, </a:t>
            </a:r>
            <a:r>
              <a:rPr lang="ru-RU" sz="1600" dirty="0" smtClean="0"/>
              <a:t>вызывающий ступор</a:t>
            </a:r>
            <a:r>
              <a:rPr lang="ru-RU" sz="1600" dirty="0"/>
              <a:t>, кому или нечувствительность к боли. Термин обычно относится к опиатам или </a:t>
            </a:r>
            <a:r>
              <a:rPr lang="ru-RU" sz="1600" dirty="0" err="1"/>
              <a:t>опиоидам</a:t>
            </a:r>
            <a:r>
              <a:rPr lang="ru-RU" sz="1600" dirty="0"/>
              <a:t>, которые называются наркотическими </a:t>
            </a:r>
            <a:r>
              <a:rPr lang="ru-RU" sz="1600" u="sng" dirty="0" smtClean="0"/>
              <a:t>а</a:t>
            </a:r>
            <a:r>
              <a:rPr lang="ru-RU" sz="1600" dirty="0" smtClean="0"/>
              <a:t>нальгетикам. </a:t>
            </a:r>
          </a:p>
          <a:p>
            <a:pPr>
              <a:buNone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Наркотик</a:t>
            </a:r>
            <a:r>
              <a:rPr lang="ru-RU" sz="1600" dirty="0"/>
              <a:t> — химический агент, вызывающий ступор, кому или нечувствительность к боли. Термин обычно относится к опиатам или </a:t>
            </a:r>
            <a:r>
              <a:rPr lang="ru-RU" sz="1600" dirty="0" err="1"/>
              <a:t>опиоидам</a:t>
            </a:r>
            <a:r>
              <a:rPr lang="ru-RU" sz="1600" dirty="0"/>
              <a:t>, которые называются наркотическими анальгетиками</a:t>
            </a:r>
          </a:p>
          <a:p>
            <a:r>
              <a:rPr lang="ru-RU" sz="1600" b="1" dirty="0"/>
              <a:t>Научные определения</a:t>
            </a:r>
          </a:p>
          <a:p>
            <a:pPr>
              <a:buNone/>
            </a:pPr>
            <a:r>
              <a:rPr lang="ru-RU" sz="1600" dirty="0"/>
              <a:t>Термином </a:t>
            </a:r>
            <a:r>
              <a:rPr lang="ru-RU" sz="1600" i="1" dirty="0"/>
              <a:t>наркотическое средство</a:t>
            </a:r>
            <a:r>
              <a:rPr lang="ru-RU" sz="1600" dirty="0"/>
              <a:t> (</a:t>
            </a:r>
            <a:r>
              <a:rPr lang="ru-RU" sz="1600" i="1" dirty="0"/>
              <a:t>наркотик</a:t>
            </a:r>
            <a:r>
              <a:rPr lang="ru-RU" sz="1600" dirty="0"/>
              <a:t>) называют вещества, отвечающие </a:t>
            </a:r>
            <a:r>
              <a:rPr lang="ru-RU" sz="1600" i="1" dirty="0"/>
              <a:t>трём </a:t>
            </a:r>
            <a:r>
              <a:rPr lang="ru-RU" sz="1600" i="1" dirty="0" smtClean="0"/>
              <a:t>критериям</a:t>
            </a:r>
            <a:endParaRPr lang="ru-RU" sz="1600" dirty="0"/>
          </a:p>
          <a:p>
            <a:pPr>
              <a:buNone/>
            </a:pPr>
            <a:r>
              <a:rPr lang="ru-RU" sz="1600" i="1" dirty="0"/>
              <a:t>Медицинский критерий</a:t>
            </a:r>
            <a:r>
              <a:rPr lang="ru-RU" sz="1600" dirty="0"/>
              <a:t> — вещество, лекарственное средство, которое оказывает специфическое (стимулирующее, седативное, галлюциногенное и др.) действие </a:t>
            </a:r>
            <a:r>
              <a:rPr lang="ru-RU" sz="1600" dirty="0" smtClean="0"/>
              <a:t>на ЦНС</a:t>
            </a:r>
            <a:r>
              <a:rPr lang="ru-RU" sz="1600" dirty="0"/>
              <a:t>, что является причиной его немедицинского потребления.</a:t>
            </a:r>
          </a:p>
          <a:p>
            <a:r>
              <a:rPr lang="ru-RU" sz="1600" i="1" dirty="0"/>
              <a:t>Социальный критерий</a:t>
            </a:r>
            <a:r>
              <a:rPr lang="ru-RU" sz="1600" dirty="0"/>
              <a:t> — немедицинское потребление рассматриваемого вещества принимает большие масштабы и наносимый вред приобретает социальную значимость.</a:t>
            </a:r>
          </a:p>
          <a:p>
            <a:r>
              <a:rPr lang="ru-RU" sz="1600" i="1" dirty="0"/>
              <a:t>Юридический критерий</a:t>
            </a:r>
            <a:r>
              <a:rPr lang="ru-RU" sz="1600" dirty="0"/>
              <a:t> — средство, официально признано наркотическим и включено в перечень наркотических средств.</a:t>
            </a:r>
          </a:p>
          <a:p>
            <a:pPr>
              <a:buNone/>
            </a:pP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Наркотики используются:</a:t>
            </a:r>
          </a:p>
          <a:p>
            <a:r>
              <a:rPr lang="ru-RU" sz="1600" dirty="0" smtClean="0"/>
              <a:t>как сильные анальгетики в медицинских целях;</a:t>
            </a:r>
          </a:p>
          <a:p>
            <a:r>
              <a:rPr lang="ru-RU" sz="1600" dirty="0" smtClean="0"/>
              <a:t>для получения удовольствия;</a:t>
            </a:r>
          </a:p>
          <a:p>
            <a:r>
              <a:rPr lang="ru-RU" sz="1600" dirty="0" smtClean="0"/>
              <a:t>для достижения состояния изменённого сознания при религиозных обрядах, гадании и т.п. 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24578" name="Picture 2" descr="http://www.nd11.ru/wp-content/uploads/2010/02/44410-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2643206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4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786190"/>
            <a:ext cx="2428892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Классификация наркотиков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5357818" cy="6000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Существует условное деление 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лёгкие и тяжёлые наркотики</a:t>
            </a:r>
            <a:r>
              <a:rPr lang="ru-RU" sz="2400" dirty="0" smtClean="0"/>
              <a:t>.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sz="2200" dirty="0" smtClean="0"/>
              <a:t>По </a:t>
            </a:r>
            <a:r>
              <a:rPr lang="ru-RU" sz="2200" dirty="0"/>
              <a:t>происхождению </a:t>
            </a:r>
            <a:r>
              <a:rPr lang="ru-RU" sz="2200" dirty="0" err="1"/>
              <a:t>психоактивные</a:t>
            </a:r>
            <a:r>
              <a:rPr lang="ru-RU" sz="2200" dirty="0"/>
              <a:t> вещества и наркотики делятся </a:t>
            </a:r>
            <a:r>
              <a:rPr lang="ru-RU" sz="2200" dirty="0" smtClean="0"/>
              <a:t>на 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растительные</a:t>
            </a:r>
            <a:r>
              <a:rPr lang="ru-RU" sz="2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полусинтетические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(синтезируемые на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основе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растительного сырья) </a:t>
            </a:r>
            <a:r>
              <a:rPr lang="ru-RU" sz="2400" dirty="0" smtClean="0"/>
              <a:t> 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синтетические</a:t>
            </a:r>
            <a:r>
              <a:rPr lang="ru-RU" sz="2400" dirty="0" smtClean="0"/>
              <a:t>.</a:t>
            </a:r>
            <a:r>
              <a:rPr lang="ru-RU" sz="2400" dirty="0"/>
              <a:t> 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Существуют </a:t>
            </a:r>
            <a:r>
              <a:rPr lang="ru-RU" sz="2400" dirty="0"/>
              <a:t>классификации наркотических средств как отдельно по химическому строению или клиническому эффекту, так </a:t>
            </a:r>
            <a:r>
              <a:rPr lang="ru-RU" sz="2400" dirty="0" smtClean="0"/>
              <a:t>и  смешанные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3554" name="Picture 2" descr="http://3rm.info/uploads/posts/2011-09/1316501364_kole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929198"/>
            <a:ext cx="2381250" cy="1714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3556" name="Picture 4" descr="http://www.mk.ru/upload/iblock_mk/475/1c/e3/fe/DETAIL_PICTURE_6438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928670"/>
            <a:ext cx="2428892" cy="18203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3558" name="Picture 6" descr="http://lh4.ggpht.com/-f-6WBrvy7Sg/T5gJ6KR_BNI/AAAAAAACvLI/cRH84uJNR5E/psigrib_thumb%25255B5%25255D.jpg"/>
          <p:cNvPicPr>
            <a:picLocks noChangeAspect="1" noChangeArrowheads="1"/>
          </p:cNvPicPr>
          <p:nvPr/>
        </p:nvPicPr>
        <p:blipFill>
          <a:blip r:embed="rId4"/>
          <a:srcRect l="7324" t="6637" r="12109" b="11504"/>
          <a:stretch>
            <a:fillRect/>
          </a:stretch>
        </p:blipFill>
        <p:spPr bwMode="auto">
          <a:xfrm>
            <a:off x="5715008" y="2857496"/>
            <a:ext cx="2643206" cy="1778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 anchor="t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Механизм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действия.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000108"/>
            <a:ext cx="4714908" cy="56436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dirty="0"/>
              <a:t>Практически все наркотики прямо или косвенно нацелены на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«систему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поощрения» </a:t>
            </a:r>
            <a:r>
              <a:rPr lang="ru-RU" sz="1800" dirty="0"/>
              <a:t>мозга, увеличивая в 5-10 раз поток </a:t>
            </a:r>
            <a:r>
              <a:rPr lang="ru-RU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нейромедиаторов</a:t>
            </a:r>
            <a:r>
              <a:rPr lang="ru-RU" sz="1800" i="1" dirty="0"/>
              <a:t> типа дофамина </a:t>
            </a:r>
            <a:r>
              <a:rPr lang="ru-RU" sz="1800" i="1" dirty="0" smtClean="0"/>
              <a:t>и  </a:t>
            </a:r>
            <a:r>
              <a:rPr lang="ru-RU" sz="1800" i="1" dirty="0"/>
              <a:t> </a:t>
            </a:r>
            <a:r>
              <a:rPr lang="ru-RU" sz="1800" i="1" dirty="0" err="1" smtClean="0"/>
              <a:t>серотонина</a:t>
            </a:r>
            <a:r>
              <a:rPr lang="ru-RU" sz="1800" i="1" dirty="0" smtClean="0"/>
              <a:t> в </a:t>
            </a:r>
            <a:r>
              <a:rPr lang="ru-RU" sz="1800" i="1" dirty="0"/>
              <a:t>постсинаптических нейронах</a:t>
            </a:r>
            <a:r>
              <a:rPr lang="ru-RU" sz="1800" dirty="0" smtClean="0"/>
              <a:t>.</a:t>
            </a:r>
            <a:r>
              <a:rPr lang="ru-RU" sz="1800" dirty="0"/>
              <a:t> Эти </a:t>
            </a:r>
            <a:r>
              <a:rPr lang="ru-RU" sz="1800" dirty="0" err="1"/>
              <a:t>нейромедиаторы</a:t>
            </a:r>
            <a:r>
              <a:rPr lang="ru-RU" sz="1800" dirty="0"/>
              <a:t> вызывают чувство удовольствия, влияют на процессы мотивации и обучения. Они натурально вырабатываются в больших количествах во время позитивного по представлению человека опыта — типа секса, вкусной еды, приятных телесных ощущений, а также стимуляторов, </a:t>
            </a:r>
            <a:r>
              <a:rPr lang="ru-RU" sz="1800" dirty="0" err="1"/>
              <a:t>ассоцированных</a:t>
            </a:r>
            <a:r>
              <a:rPr lang="ru-RU" sz="1800" dirty="0"/>
              <a:t> с </a:t>
            </a:r>
            <a:r>
              <a:rPr lang="ru-RU" sz="1800" dirty="0" smtClean="0"/>
              <a:t>ними. </a:t>
            </a:r>
            <a:r>
              <a:rPr lang="ru-RU" sz="1800" i="1" dirty="0" smtClean="0"/>
              <a:t>Нейробиологические опыты </a:t>
            </a:r>
            <a:r>
              <a:rPr lang="ru-RU" sz="1800" i="1" dirty="0"/>
              <a:t>показали, что даже воспоминания о позитивном поощрении </a:t>
            </a:r>
            <a:r>
              <a:rPr lang="ru-RU" sz="1800" i="1" dirty="0" smtClean="0"/>
              <a:t>могут увеличить уровень дофамина.</a:t>
            </a:r>
            <a:r>
              <a:rPr lang="ru-RU" sz="1800" i="1" dirty="0"/>
              <a:t> поэтому </a:t>
            </a:r>
            <a:r>
              <a:rPr lang="ru-RU" sz="1800" i="1" dirty="0" err="1"/>
              <a:t>нейромедиаторы</a:t>
            </a:r>
            <a:r>
              <a:rPr lang="ru-RU" sz="1800" i="1" dirty="0"/>
              <a:t> используются мозгом для оценки и мотивации, закрепляя важные для выживания и продолжения </a:t>
            </a:r>
            <a:r>
              <a:rPr lang="ru-RU" sz="1800" i="1" dirty="0" smtClean="0"/>
              <a:t>рода действия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2530" name="Picture 2" descr="http://www.organica-nk.ru/upload/13_10_2009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4143372" cy="2928958"/>
          </a:xfrm>
          <a:prstGeom prst="rect">
            <a:avLst/>
          </a:prstGeom>
          <a:noFill/>
        </p:spPr>
      </p:pic>
      <p:pic>
        <p:nvPicPr>
          <p:cNvPr id="22532" name="Picture 4" descr="http://wsyachina.narod.ru/biology/brain_10/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71942"/>
            <a:ext cx="4286250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5143536" cy="64294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dirty="0" smtClean="0"/>
              <a:t>Однако наркотики определённым образом обманывают природную «систему поощрения», позволяя пользователю добиться выброса дофамина и получить чувство удовольствия искусственными методами. Например, </a:t>
            </a:r>
            <a:r>
              <a:rPr lang="ru-RU" sz="1800" dirty="0" err="1" smtClean="0"/>
              <a:t>амфетамин</a:t>
            </a:r>
            <a:r>
              <a:rPr lang="ru-RU" sz="1800" dirty="0" smtClean="0"/>
              <a:t> напрямую стимулирует выброс дофамина, воздействуя на механизм его транспортировки. Другие наркотики, подобные кокаину и различным </a:t>
            </a:r>
            <a:r>
              <a:rPr lang="ru-RU" sz="1800" dirty="0" err="1" smtClean="0"/>
              <a:t>психостимуляторам</a:t>
            </a:r>
            <a:r>
              <a:rPr lang="ru-RU" sz="1800" dirty="0" smtClean="0"/>
              <a:t> — блокируют природные механизмы обратного захвата дофамина, увеличивая его концентрацию в </a:t>
            </a:r>
            <a:r>
              <a:rPr lang="ru-RU" sz="1800" dirty="0" err="1" smtClean="0"/>
              <a:t>синаптическом</a:t>
            </a:r>
            <a:r>
              <a:rPr lang="ru-RU" sz="1800" dirty="0" smtClean="0"/>
              <a:t> пространстве. Морфий и никотин имитируют натуральные </a:t>
            </a:r>
            <a:r>
              <a:rPr lang="ru-RU" sz="1800" dirty="0" err="1" smtClean="0"/>
              <a:t>нейромедиатры</a:t>
            </a:r>
            <a:r>
              <a:rPr lang="ru-RU" sz="1800" dirty="0" smtClean="0"/>
              <a:t>, а алкоголь блокирует антагонисты дофамина. Если пациент продолжает </a:t>
            </a:r>
            <a:r>
              <a:rPr lang="ru-RU" sz="1800" dirty="0" err="1" smtClean="0"/>
              <a:t>перестимулировать</a:t>
            </a:r>
            <a:r>
              <a:rPr lang="ru-RU" sz="1800" dirty="0" smtClean="0"/>
              <a:t> свою «систему поощрения», то постепенно мозг адаптируется к чрезмерному потоку дофамина, производя меньше </a:t>
            </a:r>
            <a:r>
              <a:rPr lang="ru-RU" sz="1800" dirty="0" err="1" smtClean="0"/>
              <a:t>нейромедиатора</a:t>
            </a:r>
            <a:r>
              <a:rPr lang="ru-RU" sz="1800" dirty="0" smtClean="0"/>
              <a:t> и уменьшая количество рецепторов в «системе поощрения»,побуждая пользователей увеличивать дозу для получения прежнего эффекта</a:t>
            </a:r>
            <a:endParaRPr lang="ru-RU" sz="1800" dirty="0"/>
          </a:p>
        </p:txBody>
      </p:sp>
      <p:pic>
        <p:nvPicPr>
          <p:cNvPr id="21506" name="Picture 2" descr="http://www.scorcher.ru/neuro/science/memory/mem5/klet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36614"/>
            <a:ext cx="3429024" cy="289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http://pics.livejournal.com/osipovaanna/pic/0000pxyd/s640x4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00438"/>
            <a:ext cx="3357586" cy="2959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Виды  наркотиков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0694" y="1142984"/>
            <a:ext cx="3429024" cy="5429288"/>
          </a:xfrm>
        </p:spPr>
        <p:txBody>
          <a:bodyPr>
            <a:normAutofit fontScale="62500" lnSpcReduction="20000"/>
          </a:bodyPr>
          <a:lstStyle/>
          <a:p>
            <a:pPr algn="r">
              <a:buNone/>
            </a:pPr>
            <a:r>
              <a:rPr lang="ru-RU" b="1" dirty="0"/>
              <a:t>ГИПЕРСТИМУЛЯТОРЫ: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2" tooltip="описание LSD"/>
              </a:rPr>
              <a:t>LSD</a:t>
            </a:r>
            <a:r>
              <a:rPr lang="ru-RU" dirty="0"/>
              <a:t> </a:t>
            </a:r>
            <a:r>
              <a:rPr lang="ru-RU" dirty="0">
                <a:hlinkClick r:id="rId3" tooltip="описание псилоцибин и псилоцин"/>
              </a:rPr>
              <a:t>ПСИЛОЦИБИН</a:t>
            </a:r>
            <a:r>
              <a:rPr lang="ru-RU" dirty="0"/>
              <a:t> </a:t>
            </a:r>
            <a:r>
              <a:rPr lang="ru-RU" dirty="0">
                <a:hlinkClick r:id="rId4" tooltip="описание мескалин"/>
              </a:rPr>
              <a:t>МЕСКАЛИН</a:t>
            </a:r>
            <a:r>
              <a:rPr lang="ru-RU" dirty="0"/>
              <a:t> </a:t>
            </a:r>
            <a:r>
              <a:rPr lang="ru-RU" dirty="0">
                <a:hlinkClick r:id="rId5" tooltip="описание экстази"/>
              </a:rPr>
              <a:t>ЭКСТАЗИ</a:t>
            </a:r>
            <a:endParaRPr lang="ru-RU" dirty="0"/>
          </a:p>
          <a:p>
            <a:pPr algn="r">
              <a:buNone/>
            </a:pPr>
            <a:r>
              <a:rPr lang="ru-RU" b="1" dirty="0"/>
              <a:t>ДИССОЦИАТИВЫ: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6" tooltip="описание кетамин"/>
              </a:rPr>
              <a:t>КЕТАМИН</a:t>
            </a:r>
            <a:r>
              <a:rPr lang="ru-RU" dirty="0"/>
              <a:t> </a:t>
            </a:r>
            <a:r>
              <a:rPr lang="ru-RU" dirty="0">
                <a:hlinkClick r:id="rId7" tooltip="описание DXM"/>
              </a:rPr>
              <a:t>DXM</a:t>
            </a:r>
            <a:r>
              <a:rPr lang="ru-RU" dirty="0"/>
              <a:t> </a:t>
            </a:r>
            <a:r>
              <a:rPr lang="ru-RU" dirty="0">
                <a:hlinkClick r:id="rId8" tooltip="описание PCP"/>
              </a:rPr>
              <a:t>PCP</a:t>
            </a:r>
            <a:endParaRPr lang="ru-RU" dirty="0"/>
          </a:p>
          <a:p>
            <a:pPr algn="r">
              <a:buNone/>
            </a:pPr>
            <a:r>
              <a:rPr lang="ru-RU" b="1" dirty="0"/>
              <a:t>СТИМУЛЯТОРЫ ЦНС: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9" tooltip="описание амфетамин"/>
              </a:rPr>
              <a:t>АМФЕТАМИН</a:t>
            </a:r>
            <a:r>
              <a:rPr lang="ru-RU" dirty="0"/>
              <a:t> </a:t>
            </a:r>
            <a:r>
              <a:rPr lang="ru-RU" dirty="0">
                <a:hlinkClick r:id="rId10" tooltip="описание кокаин и крек"/>
              </a:rPr>
              <a:t>КОКАИН (КРЭК)</a:t>
            </a:r>
            <a:r>
              <a:rPr lang="ru-RU" dirty="0"/>
              <a:t> </a:t>
            </a:r>
            <a:r>
              <a:rPr lang="ru-RU" dirty="0">
                <a:hlinkClick r:id="rId11" tooltip="описание никотин"/>
              </a:rPr>
              <a:t>НИКОТИН</a:t>
            </a:r>
            <a:endParaRPr lang="ru-RU" dirty="0"/>
          </a:p>
          <a:p>
            <a:pPr algn="r">
              <a:buNone/>
            </a:pPr>
            <a:r>
              <a:rPr lang="ru-RU" b="1" dirty="0"/>
              <a:t>ОПИАТЫ: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12" tooltip="описание героин, кодеин, морфин"/>
              </a:rPr>
              <a:t>ГЕРОИН, КОДЕИН, МОРФИН</a:t>
            </a:r>
            <a:endParaRPr lang="ru-RU" dirty="0"/>
          </a:p>
          <a:p>
            <a:pPr algn="r">
              <a:buNone/>
            </a:pPr>
            <a:r>
              <a:rPr lang="ru-RU" b="1" dirty="0"/>
              <a:t>ДРУГИЕ ВЕЩЕСТВА: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13" tooltip="описание марихуана"/>
              </a:rPr>
              <a:t>МАРИХУАНА</a:t>
            </a:r>
            <a:endParaRPr lang="ru-RU" dirty="0"/>
          </a:p>
          <a:p>
            <a:pPr algn="r">
              <a:buNone/>
            </a:pPr>
            <a:r>
              <a:rPr lang="ru-RU" b="1" dirty="0"/>
              <a:t>ЛЕТУЧИЕ РАСТВОРИТЕЛИ: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14" tooltip="описание летучие растворители"/>
              </a:rPr>
              <a:t>ЛЕТУЧИЕ РАСТВОРИТЕЛИ</a:t>
            </a:r>
            <a:endParaRPr lang="ru-RU" dirty="0"/>
          </a:p>
          <a:p>
            <a:pPr algn="r">
              <a:buNone/>
            </a:pPr>
            <a:r>
              <a:rPr lang="ru-RU" b="1" dirty="0"/>
              <a:t>ДЕПРЕССАНТЫ: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15" tooltip="описание барбитураты"/>
              </a:rPr>
              <a:t>БАРБИТУРАТЫ</a:t>
            </a:r>
            <a:r>
              <a:rPr lang="ru-RU" dirty="0"/>
              <a:t> </a:t>
            </a:r>
            <a:r>
              <a:rPr lang="ru-RU" dirty="0">
                <a:hlinkClick r:id="rId16" tooltip="описание алкоголь"/>
              </a:rPr>
              <a:t>АЛКОГОЛЬ</a:t>
            </a:r>
            <a:endParaRPr lang="ru-RU" dirty="0"/>
          </a:p>
          <a:p>
            <a:pPr algn="r">
              <a:buNone/>
            </a:pPr>
            <a:r>
              <a:rPr lang="ru-RU" b="1" dirty="0"/>
              <a:t>ПРОЧИЕ НАРКОТИКИ:</a:t>
            </a:r>
            <a:endParaRPr lang="ru-RU" dirty="0"/>
          </a:p>
          <a:p>
            <a:pPr algn="r">
              <a:buNone/>
            </a:pPr>
            <a:r>
              <a:rPr lang="ru-RU" dirty="0">
                <a:hlinkClick r:id="rId17" tooltip="описание абсент"/>
              </a:rPr>
              <a:t>АБСЕНТ</a:t>
            </a:r>
            <a:r>
              <a:rPr lang="ru-RU" dirty="0"/>
              <a:t> </a:t>
            </a:r>
            <a:r>
              <a:rPr lang="ru-RU" dirty="0">
                <a:hlinkClick r:id="rId18" tooltip="описание насвай"/>
              </a:rPr>
              <a:t>НАСВАЙ</a:t>
            </a:r>
            <a:endParaRPr lang="ru-RU" dirty="0"/>
          </a:p>
          <a:p>
            <a:pPr algn="r">
              <a:buNone/>
            </a:pPr>
            <a:endParaRPr lang="ru-RU" dirty="0"/>
          </a:p>
        </p:txBody>
      </p:sp>
      <p:pic>
        <p:nvPicPr>
          <p:cNvPr id="20482" name="Picture 2" descr="http://www.nyf-nyf.ru/uploads/posts/2011-06/1308300068_titul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85720" y="1500174"/>
            <a:ext cx="4676775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ГИПЕРСТИМУЛЯТОРЫ</a:t>
            </a:r>
            <a:b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LSD</a:t>
            </a:r>
            <a:endParaRPr lang="ru-RU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071546"/>
            <a:ext cx="5500726" cy="55721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LSD - это синтезированное химическим путем </a:t>
            </a:r>
            <a:r>
              <a:rPr lang="ru-RU" dirty="0" err="1"/>
              <a:t>психоактивное</a:t>
            </a:r>
            <a:r>
              <a:rPr lang="ru-RU" dirty="0"/>
              <a:t> вещество, которое погружает человека в необычные состояния сознания, </a:t>
            </a:r>
            <a:r>
              <a:rPr lang="ru-RU" dirty="0" smtClean="0"/>
              <a:t>может </a:t>
            </a:r>
            <a:r>
              <a:rPr lang="ru-RU" dirty="0"/>
              <a:t>вызывать разнообразные галлюцинации, обостряет чувствительность и заставляет его видеть окружающий мир совсем в ином свете</a:t>
            </a:r>
            <a:r>
              <a:rPr lang="ru-RU" dirty="0" smtClean="0"/>
              <a:t>.</a:t>
            </a:r>
            <a:r>
              <a:rPr lang="ru-RU" dirty="0"/>
              <a:t> LSD представляет собой твердое вещество, не имеющее цвета, вкуса и запаха, кристаллизуется в виде призм. В воде практически не растворяется, температура плавления 198-200 С</a:t>
            </a:r>
            <a:r>
              <a:rPr lang="ru-RU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Кто  изобрел LSD?</a:t>
            </a:r>
          </a:p>
          <a:p>
            <a:pPr>
              <a:buNone/>
            </a:pPr>
            <a:r>
              <a:rPr lang="ru-RU" dirty="0"/>
              <a:t>1938 - LSD впервые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синтезировал Альберт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Хофманн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/>
              <a:t>который работал в фармацевтической компании "</a:t>
            </a:r>
            <a:r>
              <a:rPr lang="ru-RU" dirty="0" err="1"/>
              <a:t>Сандоз</a:t>
            </a:r>
            <a:r>
              <a:rPr lang="ru-RU" dirty="0"/>
              <a:t>" </a:t>
            </a:r>
            <a:r>
              <a:rPr lang="ru-RU" dirty="0" smtClean="0"/>
              <a:t>(в </a:t>
            </a:r>
            <a:r>
              <a:rPr lang="ru-RU" dirty="0"/>
              <a:t>Базеле (Швейцария</a:t>
            </a:r>
            <a:r>
              <a:rPr lang="ru-RU" dirty="0" smtClean="0"/>
              <a:t>).</a:t>
            </a:r>
            <a:br>
              <a:rPr lang="ru-RU" dirty="0" smtClean="0"/>
            </a:br>
            <a:r>
              <a:rPr lang="ru-RU" dirty="0"/>
              <a:t>16 апреля, 1943 - Впервые Альберт </a:t>
            </a:r>
            <a:r>
              <a:rPr lang="ru-RU" dirty="0" err="1"/>
              <a:t>Хофманн</a:t>
            </a:r>
            <a:r>
              <a:rPr lang="ru-RU" dirty="0"/>
              <a:t> случайно "испытывает" маленькое количество LSD. Это - был первый человеческий опыт с чистым LSD-25. Он сообщает о наблюдении "непрерывного потока фантастических картин, экстраординарных форм с интенсивной, подобной калейдоскопу игрой цветов." Опыт продолжался чуть более чем два часа.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026" name="AutoShape 2" descr="марка LS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арка LS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арка LS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марка LS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stockphotos10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142984"/>
            <a:ext cx="3036670" cy="2357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ofmann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714752"/>
            <a:ext cx="2571768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Какие эффекты от ЛСД?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5214942" cy="62865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Действие ЛСД обычно начинается спустя 30-90 минут после его принятия внутрь и может продолжаться даже в течение 12 часов. Принимающие ЛСД могут испытывать определенные ощущения, связанные с воздействием на физиологию, например, повышение артериального давления и частоты сердечных сокращений, головокружение, отсутствие аппетита, сухость во рту, потливость, тошноту, онемение рук и ног и дрожь; но действие наркотика, в основном, проявляется на эмоциональном и чувственном уровне. Эмоции принявшего наркотик могут очень быстро измениться от страха к эйфории, причем такие переходы будут столь стремительными, что может показаться, что человек испытывает несколько ощущений одновременно.</a:t>
            </a:r>
            <a:br>
              <a:rPr lang="ru-RU" sz="1600" dirty="0"/>
            </a:br>
            <a:endParaRPr lang="ru-RU" sz="1600" dirty="0"/>
          </a:p>
          <a:p>
            <a:pPr>
              <a:buNone/>
            </a:pPr>
            <a:r>
              <a:rPr lang="ru-RU" sz="1600" dirty="0" smtClean="0"/>
              <a:t>ЛСД </a:t>
            </a:r>
            <a:r>
              <a:rPr lang="ru-RU" sz="1600" dirty="0"/>
              <a:t>оказывает также сильнейшее действие на органы чувств. Ощущения цвета, запаха, и иные кажутся весьма и весьма интенсивными. В некоторых случаях сенсорные ощущения могут сливаться воедино, при этом человеку кажется, что он способен слышать и ощущать на ощупь цвета и видеть звуки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.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18434" name="Picture 2" descr="http://upload.wikimedia.org/wikipedia/commons/thumb/e/e5/Pink_Elephants_on_Parade_Blotter_LSD_Dumbo.jpg/220px-Pink_Elephants_on_Parade_Blotter_LSD_Dumb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214422"/>
            <a:ext cx="2716917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http://image.tsn.ua/media/images2/original/Jun2007/3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071942"/>
            <a:ext cx="2649058" cy="20478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214290"/>
            <a:ext cx="5143504" cy="64294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Галлюцинации искажают или видоизменяют очертания предметов и различные формы движения. Они могут вызвать ощущение того, что ход времени сильно замедлился или что форма тела самого человека изменилась. Принявший наркотик человек иногда испытывает приятные и стимулирующие работу мозга ощущения, а также чувство углубленного понимания всего происходящего. Также могут появляться страшные мысли и кошмары, чувство беспокойства и отчаяния, в том числе страх перед наступающим безумием или близкой смертью, или утраты контроля над собой</a:t>
            </a:r>
          </a:p>
          <a:p>
            <a:pPr>
              <a:buNone/>
            </a:pPr>
            <a:r>
              <a:rPr lang="ru-RU" sz="1600" dirty="0" smtClean="0"/>
              <a:t>Имеет </a:t>
            </a:r>
            <a:r>
              <a:rPr lang="ru-RU" sz="1600" dirty="0"/>
              <a:t>ли LSD толерантность</a:t>
            </a:r>
            <a:r>
              <a:rPr lang="ru-RU" sz="1600" dirty="0" smtClean="0"/>
              <a:t>?</a:t>
            </a:r>
          </a:p>
          <a:p>
            <a:pPr>
              <a:buNone/>
            </a:pPr>
            <a:r>
              <a:rPr lang="ru-RU" sz="1600" dirty="0" smtClean="0"/>
              <a:t>   LSD </a:t>
            </a:r>
            <a:r>
              <a:rPr lang="ru-RU" sz="1600" dirty="0"/>
              <a:t>имеет временную толерантность. Полностью LSD выводится из организма за 3-6 дней. После этого времени LSD будет действовать </a:t>
            </a:r>
            <a:r>
              <a:rPr lang="ru-RU" sz="1600"/>
              <a:t>по-прежнему</a:t>
            </a:r>
            <a:r>
              <a:rPr lang="ru-RU" sz="1600" smtClean="0"/>
              <a:t>.</a:t>
            </a:r>
          </a:p>
          <a:p>
            <a:pPr>
              <a:buNone/>
            </a:pPr>
            <a:endParaRPr lang="ru-RU" sz="1600" smtClean="0"/>
          </a:p>
          <a:p>
            <a:pPr>
              <a:buNone/>
            </a:pPr>
            <a:r>
              <a:rPr lang="ru-RU" sz="1600" smtClean="0"/>
              <a:t>В </a:t>
            </a:r>
            <a:r>
              <a:rPr lang="ru-RU" sz="1600" dirty="0"/>
              <a:t>какой форме обычно LSD можно увидеть</a:t>
            </a:r>
            <a:r>
              <a:rPr lang="ru-RU" sz="1600" dirty="0" smtClean="0"/>
              <a:t>?</a:t>
            </a:r>
            <a:br>
              <a:rPr lang="ru-RU" sz="1600" dirty="0" smtClean="0"/>
            </a:br>
            <a:r>
              <a:rPr lang="ru-RU" sz="1600" dirty="0"/>
              <a:t>Чаще всего LSD представляет собой либо бумагу, пропитанную небольшим количеством раствора </a:t>
            </a:r>
            <a:r>
              <a:rPr lang="ru-RU" sz="1600" dirty="0" err="1"/>
              <a:t>д-лизергиновой</a:t>
            </a:r>
            <a:r>
              <a:rPr lang="ru-RU" sz="1600" dirty="0"/>
              <a:t> кислоты (это называют "марка", "промокашка", от английского слова "</a:t>
            </a:r>
            <a:r>
              <a:rPr lang="ru-RU" sz="1600" dirty="0" err="1"/>
              <a:t>blotter</a:t>
            </a:r>
            <a:r>
              <a:rPr lang="ru-RU" sz="1600" dirty="0"/>
              <a:t>"), либо гель, либо таблетку, что встречается редко</a:t>
            </a:r>
            <a:r>
              <a:rPr lang="ru-RU" sz="1600" dirty="0" smtClean="0"/>
              <a:t>.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17410" name="Picture 2" descr="http://www.psyportal.net/wp-content/uploads/2011/06/6judr005-Hallucinatio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2881322" cy="21609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412" name="Picture 4" descr="http://qiq.ws/media/npict/0811/big/lsd_kartinki_10851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214686"/>
            <a:ext cx="2714644" cy="31296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14620"/>
            <a:ext cx="8572528" cy="392909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 smtClean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42844" y="142852"/>
          <a:ext cx="8786874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654032"/>
          </a:xfrm>
        </p:spPr>
        <p:txBody>
          <a:bodyPr>
            <a:noAutofit/>
          </a:bodyPr>
          <a:lstStyle/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ДИССОЦИАТИВЫ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b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КЕТАМИН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071546"/>
            <a:ext cx="5929322" cy="5786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/>
              <a:t>1962 - Американский Фармацевт </a:t>
            </a:r>
            <a:r>
              <a:rPr lang="ru-RU" sz="1600" dirty="0" err="1"/>
              <a:t>Кэлвин</a:t>
            </a:r>
            <a:r>
              <a:rPr lang="ru-RU" sz="1600" dirty="0"/>
              <a:t> </a:t>
            </a:r>
            <a:r>
              <a:rPr lang="ru-RU" sz="1600" dirty="0" err="1"/>
              <a:t>Стивенс</a:t>
            </a:r>
            <a:r>
              <a:rPr lang="ru-RU" sz="1600" dirty="0"/>
              <a:t> впервые синтезирует </a:t>
            </a:r>
            <a:r>
              <a:rPr lang="ru-RU" sz="1600" dirty="0" err="1"/>
              <a:t>кетамин</a:t>
            </a:r>
            <a:r>
              <a:rPr lang="ru-RU" sz="1600" dirty="0"/>
              <a:t> в </a:t>
            </a:r>
            <a:r>
              <a:rPr lang="ru-RU" sz="1600" dirty="0" err="1"/>
              <a:t>Parke</a:t>
            </a:r>
            <a:r>
              <a:rPr lang="ru-RU" sz="1600" dirty="0"/>
              <a:t> </a:t>
            </a:r>
            <a:r>
              <a:rPr lang="ru-RU" sz="1600" dirty="0" err="1"/>
              <a:t>Davis</a:t>
            </a:r>
            <a:r>
              <a:rPr lang="ru-RU" sz="1600" dirty="0"/>
              <a:t> </a:t>
            </a:r>
            <a:r>
              <a:rPr lang="ru-RU" sz="1600" dirty="0" err="1"/>
              <a:t>Lab</a:t>
            </a:r>
            <a:r>
              <a:rPr lang="ru-RU" sz="1600" dirty="0"/>
              <a:t> и называет его "CI-581".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1963 - </a:t>
            </a:r>
            <a:r>
              <a:rPr lang="ru-RU" sz="1600" dirty="0" err="1"/>
              <a:t>Кетамин</a:t>
            </a:r>
            <a:r>
              <a:rPr lang="ru-RU" sz="1600" dirty="0"/>
              <a:t> запатентован в Бельгии.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1965 - </a:t>
            </a:r>
            <a:r>
              <a:rPr lang="ru-RU" sz="1600" dirty="0" err="1"/>
              <a:t>Кетамин</a:t>
            </a:r>
            <a:r>
              <a:rPr lang="ru-RU" sz="1600" dirty="0"/>
              <a:t>, как обнаруживают, является хорошим обезболивающим</a:t>
            </a:r>
            <a:r>
              <a:rPr lang="ru-RU" sz="1600" dirty="0" smtClean="0"/>
              <a:t>.</a:t>
            </a:r>
          </a:p>
          <a:p>
            <a:pPr>
              <a:buNone/>
            </a:pPr>
            <a:r>
              <a:rPr lang="ru-RU" sz="1600" dirty="0"/>
              <a:t> </a:t>
            </a:r>
            <a:r>
              <a:rPr lang="ru-RU" sz="1600" i="1" dirty="0"/>
              <a:t>Как называют </a:t>
            </a:r>
            <a:r>
              <a:rPr lang="ru-RU" sz="1600" i="1" dirty="0" err="1"/>
              <a:t>Кетамин</a:t>
            </a:r>
            <a:r>
              <a:rPr lang="ru-RU" sz="1600" i="1" dirty="0"/>
              <a:t> химики?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Систематическое название - 2-(</a:t>
            </a:r>
            <a:r>
              <a:rPr lang="ru-RU" sz="1600" dirty="0" err="1"/>
              <a:t>метиламино</a:t>
            </a:r>
            <a:r>
              <a:rPr lang="ru-RU" sz="1600" dirty="0"/>
              <a:t>)-2-(2-хлорфенил)-циклогексана гидрохлорид</a:t>
            </a:r>
            <a:r>
              <a:rPr lang="ru-RU" sz="1600" dirty="0" smtClean="0"/>
              <a:t>.</a:t>
            </a:r>
          </a:p>
          <a:p>
            <a:pPr>
              <a:buNone/>
            </a:pPr>
            <a:r>
              <a:rPr lang="ru-RU" sz="1600" dirty="0"/>
              <a:t> </a:t>
            </a:r>
            <a:r>
              <a:rPr lang="ru-RU" sz="1600" i="1" dirty="0"/>
              <a:t>Как его используют?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err="1"/>
              <a:t>Кетамин</a:t>
            </a:r>
            <a:r>
              <a:rPr lang="ru-RU" sz="1600" dirty="0"/>
              <a:t> используется прежде всего для хирургической анестезии (наркоза</a:t>
            </a:r>
            <a:r>
              <a:rPr lang="ru-RU" sz="1600" dirty="0" smtClean="0"/>
              <a:t>). </a:t>
            </a:r>
            <a:r>
              <a:rPr lang="ru-RU" sz="1600" dirty="0"/>
              <a:t>Анестезия при введении </a:t>
            </a:r>
            <a:r>
              <a:rPr lang="ru-RU" sz="1600" dirty="0" err="1"/>
              <a:t>Кетамина</a:t>
            </a:r>
            <a:r>
              <a:rPr lang="ru-RU" sz="1600" dirty="0"/>
              <a:t> получила название "</a:t>
            </a:r>
            <a:r>
              <a:rPr lang="ru-RU" sz="1600" dirty="0" err="1"/>
              <a:t>диссоциативной</a:t>
            </a:r>
            <a:r>
              <a:rPr lang="ru-RU" sz="1600" dirty="0"/>
              <a:t>", что означает, в частности, что сознание при ней "отделяется" (или "</a:t>
            </a:r>
            <a:r>
              <a:rPr lang="ru-RU" sz="1600" dirty="0" err="1"/>
              <a:t>диссоциируется</a:t>
            </a:r>
            <a:r>
              <a:rPr lang="ru-RU" sz="1600" dirty="0"/>
              <a:t>") от тела. Основное преимущество </a:t>
            </a:r>
            <a:r>
              <a:rPr lang="ru-RU" sz="1600" dirty="0" err="1"/>
              <a:t>Кетамина</a:t>
            </a:r>
            <a:r>
              <a:rPr lang="ru-RU" sz="1600" dirty="0"/>
              <a:t> перед другими средствами для наркоза в том, что он не подавляет гортанных и глоточных рефлексов (так что вы не рискуете во время операции захлебнуться собственной слюной). Кроме того, </a:t>
            </a:r>
            <a:r>
              <a:rPr lang="ru-RU" sz="1600" dirty="0" err="1"/>
              <a:t>Кетамин</a:t>
            </a:r>
            <a:r>
              <a:rPr lang="ru-RU" sz="1600" dirty="0"/>
              <a:t> гораздо меньше, чем другие общие анестетики угнетает дыхание, а сердцебиение он даже стимулирует. В связи с этим </a:t>
            </a:r>
            <a:r>
              <a:rPr lang="ru-RU" sz="1600" dirty="0" err="1"/>
              <a:t>Кетамин</a:t>
            </a:r>
            <a:r>
              <a:rPr lang="ru-RU" sz="1600" dirty="0"/>
              <a:t> особенно полезен в экстренной хирургии (например, при стихийных бедствиях и т.п.), когда опасные побочные эффекты особенно нежелательны</a:t>
            </a:r>
          </a:p>
        </p:txBody>
      </p:sp>
      <p:pic>
        <p:nvPicPr>
          <p:cNvPr id="15364" name="Picture 4" descr="http://www.ljplus.ru/img4/n/e/netsurfer/ketam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2928958" cy="2143140"/>
          </a:xfrm>
          <a:prstGeom prst="rect">
            <a:avLst/>
          </a:prstGeom>
          <a:noFill/>
        </p:spPr>
      </p:pic>
      <p:pic>
        <p:nvPicPr>
          <p:cNvPr id="15366" name="Picture 6" descr="http://stranaprotivnarkotikov.ru/wp-content/uploads/2011/01/ketamine-effe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929066"/>
            <a:ext cx="3181280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DXM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5857916" cy="542928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DXM, или </a:t>
            </a:r>
            <a:r>
              <a:rPr lang="ru-RU" dirty="0" err="1" smtClean="0"/>
              <a:t>декстрометорфан</a:t>
            </a:r>
            <a:r>
              <a:rPr lang="ru-RU" dirty="0" smtClean="0"/>
              <a:t>, вещество для подавления кашля, составная часть сиропов от кашля и противокашлевых лекарств. </a:t>
            </a:r>
            <a:r>
              <a:rPr lang="ru-RU" dirty="0" err="1" smtClean="0"/>
              <a:t>Декстрометорфана</a:t>
            </a:r>
            <a:r>
              <a:rPr lang="ru-RU" dirty="0" smtClean="0"/>
              <a:t> </a:t>
            </a:r>
            <a:r>
              <a:rPr lang="ru-RU" dirty="0" err="1" smtClean="0"/>
              <a:t>гидробромид</a:t>
            </a:r>
            <a:r>
              <a:rPr lang="ru-RU" dirty="0" smtClean="0"/>
              <a:t> (</a:t>
            </a:r>
            <a:r>
              <a:rPr lang="ru-RU" dirty="0" err="1" smtClean="0"/>
              <a:t>dextromethorphan</a:t>
            </a:r>
            <a:r>
              <a:rPr lang="ru-RU" dirty="0" smtClean="0"/>
              <a:t> </a:t>
            </a:r>
            <a:r>
              <a:rPr lang="ru-RU" dirty="0" err="1" smtClean="0"/>
              <a:t>hydrobromide</a:t>
            </a:r>
            <a:r>
              <a:rPr lang="ru-RU" dirty="0" smtClean="0"/>
              <a:t>) - растворимая в воде соль </a:t>
            </a:r>
            <a:r>
              <a:rPr lang="ru-RU" dirty="0" err="1" smtClean="0"/>
              <a:t>декстрометорфана</a:t>
            </a:r>
            <a:r>
              <a:rPr lang="ru-RU" dirty="0" smtClean="0"/>
              <a:t> и </a:t>
            </a:r>
            <a:r>
              <a:rPr lang="ru-RU" dirty="0" err="1" smtClean="0"/>
              <a:t>бромводородной</a:t>
            </a:r>
            <a:r>
              <a:rPr lang="ru-RU" dirty="0" smtClean="0"/>
              <a:t> кислоты (</a:t>
            </a:r>
            <a:r>
              <a:rPr lang="ru-RU" dirty="0" err="1" smtClean="0"/>
              <a:t>HBr</a:t>
            </a:r>
            <a:r>
              <a:rPr lang="ru-RU" dirty="0" smtClean="0"/>
              <a:t>), то есть то, что получается при реакции чистого </a:t>
            </a:r>
            <a:r>
              <a:rPr lang="ru-RU" dirty="0" err="1" smtClean="0"/>
              <a:t>декстрометорфана</a:t>
            </a:r>
            <a:r>
              <a:rPr lang="ru-RU" dirty="0" smtClean="0"/>
              <a:t> и </a:t>
            </a:r>
            <a:r>
              <a:rPr lang="ru-RU" dirty="0" err="1" smtClean="0"/>
              <a:t>бромводородной</a:t>
            </a:r>
            <a:r>
              <a:rPr lang="ru-RU" dirty="0" smtClean="0"/>
              <a:t> кислоты. DXM - синтетический аналог морфина аналогичный </a:t>
            </a:r>
            <a:r>
              <a:rPr lang="ru-RU" dirty="0" err="1" smtClean="0"/>
              <a:t>леворфанолу</a:t>
            </a:r>
            <a:r>
              <a:rPr lang="ru-RU" dirty="0" smtClean="0"/>
              <a:t> (</a:t>
            </a:r>
            <a:r>
              <a:rPr lang="ru-RU" dirty="0" err="1" smtClean="0"/>
              <a:t>levorphanol</a:t>
            </a:r>
            <a:r>
              <a:rPr lang="ru-RU" dirty="0" smtClean="0"/>
              <a:t>), однако не имеет </a:t>
            </a:r>
            <a:r>
              <a:rPr lang="ru-RU" dirty="0" err="1" smtClean="0"/>
              <a:t>опиатных</a:t>
            </a:r>
            <a:r>
              <a:rPr lang="ru-RU" dirty="0" smtClean="0"/>
              <a:t> эффектов. В США используется более тридцати лет, заменяя кодеин в качестве подавителя кашля. Кодеин - это </a:t>
            </a:r>
            <a:r>
              <a:rPr lang="ru-RU" dirty="0" err="1" smtClean="0"/>
              <a:t>опиатный</a:t>
            </a:r>
            <a:r>
              <a:rPr lang="ru-RU" dirty="0" smtClean="0"/>
              <a:t> наркотик, входящих в состав некоторых лекарств от кашля (</a:t>
            </a:r>
            <a:r>
              <a:rPr lang="ru-RU" dirty="0" err="1" smtClean="0"/>
              <a:t>Терпинкод</a:t>
            </a:r>
            <a:r>
              <a:rPr lang="ru-RU" dirty="0" smtClean="0"/>
              <a:t>, например), который куда более опасен, чем DXM из-за того, что способен вызвать физическое привыкание.</a:t>
            </a:r>
            <a:br>
              <a:rPr lang="ru-RU" dirty="0" smtClean="0"/>
            </a:br>
            <a:r>
              <a:rPr lang="ru-RU" dirty="0" smtClean="0"/>
              <a:t> Эффекты от DXM?</a:t>
            </a:r>
          </a:p>
          <a:p>
            <a:pPr>
              <a:buNone/>
            </a:pPr>
            <a:r>
              <a:rPr lang="ru-RU" dirty="0" smtClean="0"/>
              <a:t>Это зависит от того, сколько принять DXM. Существует четыре различных вида эффекта в зависимости от дозы - они называются плато. Первое плато - легкий стимулирующий эффект, чувство легкого возбуждения - обычно сравнивается с MDA. Второе плато - более возбужденное состояние - ощущения опьянения. Третье плато - </a:t>
            </a:r>
            <a:r>
              <a:rPr lang="ru-RU" dirty="0" err="1" smtClean="0"/>
              <a:t>диссоциированное</a:t>
            </a:r>
            <a:r>
              <a:rPr lang="ru-RU" dirty="0" smtClean="0"/>
              <a:t>, как при небольшой дозе </a:t>
            </a:r>
            <a:r>
              <a:rPr lang="ru-RU" dirty="0" err="1" smtClean="0"/>
              <a:t>кетамина</a:t>
            </a:r>
            <a:r>
              <a:rPr lang="ru-RU" dirty="0" smtClean="0"/>
              <a:t>. Четвертое плато - полная диссоциация, как большая доза </a:t>
            </a:r>
            <a:r>
              <a:rPr lang="ru-RU" dirty="0" err="1" smtClean="0"/>
              <a:t>кетамина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Опасен ли DXM?</a:t>
            </a:r>
            <a:br>
              <a:rPr lang="ru-RU" dirty="0" smtClean="0"/>
            </a:br>
            <a:r>
              <a:rPr lang="ru-RU" dirty="0" smtClean="0"/>
              <a:t>Да, особенно в больших дозах. Одни из главных опасностей:</a:t>
            </a:r>
            <a:br>
              <a:rPr lang="ru-RU" dirty="0" smtClean="0"/>
            </a:br>
            <a:r>
              <a:rPr lang="ru-RU" dirty="0" smtClean="0"/>
              <a:t>Тошнота, понос, рвота, аллергические реакции. Приступы жара, головокружение, </a:t>
            </a:r>
            <a:r>
              <a:rPr lang="ru-RU" dirty="0" err="1" smtClean="0"/>
              <a:t>психотические</a:t>
            </a:r>
            <a:r>
              <a:rPr lang="ru-RU" dirty="0" smtClean="0"/>
              <a:t> срывы (от больших доз).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340" name="Picture 4" descr="http://nakur.ruckp.org/photos.files/dx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214818"/>
            <a:ext cx="2571736" cy="1928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6" descr="http://blog.newlifecenter.ru/wp-content/uploads/2010/03/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071546"/>
            <a:ext cx="2571768" cy="214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 anchor="t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ОПИАТЫ.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5643570" cy="58579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 smtClean="0"/>
              <a:t> </a:t>
            </a:r>
            <a:r>
              <a:rPr lang="ru-RU" sz="1800" dirty="0" err="1" smtClean="0"/>
              <a:t>Опиоиды</a:t>
            </a:r>
            <a:r>
              <a:rPr lang="ru-RU" sz="1800" dirty="0" smtClean="0"/>
              <a:t> относятся к препаратам, изменяющим душевное состояние и восприятие окружающего. Иногда </a:t>
            </a:r>
            <a:r>
              <a:rPr lang="ru-RU" sz="1800" dirty="0" err="1" smtClean="0"/>
              <a:t>опиоиды</a:t>
            </a:r>
            <a:r>
              <a:rPr lang="ru-RU" sz="1800" dirty="0" smtClean="0"/>
              <a:t> вызывают сон, но потери сознания не происходит даже при высоких дозах.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Опиаты имеют разнообразную химическую структуру, но вызывают довольно сходные эффекты, за счет того, что все они связываются со специфическими "</a:t>
            </a:r>
            <a:r>
              <a:rPr lang="ru-RU" sz="1800" dirty="0" err="1" smtClean="0"/>
              <a:t>опиатными</a:t>
            </a:r>
            <a:r>
              <a:rPr lang="ru-RU" sz="1800" dirty="0" smtClean="0"/>
              <a:t>" рецепторами.</a:t>
            </a:r>
          </a:p>
          <a:p>
            <a:pPr marL="514350" indent="-51435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Жаргонное  название </a:t>
            </a:r>
            <a:r>
              <a:rPr lang="ru-RU" sz="2000" dirty="0" smtClean="0"/>
              <a:t>:</a:t>
            </a:r>
          </a:p>
          <a:p>
            <a:pPr>
              <a:buNone/>
            </a:pPr>
            <a:r>
              <a:rPr lang="ru-RU" sz="1700" i="1" dirty="0" smtClean="0"/>
              <a:t>"Маковая соломка", </a:t>
            </a:r>
            <a:r>
              <a:rPr lang="ru-RU" sz="1700" dirty="0" smtClean="0"/>
              <a:t>"солома", или "сено"- размолотые (иногда до состояния пыли) коричнево-желтые сухие части растений: листья, стебли и коробочки.</a:t>
            </a:r>
          </a:p>
          <a:p>
            <a:pPr>
              <a:buNone/>
            </a:pPr>
            <a:r>
              <a:rPr lang="ru-RU" sz="1700" i="1" dirty="0" smtClean="0"/>
              <a:t>"</a:t>
            </a:r>
            <a:r>
              <a:rPr lang="ru-RU" sz="1700" i="1" dirty="0" err="1" smtClean="0"/>
              <a:t>Ханка</a:t>
            </a:r>
            <a:r>
              <a:rPr lang="ru-RU" sz="1700" i="1" dirty="0" smtClean="0"/>
              <a:t>"- </a:t>
            </a:r>
            <a:r>
              <a:rPr lang="ru-RU" sz="1700" dirty="0" smtClean="0"/>
              <a:t>застывший темно-коричневый сок маковых коробочек (он же опий-сырец), сформированный в лепешки 1-1,5 см в поперечнике.</a:t>
            </a:r>
          </a:p>
          <a:p>
            <a:pPr>
              <a:buNone/>
            </a:pPr>
            <a:r>
              <a:rPr lang="ru-RU" sz="1700" i="1" dirty="0" smtClean="0"/>
              <a:t>"Бинты", или "марля"- </a:t>
            </a:r>
            <a:r>
              <a:rPr lang="ru-RU" sz="1700" dirty="0" smtClean="0"/>
              <a:t>пропитанная опием-сырцом хлопчатобумажная ткань, становится коричневой, если до пропитки имела светлый цвет. Плотная и ломкая на ощупь.</a:t>
            </a:r>
            <a:br>
              <a:rPr lang="ru-RU" sz="1700" dirty="0" smtClean="0"/>
            </a:br>
            <a:endParaRPr lang="ru-RU" sz="1700" dirty="0"/>
          </a:p>
        </p:txBody>
      </p:sp>
      <p:sp>
        <p:nvSpPr>
          <p:cNvPr id="7170" name="AutoShape 2" descr="'опий сырец' - ха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'опий сырец' - ха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stockphotos10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5021000"/>
            <a:ext cx="2857520" cy="183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4" name="Picture 2" descr="http://lleo.aha.ru/dnevnik/img/2007/05/pivo_vs_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571480"/>
            <a:ext cx="2833686" cy="1788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6" name="Picture 4" descr="http://uzrf.ru/userfiles/image/novosti_3/kartinki/Ma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571744"/>
            <a:ext cx="3071834" cy="2126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96908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Основные эффекты </a:t>
            </a:r>
            <a:endParaRPr lang="ru-RU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928670"/>
            <a:ext cx="5572132" cy="5929330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Болеутоляющая активность, сильное уменьшение болей любого происхождения.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Эйфоризирующая</a:t>
            </a:r>
            <a:r>
              <a:rPr lang="ru-RU" dirty="0" smtClean="0"/>
              <a:t> активность, способность вызывать особое психическое состояние благополучия и благодушия.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Подавление кашлевого и дыхательного центров мозга.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Активация парасимпатической системы, сужение зрачков.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Повышение тонуса кишечника, запоры, спазм гладких мышц.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длительном применении активность опиата снижается (</a:t>
            </a:r>
            <a:r>
              <a:rPr lang="ru-RU" i="1" dirty="0" smtClean="0"/>
              <a:t>привыкание</a:t>
            </a:r>
            <a:r>
              <a:rPr lang="ru-RU" dirty="0" smtClean="0"/>
              <a:t>).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Неприятные эффекты при внезапной отмене препарата (</a:t>
            </a:r>
            <a:r>
              <a:rPr lang="ru-RU" i="1" dirty="0" smtClean="0"/>
              <a:t>абстиненция или ломка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dirty="0" smtClean="0"/>
              <a:t>Опиаты вызывают сильную психологическую и физическую зависимость (</a:t>
            </a:r>
            <a:r>
              <a:rPr lang="ru-RU" i="1" dirty="0" smtClean="0"/>
              <a:t>пристрастие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dirty="0" smtClean="0"/>
              <a:t>По химической природе, характеру и механизмам фармакологической активности современные анальгетики делят на две основные группы:</a:t>
            </a:r>
            <a:br>
              <a:rPr lang="ru-RU" dirty="0" smtClean="0"/>
            </a:b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Наркотические анальгетики</a:t>
            </a:r>
            <a:br>
              <a:rPr lang="ru-RU" dirty="0" smtClean="0"/>
            </a:br>
            <a:r>
              <a:rPr lang="ru-RU" dirty="0" smtClean="0"/>
              <a:t>Включает морфин и близкие к нему алкалоиды (опиаты) и синтетические соединения, обладающие морфиноподобными свойствами.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Ненаркотические анальгетики</a:t>
            </a:r>
            <a:br>
              <a:rPr lang="ru-RU" dirty="0" smtClean="0"/>
            </a:br>
            <a:r>
              <a:rPr lang="ru-RU" dirty="0" smtClean="0"/>
              <a:t>Включает синтетические производные салициловой кислоты, пиразолона, анилина и др.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Опиаты считаются самыми опасными из всех видов наркотиков.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 descr="http://cs4568.userapi.com/u85429497/-14/x_786a26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143380"/>
            <a:ext cx="2786082" cy="1861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http://season.kz/upload/iblock/48a/smeh-d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71546"/>
            <a:ext cx="2714644" cy="2357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9690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Героин </a:t>
            </a:r>
            <a:endParaRPr lang="ru-RU" sz="6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214422"/>
            <a:ext cx="5143504" cy="564357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>Героин</a:t>
            </a:r>
            <a:r>
              <a:rPr lang="ru-RU" dirty="0" smtClean="0"/>
              <a:t> изначально был назван немецким словом - "</a:t>
            </a:r>
            <a:r>
              <a:rPr lang="ru-RU" dirty="0" err="1" smtClean="0"/>
              <a:t>heroisch</a:t>
            </a:r>
            <a:r>
              <a:rPr lang="ru-RU" dirty="0" smtClean="0"/>
              <a:t>" - герой, для героя. Согласно популярной легенде, его заместитель, </a:t>
            </a:r>
            <a:r>
              <a:rPr lang="ru-RU" dirty="0" err="1" smtClean="0"/>
              <a:t>methadone</a:t>
            </a:r>
            <a:r>
              <a:rPr lang="ru-RU" dirty="0" smtClean="0"/>
              <a:t>, первоначально окрестили </a:t>
            </a:r>
            <a:r>
              <a:rPr lang="ru-RU" dirty="0" err="1" smtClean="0"/>
              <a:t>Dolophine</a:t>
            </a:r>
            <a:r>
              <a:rPr lang="ru-RU" dirty="0" smtClean="0"/>
              <a:t> в честь Адольфа Гитлера. В действительности, название происходит от Латинского "</a:t>
            </a:r>
            <a:r>
              <a:rPr lang="ru-RU" dirty="0" err="1" smtClean="0"/>
              <a:t>dolor</a:t>
            </a:r>
            <a:r>
              <a:rPr lang="ru-RU" dirty="0" smtClean="0"/>
              <a:t>", означая боль.</a:t>
            </a:r>
          </a:p>
          <a:p>
            <a:r>
              <a:rPr lang="ru-RU" dirty="0" smtClean="0"/>
              <a:t>Употребление героина отмечается </a:t>
            </a:r>
            <a:r>
              <a:rPr lang="ru-RU" dirty="0" err="1" smtClean="0"/>
              <a:t>эйфористическим</a:t>
            </a:r>
            <a:r>
              <a:rPr lang="ru-RU" dirty="0" smtClean="0"/>
              <a:t> наплывом, теплым чувством расслабления, ощущением защищенности, и прекращением боли, опасения, голода, напряженности и беспокойства. Когда героин нюхают или курят, ощущения более сильные. Наркоману кажется, что время может замедляться. Любое проявление гнева, расстройства или агрессии исчезает.</a:t>
            </a:r>
          </a:p>
          <a:p>
            <a:r>
              <a:rPr lang="ru-RU" dirty="0" smtClean="0"/>
              <a:t>Героин наиболее быстродействующий и сильнодействующий из всех опиатов. Когда героин используют внутривенно, он достигает мозга за 15 -30 секунд; когда героин нюхают он достигает мозга за 7 секунд.</a:t>
            </a:r>
          </a:p>
          <a:p>
            <a:r>
              <a:rPr lang="ru-RU" dirty="0" smtClean="0"/>
              <a:t>После 4 - 8 часов после приема эффект постепенно проходит. Привыкание развивается достаточно быстро ,так что наркоманы постепенно увеличивают ежедневную дозу, что почти всегда превышает финансовые возможности человека. Так возникает зависимость.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Mak"/>
          <p:cNvPicPr>
            <a:picLocks noChangeAspect="1" noChangeArrowheads="1"/>
          </p:cNvPicPr>
          <p:nvPr/>
        </p:nvPicPr>
        <p:blipFill>
          <a:blip r:embed="rId2"/>
          <a:srcRect t="2959" b="6804"/>
          <a:stretch>
            <a:fillRect/>
          </a:stretch>
        </p:blipFill>
        <p:spPr bwMode="auto">
          <a:xfrm>
            <a:off x="285720" y="1142984"/>
            <a:ext cx="2714643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http://pics.livejournal.com/onis_med/pic/000031p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14818"/>
            <a:ext cx="2817670" cy="2109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0"/>
            <a:ext cx="5286412" cy="93978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Морфин </a:t>
            </a:r>
            <a:endParaRPr lang="ru-RU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5214974" cy="578645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Морфин является основным представителем группы наркотических анальгетиков. Он оказывает сильное болеутоляющее действие. Понижая возбудимость болевых центров, он оказывает также противошоковое действие.</a:t>
            </a:r>
          </a:p>
          <a:p>
            <a:pPr>
              <a:buNone/>
            </a:pPr>
            <a:r>
              <a:rPr lang="ru-RU" dirty="0" smtClean="0"/>
              <a:t>В больших дозах вызывает снотворный эффект, этот эффект более выражен при нарушениях сна, связанных с болевыми ощущениями.</a:t>
            </a:r>
          </a:p>
          <a:p>
            <a:pPr>
              <a:buNone/>
            </a:pPr>
            <a:r>
              <a:rPr lang="ru-RU" dirty="0" smtClean="0"/>
              <a:t>Морфин оказывает тормозящее влияние на условные рефлексы, усиливает действие наркотических, снотворных и </a:t>
            </a:r>
            <a:r>
              <a:rPr lang="ru-RU" dirty="0" err="1" smtClean="0"/>
              <a:t>местноанестетических</a:t>
            </a:r>
            <a:r>
              <a:rPr lang="ru-RU" dirty="0" smtClean="0"/>
              <a:t> средств. Понижает возбудимость кашлевого центра.</a:t>
            </a:r>
          </a:p>
          <a:p>
            <a:pPr>
              <a:buNone/>
            </a:pPr>
            <a:r>
              <a:rPr lang="ru-RU" dirty="0" smtClean="0"/>
              <a:t>Морфин вызывает возбуждение центра блуждающих нервов, проявляющееся </a:t>
            </a:r>
            <a:r>
              <a:rPr lang="ru-RU" dirty="0" err="1" smtClean="0"/>
              <a:t>брадикардией</a:t>
            </a:r>
            <a:r>
              <a:rPr lang="ru-RU" dirty="0" smtClean="0"/>
              <a:t>. А также вызывает </a:t>
            </a:r>
            <a:r>
              <a:rPr lang="ru-RU" dirty="0" err="1" smtClean="0"/>
              <a:t>миоз</a:t>
            </a:r>
            <a:r>
              <a:rPr lang="ru-RU" dirty="0" smtClean="0"/>
              <a:t> в результате активации нейронов </a:t>
            </a:r>
            <a:r>
              <a:rPr lang="ru-RU" dirty="0" err="1" smtClean="0"/>
              <a:t>глазодвигательных</a:t>
            </a:r>
            <a:r>
              <a:rPr lang="ru-RU" dirty="0" smtClean="0"/>
              <a:t> нервов. Эти эффекты снимаются атропином или другими </a:t>
            </a:r>
            <a:r>
              <a:rPr lang="ru-RU" dirty="0" err="1" smtClean="0"/>
              <a:t>холинолитиками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Рвота, которая может наблюдаться при применении морфина, связана с возбуждением хеморецепторных пусковых зон продолговатого мозга. Морфин угнетает рвотный центр. Поэтому повторные дозы морфина и рвотные средства, вводимые после морфина, рвоты не вызывают.</a:t>
            </a:r>
          </a:p>
          <a:p>
            <a:pPr>
              <a:buNone/>
            </a:pPr>
            <a:r>
              <a:rPr lang="ru-RU" dirty="0" smtClean="0"/>
              <a:t>Основной обмен и температура тела под влиянием морфина понижаются.</a:t>
            </a:r>
          </a:p>
          <a:p>
            <a:pPr>
              <a:buNone/>
            </a:pPr>
            <a:r>
              <a:rPr lang="ru-RU" dirty="0" smtClean="0"/>
              <a:t>Характерным для действия морфина является угнетение дыхательного центра. Токсические дозы вызывают появление периодического дыхания и последующую смерть, в результате остановки дыхания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http://www.profile.ru/sites/default/files/text_pic/8751_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214422"/>
            <a:ext cx="3012445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ttp://www.ugorod.kr.ua/userfiles/novosti2/images/%D0%BC%D0%BE%D1%80%D1%84%D0%B8%D0%B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786190"/>
            <a:ext cx="3238500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6834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490E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Кодеин </a:t>
            </a:r>
            <a:endParaRPr lang="ru-RU" sz="5400" b="1" dirty="0">
              <a:ln w="11430"/>
              <a:solidFill>
                <a:srgbClr val="0490E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214422"/>
            <a:ext cx="5143504" cy="535785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Кодеин - содержащийся в опии алкалоид (0,2 - 1 %), также как и морфин обладает наркотическим действием, хотя и гораздо более слабым. Наряду с морфином относится к </a:t>
            </a:r>
            <a:r>
              <a:rPr lang="ru-RU" dirty="0" err="1" smtClean="0"/>
              <a:t>опиатным</a:t>
            </a:r>
            <a:r>
              <a:rPr lang="ru-RU" dirty="0" smtClean="0"/>
              <a:t> наркотикам. Кодеин, в отличие от более токсичного морфина, в терапевтических дозах не вызывает эйфории, редко ведет к привыканию и болезненному пристрастию, не действует на пищеварительный тракт. Все эти качества позволили широко использовать его в медицине в качестве противокашлевого средства (в виде кодеина - основания или кодеина фосфата). Обезболивающий эффект у кодеина в 7 раз ниже, чем у морфина, и как анальгетик он практически не применяется. В высоких дозах (0,1 - 0,2 г) вызывает возбуждение, тошноту, чувство "тяжелой головы", но, в отличие от морфина и опия, не оказывает снотворного эффекта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http://demotivators.to/media/posters/2638/763840_kode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332979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1BDA0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Конопля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5715008" cy="59293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Конопля, марихуана, </a:t>
            </a:r>
            <a:r>
              <a:rPr lang="ru-RU" sz="1600" dirty="0" err="1" smtClean="0"/>
              <a:t>анаша</a:t>
            </a:r>
            <a:r>
              <a:rPr lang="ru-RU" sz="1600" dirty="0" smtClean="0"/>
              <a:t>- разные названия одного и того же растения- конопли.</a:t>
            </a:r>
            <a:br>
              <a:rPr lang="ru-RU" sz="1600" dirty="0" smtClean="0"/>
            </a:br>
            <a:r>
              <a:rPr lang="ru-RU" sz="1600" dirty="0" err="1" smtClean="0"/>
              <a:t>Cannabis</a:t>
            </a:r>
            <a:r>
              <a:rPr lang="ru-RU" sz="1600" dirty="0" smtClean="0"/>
              <a:t> </a:t>
            </a:r>
            <a:r>
              <a:rPr lang="ru-RU" sz="1600" dirty="0" err="1" smtClean="0"/>
              <a:t>Sativa</a:t>
            </a:r>
            <a:r>
              <a:rPr lang="ru-RU" sz="1600" dirty="0" smtClean="0"/>
              <a:t>, более известное под названием марихуана, является конопляным растением, растущим практически по всему миру. Конопля содержит различные химические элементы, называемые "</a:t>
            </a:r>
            <a:r>
              <a:rPr lang="ru-RU" sz="1600" dirty="0" err="1" smtClean="0"/>
              <a:t>канабиоиды</a:t>
            </a:r>
            <a:r>
              <a:rPr lang="ru-RU" sz="1600" dirty="0" smtClean="0"/>
              <a:t>". Среди </a:t>
            </a:r>
            <a:r>
              <a:rPr lang="ru-RU" sz="1600" dirty="0" err="1" smtClean="0"/>
              <a:t>cannabinoids</a:t>
            </a:r>
            <a:r>
              <a:rPr lang="ru-RU" sz="1600" dirty="0" smtClean="0"/>
              <a:t> </a:t>
            </a:r>
            <a:r>
              <a:rPr lang="ru-RU" sz="1600" dirty="0" err="1" smtClean="0"/>
              <a:t>содержащихсчя</a:t>
            </a:r>
            <a:r>
              <a:rPr lang="ru-RU" sz="1600" dirty="0" smtClean="0"/>
              <a:t> в конопле - </a:t>
            </a:r>
            <a:r>
              <a:rPr lang="ru-RU" sz="1600" dirty="0" err="1" smtClean="0"/>
              <a:t>cannabinol</a:t>
            </a:r>
            <a:r>
              <a:rPr lang="ru-RU" sz="1600" dirty="0" smtClean="0"/>
              <a:t>, </a:t>
            </a:r>
            <a:r>
              <a:rPr lang="ru-RU" sz="1600" dirty="0" err="1" smtClean="0"/>
              <a:t>cannabidiol</a:t>
            </a:r>
            <a:r>
              <a:rPr lang="ru-RU" sz="1600" dirty="0" smtClean="0"/>
              <a:t>, </a:t>
            </a:r>
            <a:r>
              <a:rPr lang="ru-RU" sz="1600" dirty="0" err="1" smtClean="0"/>
              <a:t>cannabinolidic</a:t>
            </a:r>
            <a:r>
              <a:rPr lang="ru-RU" sz="1600" dirty="0" smtClean="0"/>
              <a:t> кислоты, </a:t>
            </a:r>
            <a:r>
              <a:rPr lang="ru-RU" sz="1600" dirty="0" err="1" smtClean="0"/>
              <a:t>cannabigerol</a:t>
            </a:r>
            <a:r>
              <a:rPr lang="ru-RU" sz="1600" dirty="0" smtClean="0"/>
              <a:t>, </a:t>
            </a:r>
            <a:r>
              <a:rPr lang="ru-RU" sz="1600" dirty="0" err="1" smtClean="0"/>
              <a:t>cannabichromene</a:t>
            </a:r>
            <a:r>
              <a:rPr lang="ru-RU" sz="1600" dirty="0" smtClean="0"/>
              <a:t>, и несколько изомеров </a:t>
            </a:r>
            <a:r>
              <a:rPr lang="ru-RU" sz="1600" dirty="0" err="1" smtClean="0"/>
              <a:t>tetrahydrocannabinol</a:t>
            </a:r>
            <a:r>
              <a:rPr lang="ru-RU" sz="1600" dirty="0" smtClean="0"/>
              <a:t>. Один из них, delta-9-tetrahydrocannabinol (THC), как полагают, является ответственным за большинство </a:t>
            </a:r>
            <a:r>
              <a:rPr lang="ru-RU" sz="1600" dirty="0" err="1" smtClean="0"/>
              <a:t>психоактивных</a:t>
            </a:r>
            <a:r>
              <a:rPr lang="ru-RU" sz="1600" dirty="0" smtClean="0"/>
              <a:t> эффектов конопли. Исследования конопли закончилось появлением и продажей "</a:t>
            </a:r>
            <a:r>
              <a:rPr lang="ru-RU" sz="1600" dirty="0" err="1" smtClean="0"/>
              <a:t>dronabinol</a:t>
            </a:r>
            <a:r>
              <a:rPr lang="ru-RU" sz="1600" dirty="0" smtClean="0"/>
              <a:t>" (синтетический THC) - лекарством известным, как "</a:t>
            </a:r>
            <a:r>
              <a:rPr lang="ru-RU" sz="1600" dirty="0" err="1" smtClean="0"/>
              <a:t>Marinol</a:t>
            </a:r>
            <a:r>
              <a:rPr lang="ru-RU" sz="1600" dirty="0" smtClean="0"/>
              <a:t>", для лечения тошноты, рвоты при химиотерапии, используемой в лечении рака и при стимулировании аппетита у пациентов с диагнозом СПИД. "</a:t>
            </a:r>
            <a:r>
              <a:rPr lang="ru-RU" sz="1600" dirty="0" err="1" smtClean="0"/>
              <a:t>Marinol</a:t>
            </a:r>
            <a:r>
              <a:rPr lang="ru-RU" sz="1600" dirty="0" smtClean="0"/>
              <a:t>" был занесен в 1999 в Список III, в настоящее время он незаконный препарат - наркотик.</a:t>
            </a:r>
            <a:br>
              <a:rPr lang="ru-RU" sz="1600" dirty="0" smtClean="0"/>
            </a:br>
            <a:r>
              <a:rPr lang="ru-RU" sz="1600" dirty="0" smtClean="0"/>
              <a:t>Растения </a:t>
            </a:r>
            <a:r>
              <a:rPr lang="ru-RU" sz="1600" dirty="0" err="1" smtClean="0"/>
              <a:t>каннабиса</a:t>
            </a:r>
            <a:r>
              <a:rPr lang="ru-RU" sz="1600" dirty="0" smtClean="0"/>
              <a:t> сейчас наиболее известны как сильные </a:t>
            </a:r>
            <a:r>
              <a:rPr lang="ru-RU" sz="1600" dirty="0" err="1" smtClean="0"/>
              <a:t>психоактивныеф</a:t>
            </a:r>
            <a:r>
              <a:rPr lang="ru-RU" sz="1600" dirty="0" smtClean="0"/>
              <a:t> вещества, но многие годы их собирали из-за их волокна. </a:t>
            </a:r>
            <a:br>
              <a:rPr lang="ru-RU" sz="1600" dirty="0" smtClean="0"/>
            </a:br>
            <a:r>
              <a:rPr lang="ru-RU" sz="1600" dirty="0" smtClean="0"/>
              <a:t>образов, деперсонализацией и иногда галлюцинациями</a:t>
            </a:r>
          </a:p>
          <a:p>
            <a:pPr>
              <a:buNone/>
            </a:pPr>
            <a:endParaRPr lang="ru-RU" sz="1100" dirty="0"/>
          </a:p>
        </p:txBody>
      </p:sp>
      <p:pic>
        <p:nvPicPr>
          <p:cNvPr id="8194" name="Picture 2" descr="http://img1.liveinternet.ru/images/attach/b/1/18005/18005865_Konopel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071546"/>
            <a:ext cx="2428892" cy="2539296"/>
          </a:xfrm>
          <a:prstGeom prst="rect">
            <a:avLst/>
          </a:prstGeom>
          <a:noFill/>
        </p:spPr>
      </p:pic>
      <p:pic>
        <p:nvPicPr>
          <p:cNvPr id="6" name="Picture 2" descr="http://www.sunhome.ru/UsersGallery/042009/122326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08" y="3857628"/>
            <a:ext cx="2428892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428604"/>
            <a:ext cx="5429256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Коноплю обычно курят. Ее эффекты чувствуют уже через несколько минут, они достигают пика через 10 - 30 минут, и могут продолжаться в течение двух или трех часов. Низкие дозы имеют тенденцию стимулировать ощущение благосостояния и мечтательного состояния, расслабления, которое может сопровождаться более "ярким зрением", запахом, вкусом, и звуками, также как изменениями в формировании мыслей и их выражении. Это состояние опьянения тяжело увидеть постороннему человеку, со стороны. Более сильные дозы усиливают реакции. Индивидуум может испытывать перемену сенсорных образов, быстрое изменение эмоций, фрагментарные мысли с тревожащими ассоциациями. Высокие дозы могут кончаться искажением. Три наркотика, которые являются производными конопли - марихуана, гашиш и масло гашиша. Сегодня, коноплю незаконно выращивают и в закрытых помещениях, чтобы максимально увеличить содержание THC, таким образом достигается самый большой </a:t>
            </a:r>
            <a:r>
              <a:rPr lang="ru-RU" sz="1600" dirty="0" err="1" smtClean="0"/>
              <a:t>психоактивный</a:t>
            </a:r>
            <a:r>
              <a:rPr lang="ru-RU" sz="1600" dirty="0" smtClean="0"/>
              <a:t> эффект</a:t>
            </a:r>
            <a:endParaRPr lang="ru-RU" sz="1600" dirty="0"/>
          </a:p>
        </p:txBody>
      </p:sp>
      <p:pic>
        <p:nvPicPr>
          <p:cNvPr id="7174" name="Picture 6" descr="http://www.narkotiki.name/konoplya/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500438"/>
            <a:ext cx="2643206" cy="2460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6" name="Picture 8" descr="http://medside.ru/wp-content/uploads/2011/08/zavisimost-ot-prep-konopli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857232"/>
            <a:ext cx="2667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6834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Марихуана</a:t>
            </a:r>
            <a:endParaRPr lang="ru-RU" b="1" spc="5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357298"/>
            <a:ext cx="4857784" cy="492922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Термин "марихуана" происходит от португальского слова </a:t>
            </a:r>
            <a:r>
              <a:rPr lang="ru-RU" i="1" dirty="0" err="1" smtClean="0"/>
              <a:t>mariguango</a:t>
            </a:r>
            <a:r>
              <a:rPr lang="ru-RU" dirty="0" smtClean="0"/>
              <a:t>, которое переводится как "пьянящий". И марихуана, и гашиш происходят от </a:t>
            </a:r>
            <a:r>
              <a:rPr lang="ru-RU" dirty="0" err="1" smtClean="0"/>
              <a:t>каннабис</a:t>
            </a:r>
            <a:r>
              <a:rPr lang="ru-RU" dirty="0" smtClean="0"/>
              <a:t> </a:t>
            </a:r>
            <a:r>
              <a:rPr lang="ru-RU" dirty="0" err="1" smtClean="0"/>
              <a:t>сатива</a:t>
            </a:r>
            <a:r>
              <a:rPr lang="ru-RU" dirty="0" smtClean="0"/>
              <a:t>. Марихуана - это верхняя часть растения с листьями. Гашиш изготавливается из пыли смолы, которая выделяется конопляным растением для защиты от солнца, жары и для поддержания уровня жидкости. Растения, произрастающие в теплом климате, выделяют больше смолы, которая является сильным </a:t>
            </a:r>
            <a:r>
              <a:rPr lang="ru-RU" dirty="0" err="1" smtClean="0"/>
              <a:t>психоактивным</a:t>
            </a:r>
            <a:r>
              <a:rPr lang="ru-RU" dirty="0" smtClean="0"/>
              <a:t> средством. Вид марихуаны известный как </a:t>
            </a:r>
            <a:r>
              <a:rPr lang="ru-RU" i="1" dirty="0" smtClean="0"/>
              <a:t>"</a:t>
            </a:r>
            <a:r>
              <a:rPr lang="ru-RU" i="1" dirty="0" err="1" smtClean="0"/>
              <a:t>sinsemilla</a:t>
            </a:r>
            <a:r>
              <a:rPr lang="ru-RU" i="1" dirty="0" smtClean="0"/>
              <a:t>"</a:t>
            </a:r>
            <a:r>
              <a:rPr lang="ru-RU" dirty="0" smtClean="0"/>
              <a:t>  получаемой из </a:t>
            </a:r>
            <a:r>
              <a:rPr lang="ru-RU" dirty="0" err="1" smtClean="0"/>
              <a:t>неопыленного</a:t>
            </a:r>
            <a:r>
              <a:rPr lang="ru-RU" dirty="0" smtClean="0"/>
              <a:t> женского растения конопли, очень известен во всем мире, из-за высокого содержания в нем THC.</a:t>
            </a:r>
            <a:endParaRPr lang="ru-RU" dirty="0"/>
          </a:p>
        </p:txBody>
      </p:sp>
      <p:pic>
        <p:nvPicPr>
          <p:cNvPr id="6146" name="Picture 2" descr="http://www.mk.ru/upload/iblock/fe6/fe6c3ceb32b26e5f95d5cd724a446e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692" y="4214818"/>
            <a:ext cx="3443470" cy="2400302"/>
          </a:xfrm>
          <a:prstGeom prst="rect">
            <a:avLst/>
          </a:prstGeom>
          <a:noFill/>
        </p:spPr>
      </p:pic>
      <p:pic>
        <p:nvPicPr>
          <p:cNvPr id="6150" name="Picture 6" descr="http://www.wellcoolstuff.com/Merchant2/graphics/00000001/lupus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00108"/>
            <a:ext cx="3000396" cy="242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Гашиш 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5543560" cy="532926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Гашиш или </a:t>
            </a:r>
            <a:r>
              <a:rPr lang="ru-RU" dirty="0" err="1" smtClean="0"/>
              <a:t>хэш</a:t>
            </a:r>
            <a:r>
              <a:rPr lang="ru-RU" dirty="0" smtClean="0"/>
              <a:t>, это эссенция марихуаны, экстрагированная и спрессованная в блоки. </a:t>
            </a:r>
            <a:r>
              <a:rPr lang="ru-RU" dirty="0" err="1" smtClean="0"/>
              <a:t>Хэш</a:t>
            </a:r>
            <a:r>
              <a:rPr lang="ru-RU" dirty="0" smtClean="0"/>
              <a:t> обычно курят из трубок, хотя есть много рецептов, в которых он используется в качестве </a:t>
            </a:r>
            <a:r>
              <a:rPr lang="ru-RU" dirty="0" err="1" smtClean="0"/>
              <a:t>ингридиента</a:t>
            </a:r>
            <a:r>
              <a:rPr lang="ru-RU" dirty="0" smtClean="0"/>
              <a:t>. Воздействие гашиша гораздо сильнее марихуаны.</a:t>
            </a:r>
          </a:p>
          <a:p>
            <a:pPr>
              <a:buNone/>
            </a:pPr>
            <a:r>
              <a:rPr lang="ru-RU" dirty="0" smtClean="0"/>
              <a:t>Гашиш можно курить через трубку или смешать с табаком сигарет. По традиции гашиш курят через кальян или длинную трубку, в которую поступает дым, пропущенный для охлаждения через воду.</a:t>
            </a:r>
            <a:br>
              <a:rPr lang="ru-RU" dirty="0" smtClean="0"/>
            </a:br>
            <a:r>
              <a:rPr lang="ru-RU" dirty="0" smtClean="0"/>
              <a:t>- Кальян во всех странах Ближнего Востока это нечто большее, чем то, что получает обычный курильщик в процессе курения. Если заменить воду на </a:t>
            </a:r>
            <a:r>
              <a:rPr lang="ru-RU" dirty="0" err="1" smtClean="0"/>
              <a:t>аромизированное</a:t>
            </a:r>
            <a:r>
              <a:rPr lang="ru-RU" dirty="0" smtClean="0"/>
              <a:t> </a:t>
            </a:r>
            <a:r>
              <a:rPr lang="ru-RU" dirty="0" err="1" smtClean="0"/>
              <a:t>брэнди</a:t>
            </a:r>
            <a:r>
              <a:rPr lang="ru-RU" dirty="0" smtClean="0"/>
              <a:t> или красное вино, эффект может быть весьма сильным. Ближний Восток, Северная Африка, Пакистан и Афганистан - главные поставщики гашиша.</a:t>
            </a:r>
          </a:p>
          <a:p>
            <a:pPr>
              <a:buNone/>
            </a:pPr>
            <a:r>
              <a:rPr lang="ru-RU" dirty="0" smtClean="0"/>
              <a:t>Масло гашиша</a:t>
            </a:r>
          </a:p>
          <a:p>
            <a:pPr>
              <a:buNone/>
            </a:pPr>
            <a:r>
              <a:rPr lang="ru-RU" dirty="0" smtClean="0"/>
              <a:t>Масло гашиша производят извлекая </a:t>
            </a:r>
            <a:r>
              <a:rPr lang="ru-RU" dirty="0" err="1" smtClean="0"/>
              <a:t>cannabinoids</a:t>
            </a:r>
            <a:r>
              <a:rPr lang="ru-RU" dirty="0" smtClean="0"/>
              <a:t> из растения конопли при помощи различных растворителей. Цвет и запах бывают разными, в зависимости от типа используемого растворителя. На вид масло гашиша - это вязкая жидкость с цветом от янтарного до темно-коричневого, содержание THC в котором составляет в среднем приблизительно 15 процентов. </a:t>
            </a:r>
            <a:r>
              <a:rPr lang="ru-RU" dirty="0" err="1" smtClean="0"/>
              <a:t>Психоактивные</a:t>
            </a:r>
            <a:r>
              <a:rPr lang="ru-RU" dirty="0" smtClean="0"/>
              <a:t> эффекты: одна капля или две этой жидкости на сигарету равно целой папиросе с марихуаной.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4" name="Picture 4" descr="http://fedpress.ru/sites/fedpress/files/evgesha/news/gashish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071942"/>
            <a:ext cx="3041419" cy="2143140"/>
          </a:xfrm>
          <a:prstGeom prst="rect">
            <a:avLst/>
          </a:prstGeom>
          <a:noFill/>
        </p:spPr>
      </p:pic>
      <p:pic>
        <p:nvPicPr>
          <p:cNvPr id="5126" name="Picture 6" descr="http://www.thesoul.ru/delovkusa/hook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857232"/>
            <a:ext cx="32956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Кокаин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071546"/>
            <a:ext cx="4857752" cy="578645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 Другие названия кока, кокос, кокс, Си, </a:t>
            </a:r>
            <a:r>
              <a:rPr lang="ru-RU" dirty="0" err="1" smtClean="0"/>
              <a:t>Цэ</a:t>
            </a:r>
            <a:r>
              <a:rPr lang="ru-RU" dirty="0" smtClean="0"/>
              <a:t>, конфета, нос, пыль, белая дама, гудок.</a:t>
            </a:r>
            <a:br>
              <a:rPr lang="ru-RU" dirty="0" smtClean="0"/>
            </a:br>
            <a:r>
              <a:rPr lang="ru-RU" dirty="0" smtClean="0"/>
              <a:t>- Кокаин это экстракт из листьев произрастающего в Южной Америке </a:t>
            </a:r>
            <a:r>
              <a:rPr lang="ru-RU" dirty="0" err="1" smtClean="0"/>
              <a:t>растения</a:t>
            </a:r>
            <a:r>
              <a:rPr lang="ru-RU" i="1" dirty="0" err="1" smtClean="0"/>
              <a:t>Erythroxylum</a:t>
            </a:r>
            <a:r>
              <a:rPr lang="ru-RU" i="1" dirty="0" smtClean="0"/>
              <a:t> </a:t>
            </a:r>
            <a:r>
              <a:rPr lang="ru-RU" i="1" dirty="0" err="1" smtClean="0"/>
              <a:t>Coca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Кокаин относится к группе психомоторных. Начинает работать практически мгновенно- сразу после того как порошок попадает на слизистую носа, наступает "приход" - вспышка кайфа. Резко повышается двигательная активность, мозг "быстрее" соображает, наблюдается общий подъем душевных и физических сил.</a:t>
            </a:r>
            <a:br>
              <a:rPr lang="ru-RU" dirty="0" smtClean="0"/>
            </a:br>
            <a:r>
              <a:rPr lang="ru-RU" dirty="0" smtClean="0"/>
              <a:t>- Эффект ощущается недолго- 10..15 минут, и затем наступает депрессия, которая длится около 30-40 минут.</a:t>
            </a:r>
          </a:p>
          <a:p>
            <a:pPr>
              <a:buNone/>
            </a:pPr>
            <a:r>
              <a:rPr lang="ru-RU" dirty="0" smtClean="0"/>
              <a:t>Дозировка зависит от длительности потребления. "Стартовая" доза - две "дорожки".</a:t>
            </a:r>
          </a:p>
          <a:p>
            <a:pPr>
              <a:buNone/>
            </a:pPr>
            <a:r>
              <a:rPr lang="ru-RU" dirty="0" smtClean="0"/>
              <a:t>Длительность эффектов</a:t>
            </a:r>
          </a:p>
          <a:p>
            <a:pPr>
              <a:buNone/>
            </a:pPr>
            <a:r>
              <a:rPr lang="ru-RU" dirty="0" smtClean="0"/>
              <a:t>Эффект кокаина, если вдохнуть его через нос, продолжается всего лишь 20-40 минут. Это одна из главных причин, от которых возникает пагубное пристрастие к кокаину. По мере того, как эффекты уходят, часто люди еще нюхают одну дорожку, потом еще и еще... Это может продолжаться, пока у человека не кончится весь порошок. Такой способ постоянного использования может быстро вызвать психологическое привыкание. Затяжка </a:t>
            </a:r>
            <a:r>
              <a:rPr lang="ru-RU" dirty="0" err="1" smtClean="0"/>
              <a:t>крэка</a:t>
            </a:r>
            <a:r>
              <a:rPr lang="ru-RU" dirty="0" smtClean="0"/>
              <a:t> произведет эффекты на 5-15 минут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http://www.medzapros.ru/uploads/images/584x292/4ec3630cda506cocaine16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929066"/>
            <a:ext cx="2928958" cy="2327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http://www.islamnews.ru/uploads/news/2011-03/1300254498/global/news-1ICJyy4dg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3048000" cy="2286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5929322" cy="635798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Зависимость и кокаиновый психоз</a:t>
            </a:r>
          </a:p>
          <a:p>
            <a:pPr lvl="1"/>
            <a:r>
              <a:rPr lang="ru-RU" dirty="0" smtClean="0"/>
              <a:t>Длительное употребление кокаина вызывает паранойю, глухоту, бред, нарушение пищеварения и неконтролируемые конвульсии. Кроме того, весьма вероятность проблемы со слизистой носа или отвердение вен (зависит от способа приема); нарушение фаз сна (человек перестает высыпаться).Есть влияние на потенцию.</a:t>
            </a:r>
          </a:p>
          <a:p>
            <a:pPr lvl="1"/>
            <a:r>
              <a:rPr lang="ru-RU" dirty="0" smtClean="0"/>
              <a:t>Наиболее неприятным побочным эффектом </a:t>
            </a:r>
            <a:r>
              <a:rPr lang="ru-RU" dirty="0" err="1" smtClean="0"/>
              <a:t>психостимуляторов</a:t>
            </a:r>
            <a:r>
              <a:rPr lang="ru-RU" dirty="0" smtClean="0"/>
              <a:t> является "отдача" в виде снижения мотивации, работоспособности и настроения, что может привести к формированию психологической зависимости, если для преодоления этих последствий используют повторные дозы стимулятора.</a:t>
            </a:r>
          </a:p>
          <a:p>
            <a:r>
              <a:rPr lang="ru-RU" dirty="0" smtClean="0"/>
              <a:t>Картина кокаинового </a:t>
            </a:r>
            <a:r>
              <a:rPr lang="ru-RU" dirty="0" err="1" smtClean="0"/>
              <a:t>параноида</a:t>
            </a:r>
            <a:r>
              <a:rPr lang="ru-RU" dirty="0" smtClean="0"/>
              <a:t> обычно сводится к быстро вспыхивающему ("как озарение") бреду преследования. Все вокруг внушает чрезвычайное подозрение, поначалу с примесью некоторого любопытства, но вскоре с озлобленностью и агрессивностью. Лица других людей кажутся искаженными от злых умыслов. Среди галлюцинаций опять же характерны тактильные: насекомые и черви не только ощущаются ползающими по коже, но возникает убежденность, что они проникли под кожу. Больные стараются их оттуда достать, отчего кожа оказывается покрытой множеством глубоких расчесов и царапин. Слуховые и зрительные галлюцинации появляются не всегда и бывают эпизодическими. Наряду с бредом преследования иногда развивается бред ревности или бред величия.</a:t>
            </a:r>
            <a:br>
              <a:rPr lang="ru-RU" dirty="0" smtClean="0"/>
            </a:br>
            <a:r>
              <a:rPr lang="ru-RU" dirty="0" smtClean="0"/>
              <a:t>Во время </a:t>
            </a:r>
            <a:r>
              <a:rPr lang="ru-RU" dirty="0" err="1" smtClean="0"/>
              <a:t>параноида</a:t>
            </a:r>
            <a:r>
              <a:rPr lang="ru-RU" dirty="0" smtClean="0"/>
              <a:t> сохраняется внешняя упорядоченность поведения. На окружающих они могут не производить впечатление бредовых больных. Наоборот, способны даже индуцировать других, которые поначалу разделяют их опасения, верят их рассказам.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62" name="Picture 2" descr="http://fanparty.ru/images/fanclubs/Vse%20neobyasnimoe%20i%20neobychnoe/articles/177361/190635_tribune_vse_neobyasnimoe_i_neobychno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357166"/>
            <a:ext cx="2634166" cy="2033577"/>
          </a:xfrm>
          <a:prstGeom prst="rect">
            <a:avLst/>
          </a:prstGeom>
          <a:noFill/>
        </p:spPr>
      </p:pic>
      <p:pic>
        <p:nvPicPr>
          <p:cNvPr id="40964" name="Picture 4" descr="http://psychotheory.ru/img/Ear.jpg"/>
          <p:cNvPicPr>
            <a:picLocks noChangeAspect="1" noChangeArrowheads="1"/>
          </p:cNvPicPr>
          <p:nvPr/>
        </p:nvPicPr>
        <p:blipFill>
          <a:blip r:embed="rId3"/>
          <a:srcRect l="22857" b="5713"/>
          <a:stretch>
            <a:fillRect/>
          </a:stretch>
        </p:blipFill>
        <p:spPr bwMode="auto">
          <a:xfrm>
            <a:off x="5929322" y="2428868"/>
            <a:ext cx="2071682" cy="2143140"/>
          </a:xfrm>
          <a:prstGeom prst="rect">
            <a:avLst/>
          </a:prstGeom>
          <a:noFill/>
        </p:spPr>
      </p:pic>
      <p:pic>
        <p:nvPicPr>
          <p:cNvPr id="40966" name="Picture 6" descr="http://recnarmed.ru/uploads/posts/2011-12/1324202814_gallucinaci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6" y="4786322"/>
            <a:ext cx="2714614" cy="1932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7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Крэк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071546"/>
            <a:ext cx="5715008" cy="578645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Свободное основание кокаина: </a:t>
            </a:r>
            <a:r>
              <a:rPr lang="ru-RU" dirty="0" err="1" smtClean="0"/>
              <a:t>крэк</a:t>
            </a:r>
            <a:r>
              <a:rPr lang="ru-RU" dirty="0" smtClean="0"/>
              <a:t>. Разновидность кокаина, которую курят. При этом </a:t>
            </a:r>
            <a:r>
              <a:rPr lang="ru-RU" dirty="0" err="1" smtClean="0"/>
              <a:t>крэк</a:t>
            </a:r>
            <a:r>
              <a:rPr lang="ru-RU" dirty="0" smtClean="0"/>
              <a:t> - наркотик с самой максимальной привыкаемостью, он в </a:t>
            </a:r>
            <a:r>
              <a:rPr lang="ru-RU" i="1" dirty="0" smtClean="0"/>
              <a:t>10 раз опаснее кокаина</a:t>
            </a:r>
            <a:r>
              <a:rPr lang="ru-RU" dirty="0" smtClean="0"/>
              <a:t>. Поскольку он проникает в кровь через легкие, то достигает мозга за считанные секунды, а это означает </a:t>
            </a:r>
            <a:r>
              <a:rPr lang="ru-RU" i="1" dirty="0" smtClean="0"/>
              <a:t>практически мгновенную зависимость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- Как и при употреблении кокаина, возникает состояние эйфории, но продолжается оно всего лишь 5 -20 минут. Затем наступает сильная депрессия.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Человек попадается мгновенно, следующая доза нужна практически </a:t>
            </a:r>
            <a:r>
              <a:rPr lang="ru-RU" dirty="0" err="1" smtClean="0"/>
              <a:t>немедлено</a:t>
            </a:r>
            <a:r>
              <a:rPr lang="ru-RU" dirty="0" smtClean="0"/>
              <a:t>, вызывает очень сильную зависимость.</a:t>
            </a:r>
          </a:p>
          <a:p>
            <a:pPr>
              <a:buNone/>
            </a:pPr>
            <a:r>
              <a:rPr lang="ru-RU" dirty="0" smtClean="0"/>
              <a:t>В дополнение к вышесказанному хотелось бы отметить, что курильщики кокаина/</a:t>
            </a:r>
            <a:r>
              <a:rPr lang="ru-RU" dirty="0" err="1" smtClean="0"/>
              <a:t>крека</a:t>
            </a:r>
            <a:r>
              <a:rPr lang="ru-RU" dirty="0" smtClean="0"/>
              <a:t> страдают от острых дыхательных проблем, включая кашель, одышку, различные астмы и серьезные боли груди с поражением легких и кровотечениями. В больших дозах кокаин может привести к приступам и смерти от "отказа" легких или остановки сердца. На сегодняшний день не имеется никакого определенного лекарства-антидота ("противоядия") при передозировки кокаина.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9938" name="Picture 2" descr="http://chat-behigh.org/www/cr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14818"/>
            <a:ext cx="2714625" cy="2352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0" name="Picture 4" descr="http://clubwave.ru/files/meth1.jpg?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14422"/>
            <a:ext cx="2857500" cy="21431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35719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300" b="1" dirty="0" smtClean="0">
                <a:ln w="11430"/>
                <a:solidFill>
                  <a:srgbClr val="08C82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Абсент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6000760" cy="607220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Сложный напиток на основе спирта (70 – 85 градусов) и различных растений, изумрудно-зелёный, очень горький (из-за присутствия </a:t>
            </a:r>
            <a:r>
              <a:rPr lang="ru-RU" dirty="0" err="1" smtClean="0"/>
              <a:t>абсентина</a:t>
            </a:r>
            <a:r>
              <a:rPr lang="ru-RU" dirty="0" smtClean="0"/>
              <a:t>). В зависимости от рецепта, абсент: вызывает эйфорию, состояние безмятежности и спокойствия, апатию. </a:t>
            </a:r>
            <a:r>
              <a:rPr lang="ru-RU" dirty="0" err="1" smtClean="0"/>
              <a:t>Туйон</a:t>
            </a:r>
            <a:r>
              <a:rPr lang="ru-RU" dirty="0" smtClean="0"/>
              <a:t>, содержащийся в полыни горькой (</a:t>
            </a:r>
            <a:r>
              <a:rPr lang="ru-RU" dirty="0" err="1" smtClean="0"/>
              <a:t>Artemisia</a:t>
            </a:r>
            <a:r>
              <a:rPr lang="ru-RU" dirty="0" smtClean="0"/>
              <a:t> </a:t>
            </a:r>
            <a:r>
              <a:rPr lang="ru-RU" dirty="0" err="1" smtClean="0"/>
              <a:t>absinthium</a:t>
            </a:r>
            <a:r>
              <a:rPr lang="ru-RU" dirty="0" smtClean="0"/>
              <a:t>), одном из компонентов напитка, по своему воздействию сходен с марихуаной. Механизм действия </a:t>
            </a:r>
            <a:r>
              <a:rPr lang="ru-RU" dirty="0" err="1" smtClean="0"/>
              <a:t>туйона</a:t>
            </a:r>
            <a:r>
              <a:rPr lang="ru-RU" dirty="0" smtClean="0"/>
              <a:t> не известен, хотя структурное сходство между </a:t>
            </a:r>
            <a:r>
              <a:rPr lang="ru-RU" dirty="0" err="1" smtClean="0"/>
              <a:t>туйоном</a:t>
            </a:r>
            <a:r>
              <a:rPr lang="ru-RU" dirty="0" smtClean="0"/>
              <a:t> и </a:t>
            </a:r>
            <a:r>
              <a:rPr lang="ru-RU" dirty="0" err="1" smtClean="0"/>
              <a:t>тетрагидроканнабинолом</a:t>
            </a:r>
            <a:r>
              <a:rPr lang="ru-RU" dirty="0" smtClean="0"/>
              <a:t> (активным компонентом марихуаны) приводит к предположениям , что оба вещества имеют сходные зоны воздействия на мозг. Большие дозы абсента могут вызвать изменение восприятия, зрительные иллюзии, изменение </a:t>
            </a:r>
            <a:r>
              <a:rPr lang="ru-RU" dirty="0" err="1" smtClean="0"/>
              <a:t>цветовосприятия</a:t>
            </a:r>
            <a:r>
              <a:rPr lang="ru-RU" dirty="0" smtClean="0"/>
              <a:t>, в редких случаях галлюцинации. Постоянное злоупотребление абсентом вызывает тяжёлую депрессию, психические и нервные расстройства, неспровоцированную агрессию, психологическую зависимость, болезни печени (которые приведут к смерти в течение 2-3 лет) и импотенцию.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Как употребляют абсент</a:t>
            </a:r>
          </a:p>
          <a:p>
            <a:pPr>
              <a:buNone/>
            </a:pPr>
            <a:r>
              <a:rPr lang="ru-RU" dirty="0" smtClean="0"/>
              <a:t>     Абсент, традиционно наливают через ситечко с сахаром. Льют абсент в стакан через сахар (делать это надо так чтобы сахар не рассыпался). Потом поджигают сахар (это получится только если абсент содержит больше 60% спирта, в противном случае вся процедура лишена смысла) и ждут пока он, расплавившись, стечёт в стакан.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http://dreamworlds.ru/uploads/posts/2009-08/1251452321_847830_8079ae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85728"/>
            <a:ext cx="3024182" cy="3024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img1.liveinternet.ru/images/attach/c/0/37/389/37389147_15284839_abs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643314"/>
            <a:ext cx="2928958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79690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err="1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Насвай</a:t>
            </a:r>
            <a:r>
              <a:rPr lang="ru-RU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142984"/>
            <a:ext cx="5357850" cy="571501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Раньше для его изготовления применяли растение нас. Сейчас основным компонентом являются махорка или табак. Добавляют в смесь также гашеную известь, золу различных растений, верблюжьего кизяка или куриного помета, иногда масло. Известны различные виды </a:t>
            </a:r>
            <a:r>
              <a:rPr lang="ru-RU" dirty="0" err="1"/>
              <a:t>насвая</a:t>
            </a:r>
            <a:r>
              <a:rPr lang="ru-RU" dirty="0"/>
              <a:t>: ташкентский, ферганский, андижанский и другие. За последние пять лет </a:t>
            </a:r>
            <a:r>
              <a:rPr lang="ru-RU" dirty="0" err="1"/>
              <a:t>насвай</a:t>
            </a:r>
            <a:r>
              <a:rPr lang="ru-RU" dirty="0"/>
              <a:t> стал очень популярным в Странах Средней Азии, особенно среди </a:t>
            </a:r>
            <a:r>
              <a:rPr lang="ru-RU" dirty="0" err="1"/>
              <a:t>семи-восьмиклассников</a:t>
            </a:r>
            <a:r>
              <a:rPr lang="ru-RU" dirty="0"/>
              <a:t>. Школьные коридоры все больше окрашиваются в зеленый, "</a:t>
            </a:r>
            <a:r>
              <a:rPr lang="ru-RU" dirty="0" err="1"/>
              <a:t>насвайный</a:t>
            </a:r>
            <a:r>
              <a:rPr lang="ru-RU" dirty="0"/>
              <a:t>", цвет и приобретают запах курятника. Регулярные уборки и хлорка не успевают справляться с новой молодежной модой. Надо сказать, что употребление </a:t>
            </a:r>
            <a:r>
              <a:rPr lang="ru-RU" dirty="0" err="1"/>
              <a:t>насвая</a:t>
            </a:r>
            <a:r>
              <a:rPr lang="ru-RU" dirty="0"/>
              <a:t> весьма хлопотное занятие. Его закладывают в рот, стараясь не допустить попадания порошка на губы, которые в таком случае покрываются волдырями. Проглоченные слюна или крупинки зелья могут вызвать тошноту, рвоту и понос, что также весьма </a:t>
            </a:r>
            <a:r>
              <a:rPr lang="ru-RU" dirty="0" smtClean="0"/>
              <a:t>неприятно</a:t>
            </a:r>
            <a:endParaRPr lang="ru-RU" dirty="0"/>
          </a:p>
        </p:txBody>
      </p:sp>
      <p:pic>
        <p:nvPicPr>
          <p:cNvPr id="2050" name="Picture 2" descr="http://zvercorner.com/wp-content/uploads/2011/04/2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3212866" cy="2214558"/>
          </a:xfrm>
          <a:prstGeom prst="rect">
            <a:avLst/>
          </a:prstGeom>
          <a:noFill/>
        </p:spPr>
      </p:pic>
      <p:pic>
        <p:nvPicPr>
          <p:cNvPr id="2052" name="Picture 4" descr="http://shkolazhizni.ru/img/content/i18/184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071942"/>
            <a:ext cx="3143272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571480"/>
            <a:ext cx="4786346" cy="607223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А полученное удовольствие - легкое головокружение, покалывание в руках и ногах, помутнение в глазах - длится не более 5 минут. В основном причиной закладывания </a:t>
            </a:r>
            <a:r>
              <a:rPr lang="ru-RU" dirty="0" err="1" smtClean="0"/>
              <a:t>насвая</a:t>
            </a:r>
            <a:r>
              <a:rPr lang="ru-RU" dirty="0" smtClean="0"/>
              <a:t> подростки называют то, что после него не хочется курить. Дело в том, что </a:t>
            </a:r>
            <a:r>
              <a:rPr lang="ru-RU" dirty="0" err="1" smtClean="0"/>
              <a:t>насвай</a:t>
            </a:r>
            <a:r>
              <a:rPr lang="ru-RU" dirty="0" smtClean="0"/>
              <a:t> является не заменителем, а тем самым табаком, который наносит вред организму. И не надо обманываться, что уменьшение содержания никотина в какой-то степени решает проблему. "</a:t>
            </a:r>
            <a:r>
              <a:rPr lang="ru-RU" dirty="0" err="1" smtClean="0"/>
              <a:t>Насвайщики</a:t>
            </a:r>
            <a:r>
              <a:rPr lang="ru-RU" dirty="0" smtClean="0"/>
              <a:t>" компенсируют потерю увеличением количества и изменением качества смеси. Разница состоит лишь в том, что табачный дым первый удар наносит по легким, а </a:t>
            </a:r>
            <a:r>
              <a:rPr lang="ru-RU" dirty="0" err="1" smtClean="0"/>
              <a:t>насвай</a:t>
            </a:r>
            <a:r>
              <a:rPr lang="ru-RU" dirty="0" smtClean="0"/>
              <a:t> - по слизистой рта и желудочно-кишечному тракту. Развивается та же никотиновая зависимость. Кстати, по данным </a:t>
            </a:r>
            <a:r>
              <a:rPr lang="ru-RU" dirty="0" err="1" smtClean="0"/>
              <a:t>Узбекистанского</a:t>
            </a:r>
            <a:r>
              <a:rPr lang="ru-RU" dirty="0" smtClean="0"/>
              <a:t> республиканского онкологического центра, более 80 процентов (!) больных с диагнозом "рак ротовой полости и гортани" потребляли </a:t>
            </a:r>
            <a:r>
              <a:rPr lang="ru-RU" dirty="0" err="1" smtClean="0"/>
              <a:t>насвай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30" name="Picture 6" descr="http://t0.gstatic.com/images?q=tbn:ANd9GcStzYCj7adMMMhr1rzj-o9AZV9cuFwcFZ2Ufj5xygaZxKCgATkzTDSmyvmA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3560909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2143116"/>
            <a:ext cx="4400552" cy="3983047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8914" name="Picture 2" descr="http://go-krit.com/uploads/posts/2011-01/1296040550_narkotiki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14414" y="5643578"/>
            <a:ext cx="73789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 за  внимание!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</TotalTime>
  <Words>1707</Words>
  <Application>Microsoft Office PowerPoint</Application>
  <PresentationFormat>Экран (4:3)</PresentationFormat>
  <Paragraphs>138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Тема Office</vt:lpstr>
      <vt:lpstr>Презентация PowerPoint</vt:lpstr>
      <vt:lpstr>Наркотик</vt:lpstr>
      <vt:lpstr>Классификация наркотиков </vt:lpstr>
      <vt:lpstr>Механизм действия. </vt:lpstr>
      <vt:lpstr>Презентация PowerPoint</vt:lpstr>
      <vt:lpstr> Виды  наркотиков </vt:lpstr>
      <vt:lpstr>ГИПЕРСТИМУЛЯТОРЫ LSD</vt:lpstr>
      <vt:lpstr>Какие эффекты от ЛСД? </vt:lpstr>
      <vt:lpstr>Презентация PowerPoint</vt:lpstr>
      <vt:lpstr>Презентация PowerPoint</vt:lpstr>
      <vt:lpstr>ДИССОЦИАТИВЫ: КЕТАМИН</vt:lpstr>
      <vt:lpstr>DXM</vt:lpstr>
      <vt:lpstr>ОПИАТЫ. </vt:lpstr>
      <vt:lpstr>Основные эффекты </vt:lpstr>
      <vt:lpstr>Героин </vt:lpstr>
      <vt:lpstr>Морфин </vt:lpstr>
      <vt:lpstr>Кодеин </vt:lpstr>
      <vt:lpstr> Конопля </vt:lpstr>
      <vt:lpstr>Презентация PowerPoint</vt:lpstr>
      <vt:lpstr>Марихуана</vt:lpstr>
      <vt:lpstr>Гашиш </vt:lpstr>
      <vt:lpstr>Кокаин </vt:lpstr>
      <vt:lpstr>Презентация PowerPoint</vt:lpstr>
      <vt:lpstr>Крэк </vt:lpstr>
      <vt:lpstr>Абсент </vt:lpstr>
      <vt:lpstr>Насвай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Nout</dc:creator>
  <cp:lastModifiedBy>ДС-57-2</cp:lastModifiedBy>
  <cp:revision>73</cp:revision>
  <dcterms:created xsi:type="dcterms:W3CDTF">2012-10-17T11:13:51Z</dcterms:created>
  <dcterms:modified xsi:type="dcterms:W3CDTF">2014-06-16T08:44:29Z</dcterms:modified>
</cp:coreProperties>
</file>