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40" r:id="rId2"/>
    <p:sldId id="329" r:id="rId3"/>
    <p:sldId id="328" r:id="rId4"/>
    <p:sldId id="333" r:id="rId5"/>
    <p:sldId id="331" r:id="rId6"/>
    <p:sldId id="349" r:id="rId7"/>
    <p:sldId id="350" r:id="rId8"/>
    <p:sldId id="371" r:id="rId9"/>
    <p:sldId id="379" r:id="rId10"/>
    <p:sldId id="372" r:id="rId11"/>
    <p:sldId id="375" r:id="rId12"/>
    <p:sldId id="351" r:id="rId13"/>
    <p:sldId id="352" r:id="rId14"/>
    <p:sldId id="373" r:id="rId15"/>
    <p:sldId id="376" r:id="rId16"/>
    <p:sldId id="377" r:id="rId17"/>
    <p:sldId id="374" r:id="rId18"/>
    <p:sldId id="353" r:id="rId19"/>
    <p:sldId id="354" r:id="rId20"/>
    <p:sldId id="355" r:id="rId21"/>
    <p:sldId id="359" r:id="rId22"/>
    <p:sldId id="360" r:id="rId23"/>
    <p:sldId id="332" r:id="rId24"/>
    <p:sldId id="334" r:id="rId25"/>
    <p:sldId id="378" r:id="rId26"/>
    <p:sldId id="336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80" r:id="rId35"/>
    <p:sldId id="356" r:id="rId36"/>
    <p:sldId id="358" r:id="rId37"/>
    <p:sldId id="369" r:id="rId38"/>
    <p:sldId id="370" r:id="rId39"/>
    <p:sldId id="367" r:id="rId40"/>
    <p:sldId id="368" r:id="rId41"/>
    <p:sldId id="357" r:id="rId42"/>
    <p:sldId id="361" r:id="rId43"/>
    <p:sldId id="362" r:id="rId44"/>
    <p:sldId id="366" r:id="rId45"/>
    <p:sldId id="365" r:id="rId46"/>
    <p:sldId id="363" r:id="rId47"/>
    <p:sldId id="364" r:id="rId48"/>
    <p:sldId id="381" r:id="rId49"/>
    <p:sldId id="382" r:id="rId50"/>
    <p:sldId id="383" r:id="rId51"/>
    <p:sldId id="384" r:id="rId52"/>
    <p:sldId id="385" r:id="rId53"/>
    <p:sldId id="386" r:id="rId54"/>
    <p:sldId id="387" r:id="rId55"/>
    <p:sldId id="388" r:id="rId56"/>
    <p:sldId id="389" r:id="rId57"/>
    <p:sldId id="390" r:id="rId58"/>
    <p:sldId id="391" r:id="rId59"/>
    <p:sldId id="392" r:id="rId60"/>
    <p:sldId id="394" r:id="rId61"/>
    <p:sldId id="393" r:id="rId62"/>
  </p:sldIdLst>
  <p:sldSz cx="6858000" cy="9144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21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82" autoAdjust="0"/>
  </p:normalViewPr>
  <p:slideViewPr>
    <p:cSldViewPr>
      <p:cViewPr>
        <p:scale>
          <a:sx n="76" d="100"/>
          <a:sy n="76" d="100"/>
        </p:scale>
        <p:origin x="-1752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62E88-50B7-417A-AAB7-ACFD9E562CCA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6422D-0F79-46A1-B18D-88A64A7F5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62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6422D-0F79-46A1-B18D-88A64A7F5C2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17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8" y="433310"/>
            <a:ext cx="6501067" cy="836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96093" y="393670"/>
            <a:ext cx="6489389" cy="84027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96093" y="393670"/>
            <a:ext cx="6489389" cy="84027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96093" y="393670"/>
            <a:ext cx="6489389" cy="84027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8" y="6296318"/>
            <a:ext cx="1948508" cy="250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96093" y="393670"/>
            <a:ext cx="6489389" cy="84027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08" y="54813"/>
            <a:ext cx="1948508" cy="250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chemeClr val="bg1"/>
            </a:gs>
            <a:gs pos="66000">
              <a:srgbClr val="0070C0"/>
            </a:gs>
            <a:gs pos="34000">
              <a:srgbClr val="FF0000"/>
            </a:gs>
            <a:gs pos="35000">
              <a:srgbClr val="0070C0"/>
            </a:gs>
            <a:gs pos="2000">
              <a:srgbClr val="FF0300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5882" y="13343"/>
            <a:ext cx="6858000" cy="9144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68000">
                <a:schemeClr val="bg1"/>
              </a:gs>
              <a:gs pos="66000">
                <a:srgbClr val="0070C0"/>
              </a:gs>
              <a:gs pos="34000">
                <a:srgbClr val="FF0000"/>
              </a:gs>
              <a:gs pos="35000">
                <a:srgbClr val="0070C0"/>
              </a:gs>
              <a:gs pos="2000">
                <a:srgbClr val="FF0300"/>
              </a:gs>
              <a:gs pos="100000">
                <a:schemeClr val="bg1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6085" y="8890103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solidFill>
                  <a:srgbClr val="AA2106"/>
                </a:solidFill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  </a:t>
            </a:r>
            <a:endParaRPr lang="ru-RU" sz="1000" dirty="0">
              <a:solidFill>
                <a:srgbClr val="AA2106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395536"/>
            <a:ext cx="5966420" cy="4925896"/>
          </a:xfrm>
        </p:spPr>
        <p:txBody>
          <a:bodyPr>
            <a:normAutofit fontScale="90000"/>
          </a:bodyPr>
          <a:lstStyle/>
          <a:p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1800" b="1" i="1" dirty="0" smtClean="0">
                <a:solidFill>
                  <a:srgbClr val="0070C0"/>
                </a:solidFill>
                <a:latin typeface="Arial Black" pitchFamily="34" charset="0"/>
              </a:rPr>
              <a:t>МБОУ </a:t>
            </a:r>
            <a:r>
              <a:rPr lang="ru-RU" sz="1800" b="1" i="1" dirty="0">
                <a:solidFill>
                  <a:srgbClr val="0070C0"/>
                </a:solidFill>
                <a:latin typeface="Arial Black" pitchFamily="34" charset="0"/>
              </a:rPr>
              <a:t>«</a:t>
            </a:r>
            <a:r>
              <a:rPr lang="ru-RU" sz="1800" b="1" i="1" dirty="0" err="1">
                <a:solidFill>
                  <a:srgbClr val="0070C0"/>
                </a:solidFill>
                <a:latin typeface="Arial Black" pitchFamily="34" charset="0"/>
              </a:rPr>
              <a:t>Табар-Черкийская</a:t>
            </a:r>
            <a:r>
              <a:rPr lang="ru-RU" sz="1800" b="1" i="1" dirty="0">
                <a:solidFill>
                  <a:srgbClr val="0070C0"/>
                </a:solidFill>
                <a:latin typeface="Arial Black" pitchFamily="34" charset="0"/>
              </a:rPr>
              <a:t> СОШ» </a:t>
            </a:r>
            <a:r>
              <a:rPr lang="ru-RU" sz="1800" b="1" i="1" dirty="0" err="1">
                <a:solidFill>
                  <a:srgbClr val="0070C0"/>
                </a:solidFill>
                <a:latin typeface="Arial Black" pitchFamily="34" charset="0"/>
              </a:rPr>
              <a:t>Апастовского</a:t>
            </a:r>
            <a:r>
              <a:rPr lang="ru-RU" sz="1800" b="1" i="1" dirty="0">
                <a:solidFill>
                  <a:srgbClr val="0070C0"/>
                </a:solidFill>
                <a:latin typeface="Arial Black" pitchFamily="34" charset="0"/>
              </a:rPr>
              <a:t> муниципального района Республики Татарстан</a:t>
            </a: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1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Отряд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«Форпост» </a:t>
            </a:r>
            <a:b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«Барс»</a:t>
            </a:r>
            <a:r>
              <a:rPr lang="en-US" b="1" i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31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en-US" sz="31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700" b="1" i="1" dirty="0" smtClean="0">
                <a:solidFill>
                  <a:srgbClr val="002060"/>
                </a:solidFill>
                <a:latin typeface="Arial Black" pitchFamily="34" charset="0"/>
              </a:rPr>
              <a:t>Руководитель </a:t>
            </a:r>
            <a:r>
              <a:rPr lang="ru-RU" sz="2700" b="1" i="1" dirty="0" smtClean="0">
                <a:solidFill>
                  <a:srgbClr val="002060"/>
                </a:solidFill>
                <a:latin typeface="Arial Black" pitchFamily="34" charset="0"/>
              </a:rPr>
              <a:t>отряда: </a:t>
            </a:r>
            <a:r>
              <a:rPr lang="ru-RU" sz="27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7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</a:rPr>
              <a:t>Закирова </a:t>
            </a:r>
            <a:r>
              <a:rPr lang="ru-RU" sz="2000" b="1" i="1" dirty="0" err="1" smtClean="0">
                <a:solidFill>
                  <a:srgbClr val="0070C0"/>
                </a:solidFill>
                <a:latin typeface="Arial Black" pitchFamily="34" charset="0"/>
              </a:rPr>
              <a:t>Айсылу</a:t>
            </a:r>
            <a: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br>
              <a:rPr lang="ru-RU" sz="20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b="1" i="1" dirty="0" err="1" smtClean="0">
                <a:solidFill>
                  <a:srgbClr val="0070C0"/>
                </a:solidFill>
                <a:latin typeface="Arial Black" pitchFamily="34" charset="0"/>
              </a:rPr>
              <a:t>Юнусовна</a:t>
            </a:r>
            <a:r>
              <a:rPr lang="ru-RU" sz="27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7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27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5540" y="7452320"/>
            <a:ext cx="4929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Директор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школы: Щербакова Л.И.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Контактный телефон: 8(84376)33761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E-mail</a:t>
            </a:r>
            <a:r>
              <a:rPr lang="ru-RU" b="1" dirty="0" smtClean="0">
                <a:solidFill>
                  <a:srgbClr val="0070C0"/>
                </a:solidFill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tabarchirkovo@mail.ru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</a:rPr>
              <a:t>Будущие защитники </a:t>
            </a:r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Отечества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(Слет отрядов. 2015 год)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Айсылу\Desktop\барс\фотоБАРС\IMG_0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4804">
            <a:off x="205159" y="2051719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граф\6 февраля 2015 года слет\IMG_29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0062">
            <a:off x="3675788" y="1942046"/>
            <a:ext cx="2752691" cy="206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граф\6 февраля 2015 года слет\IMG_2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79253">
            <a:off x="55426" y="475993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фотограф\6 февраля 2015 года слет\IMG_29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96952" y="3923928"/>
            <a:ext cx="3208613" cy="240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фотограф\6 февраля 2015 года слет\IMG_29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941" flipH="1">
            <a:off x="3061182" y="6402565"/>
            <a:ext cx="2980080" cy="223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68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А ну-ка, мальчики!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400" b="1" i="1" dirty="0" smtClean="0">
                <a:solidFill>
                  <a:srgbClr val="FF0000"/>
                </a:solidFill>
                <a:latin typeface="Arial Black" pitchFamily="34" charset="0"/>
              </a:rPr>
              <a:t>2015-2016 </a:t>
            </a:r>
            <a:r>
              <a:rPr lang="ru-RU" sz="1400" b="1" i="1" dirty="0" smtClean="0">
                <a:solidFill>
                  <a:srgbClr val="FF0000"/>
                </a:solidFill>
                <a:latin typeface="Arial Black" pitchFamily="34" charset="0"/>
              </a:rPr>
              <a:t>учебный год</a:t>
            </a:r>
            <a:endParaRPr lang="ru-RU" sz="28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Picture 2" descr="F:\фотографии\фотографии школьные\школьные фото\103_2202\IMG_01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6" t="8485" r="13310"/>
          <a:stretch/>
        </p:blipFill>
        <p:spPr bwMode="auto">
          <a:xfrm>
            <a:off x="332656" y="1979712"/>
            <a:ext cx="2529084" cy="2702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фотографии\фотографии школьные\школьные фото\103_2202\IMG_0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411760"/>
            <a:ext cx="2426235" cy="2702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фотографии\фотографии школьные\школьные фото\103_2202\IMG_01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4"/>
          <a:stretch/>
        </p:blipFill>
        <p:spPr bwMode="auto">
          <a:xfrm>
            <a:off x="12143" y="4706717"/>
            <a:ext cx="2637065" cy="2952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фотографии\фотографии школьные\школьные фото\103_2202\IMG_019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5" b="5825"/>
          <a:stretch/>
        </p:blipFill>
        <p:spPr bwMode="auto">
          <a:xfrm>
            <a:off x="3397268" y="6516216"/>
            <a:ext cx="2952328" cy="1914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75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76672" y="323528"/>
            <a:ext cx="5472606" cy="1512168"/>
          </a:xfrm>
        </p:spPr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Мы - молодежь двадцать первого века,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 наших руках судьба человека.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Хоть ты лопни, хоть ты тресни,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Здоровый образ у нас на первом месте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b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400" b="1" i="1" dirty="0" smtClean="0">
                <a:latin typeface="Arial Black" pitchFamily="34" charset="0"/>
              </a:rPr>
              <a:t>Осенний кросс</a:t>
            </a:r>
            <a:endParaRPr lang="ru-RU" sz="1400" b="1" i="1" dirty="0"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999">
            <a:off x="585571" y="1984401"/>
            <a:ext cx="3696759" cy="2757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357">
            <a:off x="2485090" y="4658593"/>
            <a:ext cx="3756704" cy="30352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399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i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200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i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200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i="1" dirty="0" smtClean="0">
                <a:solidFill>
                  <a:srgbClr val="FF0000"/>
                </a:solidFill>
                <a:latin typeface="Arial Black" pitchFamily="34" charset="0"/>
              </a:rPr>
              <a:t>Сотрудничество </a:t>
            </a:r>
            <a:r>
              <a:rPr lang="ru-RU" sz="2200" i="1" dirty="0">
                <a:solidFill>
                  <a:srgbClr val="FF0000"/>
                </a:solidFill>
                <a:latin typeface="Arial Black" pitchFamily="34" charset="0"/>
              </a:rPr>
              <a:t>с правоохранительными </a:t>
            </a:r>
            <a:r>
              <a:rPr lang="ru-RU" sz="2200" i="1" dirty="0" smtClean="0">
                <a:solidFill>
                  <a:srgbClr val="FF0000"/>
                </a:solidFill>
                <a:latin typeface="Arial Black" pitchFamily="34" charset="0"/>
              </a:rPr>
              <a:t>органами</a:t>
            </a:r>
            <a:br>
              <a:rPr lang="ru-RU" sz="2200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i="1" dirty="0">
                <a:solidFill>
                  <a:schemeClr val="hlink"/>
                </a:solidFill>
              </a:rPr>
              <a:t/>
            </a:r>
            <a:br>
              <a:rPr lang="ru-RU" sz="2200" i="1" dirty="0">
                <a:solidFill>
                  <a:schemeClr val="hlink"/>
                </a:solidFill>
              </a:rPr>
            </a:br>
            <a:r>
              <a:rPr lang="ru-RU" sz="1600" b="1" i="1" dirty="0">
                <a:solidFill>
                  <a:srgbClr val="002060"/>
                </a:solidFill>
                <a:latin typeface="Arial Black" pitchFamily="34" charset="0"/>
              </a:rPr>
              <a:t>(встречи, собрания, индивидуальные </a:t>
            </a:r>
            <a:r>
              <a:rPr lang="ru-RU" sz="1600" b="1" i="1" dirty="0" smtClean="0">
                <a:solidFill>
                  <a:srgbClr val="002060"/>
                </a:solidFill>
                <a:latin typeface="Arial Black" pitchFamily="34" charset="0"/>
              </a:rPr>
              <a:t>беседы)</a:t>
            </a:r>
            <a:br>
              <a:rPr lang="ru-RU" sz="16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b="1" i="1" dirty="0" smtClean="0">
                <a:solidFill>
                  <a:srgbClr val="0070C0"/>
                </a:solidFill>
                <a:latin typeface="Arial Black" pitchFamily="34" charset="0"/>
              </a:rPr>
              <a:t>Мы </a:t>
            </a:r>
            <a: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  <a:t>законы знаем все, стараемся соблюдать везде.</a:t>
            </a:r>
            <a:b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  <a:t>Никого не унижаем и законы соблюдаем.</a:t>
            </a:r>
            <a:b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  <a:t>Без законов нам </a:t>
            </a:r>
            <a:r>
              <a:rPr lang="ru-RU" sz="1600" b="1" i="1" dirty="0" smtClean="0">
                <a:solidFill>
                  <a:srgbClr val="0070C0"/>
                </a:solidFill>
                <a:latin typeface="Arial Black" pitchFamily="34" charset="0"/>
              </a:rPr>
              <a:t>нельзя, </a:t>
            </a:r>
            <a: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  <a:t>они лучшие друзья.</a:t>
            </a:r>
            <a:br>
              <a:rPr lang="ru-RU" sz="1600" b="1" i="1" dirty="0">
                <a:solidFill>
                  <a:srgbClr val="0070C0"/>
                </a:solidFill>
                <a:latin typeface="Arial Black" pitchFamily="34" charset="0"/>
              </a:rPr>
            </a:br>
            <a:endParaRPr lang="ru-RU" sz="16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2032">
            <a:off x="231497" y="2578193"/>
            <a:ext cx="4315895" cy="3231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C:\Users\Айсылу\Desktop\барс\фотоБАРС\IMG_24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5815">
            <a:off x="3716456" y="4867179"/>
            <a:ext cx="2786567" cy="37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ьга\Desktop\для стенда\IMG_25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9516">
            <a:off x="512318" y="5950928"/>
            <a:ext cx="2824887" cy="2317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 rot="21255489">
            <a:off x="1370717" y="5056605"/>
            <a:ext cx="2638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Встреча с прокурором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Шакировым И.Р.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1341583">
            <a:off x="708117" y="7491720"/>
            <a:ext cx="309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Встреча с зам. прокурора</a:t>
            </a:r>
          </a:p>
          <a:p>
            <a:pPr algn="ctr"/>
            <a:r>
              <a:rPr lang="ru-RU" b="1" dirty="0" smtClean="0"/>
              <a:t>Хафизовым Ф.Ф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33073">
            <a:off x="3678693" y="7816953"/>
            <a:ext cx="3017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Беседа с инспектором ПДН</a:t>
            </a:r>
          </a:p>
          <a:p>
            <a:pPr algn="ctr"/>
            <a:r>
              <a:rPr lang="ru-RU" b="1" dirty="0" smtClean="0"/>
              <a:t>Михайловой Р.Р.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05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</a:rPr>
              <a:t>Патриотическое воспитание </a:t>
            </a:r>
            <a:br>
              <a:rPr lang="ru-RU" sz="2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70C0"/>
                </a:solidFill>
                <a:latin typeface="Arial Black" pitchFamily="34" charset="0"/>
              </a:rPr>
              <a:t>(встречи с участниками </a:t>
            </a:r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ВОВ, </a:t>
            </a:r>
            <a:r>
              <a:rPr lang="ru-RU" sz="2800" b="1" i="1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800" b="1" i="1" dirty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70C0"/>
                </a:solidFill>
                <a:latin typeface="Arial Black" pitchFamily="34" charset="0"/>
              </a:rPr>
              <a:t>воинами –афганцами)</a:t>
            </a:r>
            <a:endParaRPr lang="ru-RU" sz="2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Айсылу\Desktop\барс\фотоБАРС\IMG_33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46" y="1868132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рпост Барс\фото 3\SDC139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386" y="3079266"/>
            <a:ext cx="2855873" cy="214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Форпост Барс\фото 3\SDC138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4758165"/>
            <a:ext cx="2988301" cy="22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молодцов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7055" y="6012160"/>
            <a:ext cx="3053883" cy="203152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36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1475656"/>
            <a:ext cx="293766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611560"/>
            <a:ext cx="2900836" cy="2175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441" y="4716016"/>
            <a:ext cx="3026575" cy="23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8" y="4553720"/>
            <a:ext cx="2838432" cy="1834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86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йсылу\Desktop\барс\DSC054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4714">
            <a:off x="488326" y="767144"/>
            <a:ext cx="4454234" cy="250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йсылу\Desktop\барс\DSC054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193">
            <a:off x="2573174" y="3446282"/>
            <a:ext cx="3950684" cy="22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йсылу\Desktop\барс\DSC054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9742">
            <a:off x="958911" y="5926643"/>
            <a:ext cx="3812745" cy="214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57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b="1" i="1" dirty="0" smtClean="0">
                <a:solidFill>
                  <a:srgbClr val="FF0000"/>
                </a:solidFill>
                <a:latin typeface="Arial Black" pitchFamily="34" charset="0"/>
              </a:rPr>
              <a:t>Быстрее</a:t>
            </a:r>
            <a:r>
              <a:rPr lang="ru-RU" sz="2200" b="1" i="1" dirty="0">
                <a:solidFill>
                  <a:srgbClr val="FF0000"/>
                </a:solidFill>
                <a:latin typeface="Arial Black" pitchFamily="34" charset="0"/>
              </a:rPr>
              <a:t>, </a:t>
            </a:r>
            <a:r>
              <a:rPr lang="ru-RU" sz="2200" b="1" i="1" dirty="0" err="1" smtClean="0">
                <a:solidFill>
                  <a:srgbClr val="FF0000"/>
                </a:solidFill>
                <a:latin typeface="Arial Black" pitchFamily="34" charset="0"/>
              </a:rPr>
              <a:t>выше,сильнее</a:t>
            </a:r>
            <a:r>
              <a:rPr lang="ru-RU" sz="2200" b="1" i="1" dirty="0" smtClean="0">
                <a:solidFill>
                  <a:srgbClr val="FF0000"/>
                </a:solidFill>
                <a:latin typeface="Arial Black" pitchFamily="34" charset="0"/>
              </a:rPr>
              <a:t>…</a:t>
            </a:r>
            <a:br>
              <a:rPr lang="ru-RU" sz="22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b="1" i="1" dirty="0" smtClean="0">
                <a:solidFill>
                  <a:srgbClr val="0070C0"/>
                </a:solidFill>
                <a:latin typeface="Arial Black" pitchFamily="34" charset="0"/>
              </a:rPr>
              <a:t>(</a:t>
            </a:r>
            <a:r>
              <a:rPr lang="ru-RU" sz="1800" b="1" i="1" dirty="0">
                <a:solidFill>
                  <a:srgbClr val="0070C0"/>
                </a:solidFill>
                <a:latin typeface="Arial Black" pitchFamily="34" charset="0"/>
              </a:rPr>
              <a:t>участие в соревнованиях по </a:t>
            </a:r>
            <a:r>
              <a:rPr lang="ru-RU" sz="1800" b="1" i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1800" b="1" i="1" dirty="0">
                <a:solidFill>
                  <a:srgbClr val="0070C0"/>
                </a:solidFill>
                <a:latin typeface="Arial Black" pitchFamily="34" charset="0"/>
              </a:rPr>
              <a:t>волейболу, </a:t>
            </a:r>
            <a:r>
              <a:rPr lang="ru-RU" sz="1800" b="1" i="1" dirty="0" smtClean="0">
                <a:solidFill>
                  <a:srgbClr val="0070C0"/>
                </a:solidFill>
                <a:latin typeface="Arial Black" pitchFamily="34" charset="0"/>
              </a:rPr>
              <a:t>баскетболу и лыжам)</a:t>
            </a:r>
            <a:endParaRPr lang="ru-RU" sz="1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Айсылу\Desktop\барс\SDC19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466" y="1929740"/>
            <a:ext cx="3907054" cy="29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йсылу\Desktop\барс\фотоБАРС\P10405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4932040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фотограф\фотки\лыжня россии\DSC067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121" y="5652120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2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Грянул день, пришёл другой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Нынче мы в ответе,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За ребят, за народ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И за всё на свете.</a:t>
            </a:r>
          </a:p>
        </p:txBody>
      </p:sp>
      <p:pic>
        <p:nvPicPr>
          <p:cNvPr id="14338" name="Picture 2" descr="C:\Users\Айсылу\Desktop\барс\фотоБАРС\игры на перемена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1" y="2483768"/>
            <a:ext cx="2276475" cy="170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Айсылу\Desktop\барс\форпост новый\IMG_57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79" y="1796281"/>
            <a:ext cx="3532651" cy="26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Айсылу\Desktop\барс\форпост новый\IMG_57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2" y="4994004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5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 школе нашей жизнь бурлит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Всюду радость, смех звучит.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Много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лидеров у нас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Но отряд наш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Барс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- супер класс!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1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5362" name="Picture 2" descr="C:\Users\Айсылу\Desktop\барс\фотоБАРС\SDC174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71" y="1763688"/>
            <a:ext cx="3985342" cy="298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Айсылу\Desktop\барс\фотоБАРС\IMG_45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864" y="4932040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5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рпост новый состав\IMG_4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75" y="3369903"/>
            <a:ext cx="1409219" cy="156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рпост новый состав\IMG_4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193" y="3333446"/>
            <a:ext cx="1311338" cy="159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рпост новый состав\IMG_4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89" y="3411477"/>
            <a:ext cx="1304247" cy="152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Users\Айсылу\Desktop\форпост новый состав\IMG_40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9675" y="6030979"/>
            <a:ext cx="1409219" cy="163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Айсылу\Desktop\форпост новый состав\IMG_403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694" y="6030978"/>
            <a:ext cx="1345151" cy="163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Айсылу\Desktop\форпост новый состав\IMG_403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57193" y="6030979"/>
            <a:ext cx="1311337" cy="163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Айсылу\Desktop\форпост новый состав\IMG_410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86393" y="500520"/>
            <a:ext cx="1494935" cy="163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32856" y="1211629"/>
            <a:ext cx="2331300" cy="184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Это 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мы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-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отряд Ф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орпоста </a:t>
            </a:r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«Барс»</a:t>
            </a:r>
            <a:endParaRPr lang="ru-RU" sz="2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9" cstate="print"/>
          <a:srcRect l="19272" t="10393" r="9338" b="5470"/>
          <a:stretch>
            <a:fillRect/>
          </a:stretch>
        </p:blipFill>
        <p:spPr bwMode="auto">
          <a:xfrm>
            <a:off x="104589" y="264901"/>
            <a:ext cx="2126679" cy="2304256"/>
          </a:xfrm>
          <a:prstGeom prst="rect">
            <a:avLst/>
          </a:prstGeom>
          <a:solidFill>
            <a:srgbClr val="CCFFCC"/>
          </a:solidFill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886393" y="2134960"/>
            <a:ext cx="13509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Тагиров Айрат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160" y="5076056"/>
            <a:ext cx="1490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Сусарина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Мария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4383" y="5076057"/>
            <a:ext cx="16562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Волков</a:t>
            </a:r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Алексей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18263" y="5076058"/>
            <a:ext cx="1693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Кузьмина 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Вероника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6696" y="7668344"/>
            <a:ext cx="1488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ИвановДанил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9675" y="7668344"/>
            <a:ext cx="1409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Тагиров 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Рифат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8263" y="7668344"/>
            <a:ext cx="1693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Никитин Данил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39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Эй, ребята, шире шаг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Нет, наверно, в целом мире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Веселей, дружней ребят.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Не грустят в семействе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нашем.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1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6387" name="Picture 3" descr="C:\Users\Айсылу\Desktop\барс\IMG_29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8343">
            <a:off x="3425618" y="1993019"/>
            <a:ext cx="3109060" cy="233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913">
            <a:off x="1244401" y="4433302"/>
            <a:ext cx="4105338" cy="3079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Айсылу\Desktop\Я помнить призываю\SDC194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1818070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Мы поём. Танцуем. Пляшем.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 ритме века мы живём.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Время классно проведём.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Пропаганду здорового образа жизни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ведём.</a:t>
            </a:r>
            <a:endParaRPr lang="ru-RU" sz="1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7410" name="Picture 2" descr="D:\Форпост Барс\форп\IMG_28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3157">
            <a:off x="476672" y="2045624"/>
            <a:ext cx="4204725" cy="315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68">
            <a:off x="2250209" y="5308432"/>
            <a:ext cx="4099527" cy="307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90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Дискотеки, вечера - всё проходит у нас на «УРА!»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Законам российским всем мы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>друзья.</a:t>
            </a:r>
            <a:b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  <a:t>Нам нарушать их, поверьте, нельзя!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1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657">
            <a:off x="160523" y="1898219"/>
            <a:ext cx="3168352" cy="1938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надя\Desktop\11 класс\SAM_13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1918">
            <a:off x="3895376" y="2496067"/>
            <a:ext cx="2455852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6" descr="D:\Форпост Барс\фотки 4\фотки 7 0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30" y="4205384"/>
            <a:ext cx="2946737" cy="221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Айсылу\Desktop\барс\фотоБАРС\IMG_24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3657" flipH="1">
            <a:off x="2868794" y="6091424"/>
            <a:ext cx="3237132" cy="242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3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6872" y="683569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Мы писали , мы читали и немножечко 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устали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,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мы немного отдохнем и учиться вновь пойдем</a:t>
            </a:r>
            <a:endParaRPr lang="ru-RU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надя\Desktop\11 класс\SAM_132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1359463">
            <a:off x="416838" y="2386831"/>
            <a:ext cx="3521075" cy="3267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 descr="C:\Users\надя\Desktop\11 класс\SAM_1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8393">
            <a:off x="2700617" y="4938261"/>
            <a:ext cx="3667161" cy="33903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28824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6872" y="827585"/>
            <a:ext cx="4320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Когда в школе праздник или вечер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Чтоб там был и мир и покой 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БАРС дежурит очень четко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Обеспечит всем порядок и покой.</a:t>
            </a:r>
            <a:endParaRPr lang="ru-RU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Picture 2" descr="C:\Users\надя\Desktop\11 класс\SAM_1330.JPG"/>
          <p:cNvPicPr>
            <a:picLocks noChangeAspect="1" noChangeArrowheads="1"/>
          </p:cNvPicPr>
          <p:nvPr/>
        </p:nvPicPr>
        <p:blipFill rotWithShape="1">
          <a:blip r:embed="rId2" cstate="print"/>
          <a:srcRect t="27635"/>
          <a:stretch/>
        </p:blipFill>
        <p:spPr bwMode="auto">
          <a:xfrm rot="710122">
            <a:off x="3793604" y="2775391"/>
            <a:ext cx="2738436" cy="2376755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3287">
            <a:off x="510405" y="2388209"/>
            <a:ext cx="3467701" cy="260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3287">
            <a:off x="220031" y="2055866"/>
            <a:ext cx="3504898" cy="262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833" y="5128371"/>
            <a:ext cx="4633913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28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880" y="539552"/>
            <a:ext cx="3725784" cy="27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131840"/>
            <a:ext cx="288032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3131840"/>
            <a:ext cx="3084020" cy="21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" name="Picture 2" descr="C:\Users\Айсылу\Desktop\100PHOTO\SAM_054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7" t="22889" r="9368"/>
          <a:stretch/>
        </p:blipFill>
        <p:spPr bwMode="auto">
          <a:xfrm>
            <a:off x="645123" y="5508104"/>
            <a:ext cx="239940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Айсылу\Desktop\барс\фотоБАРС\IMG_126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412" y="5580112"/>
            <a:ext cx="226825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412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6872" y="539553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Вахта памяти </a:t>
            </a:r>
            <a:endParaRPr lang="ru-RU" sz="2800" b="1" i="1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</a:t>
            </a:r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Живая память поколений»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1" name="Picture 3" descr="C:\Users\Айсылу\Desktop\фотоБАРС\SDC177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2699792"/>
            <a:ext cx="2304256" cy="231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йсылу\Desktop\фотоБАРС\DSC033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056" y="2027914"/>
            <a:ext cx="2674937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йсылу\Desktop\фотоБАРС\DSC033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42" y="5148064"/>
            <a:ext cx="2854753" cy="160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йсылу\Desktop\фотоБАРС\DSC033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954" y="3572384"/>
            <a:ext cx="2636299" cy="148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:\форпост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69" y="6876256"/>
            <a:ext cx="2416835" cy="187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SDC1214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42" y="6995043"/>
            <a:ext cx="2604807" cy="187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Айсылу\Desktop\Я помнить призываю\WP_20160328_12_55_30_Pr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8" y="5016263"/>
            <a:ext cx="3261914" cy="235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31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Конкурсы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Айсылу\Desktop\фотоБАРС\IMG_2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9" y="1779562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йсылу\Desktop\фотоБАРС\SDC15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84" y="1547664"/>
            <a:ext cx="2932584" cy="219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йсылу\Desktop\фотоБАРС\SDC152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99" y="4159430"/>
            <a:ext cx="2818650" cy="211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йсылу\Desktop\фотоБАРС\SDC182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923928"/>
            <a:ext cx="3043064" cy="228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Айсылу\Desktop\фотоБАРС\игры на переменах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20" y="6471550"/>
            <a:ext cx="2749130" cy="206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Айсылу\Desktop\Новая папка (2)\SDC1437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152" y="6349867"/>
            <a:ext cx="264141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Дискотеки, праздники, соревнования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Айсылу\Desktop\фотоБАРС\DSC015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0030">
            <a:off x="432266" y="1844788"/>
            <a:ext cx="2571288" cy="192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йсылу\Desktop\фотоБАРС\DSC015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621" y="4494292"/>
            <a:ext cx="2592288" cy="194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фотограф\фотки\Новая папка (2)\Фото04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2228">
            <a:off x="3319943" y="1907704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йсылу\Desktop\барс\фотоБАРС\IMG_09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91" y="3995936"/>
            <a:ext cx="2844075" cy="379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54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И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если </a:t>
            </a: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кому-то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поможет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Твоя доброта, улыбка твоя,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Ты счастлив, что день не напрасно был прожит,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Что годы живёшь ты не зря!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Операция «ЗАБОТА</a:t>
            </a:r>
            <a:endParaRPr lang="ru-RU" sz="1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Айсылу\Desktop\фотоБАРС\Тимуровская работа у дети вой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2123728"/>
            <a:ext cx="2808312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йсылу\Desktop\фотоБАРС\IMG_10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2203140"/>
            <a:ext cx="2870448" cy="215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йсылу\Desktop\фотоБАРС\DSC047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60" y="4499992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Айсылу\Desktop\фотоБАРС\Тимуровская работ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372" y="4217902"/>
            <a:ext cx="3306474" cy="247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Айсылу\Desktop\фотоБАРС\P11509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372" y="6372200"/>
            <a:ext cx="2812154" cy="210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81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658" y="347531"/>
            <a:ext cx="6172200" cy="152400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tx2"/>
                </a:solidFill>
                <a:latin typeface="Arial Black" pitchFamily="34" charset="0"/>
                <a:cs typeface="Times New Roman" pitchFamily="18" charset="0"/>
              </a:rPr>
              <a:t>Наш уголок</a:t>
            </a:r>
            <a:endParaRPr lang="ru-RU" sz="36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050" name="Picture 2" descr="H:\DCIM\363_2502\IMG_57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" t="4437" r="5467"/>
          <a:stretch/>
        </p:blipFill>
        <p:spPr bwMode="auto">
          <a:xfrm>
            <a:off x="404664" y="1691681"/>
            <a:ext cx="6048672" cy="648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17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Нам спорт очень нужен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194" name="Picture 2" descr="C:\Users\Айсылу\Desktop\фотоБАРС\DSC067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5085">
            <a:off x="212378" y="1443799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йсылу\Desktop\фотоБАРС\DSC067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515541"/>
            <a:ext cx="3052597" cy="22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Айсылу\Desktop\фотоБАРС\SDC175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47" y="3576215"/>
            <a:ext cx="3055905" cy="229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Айсылу\Desktop\фотоБАРС\SDC167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9" y="5868144"/>
            <a:ext cx="308659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Айсылу\Desktop\фотоБАРС\SDC175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545" y="6042865"/>
            <a:ext cx="3374504" cy="253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20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2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Клянёмся </a:t>
            </a: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честно , мудро жить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Любить и защищать всем сердцем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Четким быть всегда во всём</a:t>
            </a:r>
            <a:b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Всегда служить Отчизне, людям</a:t>
            </a:r>
            <a:endParaRPr lang="ru-RU" sz="1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218" name="Picture 2" descr="C:\Users\Айсылу\Desktop\фотоБАРС\IMG_33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88" y="2301617"/>
            <a:ext cx="2304256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йсылу\Desktop\фотоБАРС\IMG_33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928" y="2301617"/>
            <a:ext cx="3622081" cy="27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йсылу\Desktop\фотоБАРС\IMG_16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36" y="5652120"/>
            <a:ext cx="2075560" cy="271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Айсылу\Desktop\Новая папка (2)\SDC143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928" y="5373958"/>
            <a:ext cx="3586455" cy="268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4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Здравствуй , </a:t>
            </a:r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лес, 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зелёный </a:t>
            </a:r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лес !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42" name="Picture 2" descr="C:\Users\Айсылу\Desktop\фотоБАРС\CAM056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181300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Айсылу\Desktop\фотоБАРС\IMG_15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719" y="2287488"/>
            <a:ext cx="1929408" cy="257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йсылу\Desktop\фотоБАРС\IMG_20141009_1252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486003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Айсылу\Desktop\фотоБАРС\операция Росто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689" y="5583820"/>
            <a:ext cx="2889314" cy="216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52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Всё </a:t>
            </a:r>
            <a:r>
              <a:rPr lang="ru-RU" sz="28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мы можем и </a:t>
            </a:r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поможем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1266" name="Picture 2" descr="C:\Users\Айсылу\Desktop\фотоБАРС\IMG_24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1979712"/>
            <a:ext cx="326436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йсылу\Desktop\фотоБАРС\IMG_21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1691680"/>
            <a:ext cx="2647329" cy="198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Айсылу\Desktop\фотоБАРС\IMG_24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14" y="4427984"/>
            <a:ext cx="3052597" cy="22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Айсылу\Desktop\фотоБАРС\ГТО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44" y="6724677"/>
            <a:ext cx="2757060" cy="206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Айсылу\Desktop\барс\форпост новый\IMG_57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122" y="3995936"/>
            <a:ext cx="3170807" cy="2378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66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И свою деятельность продолжим!</a:t>
            </a:r>
            <a:endParaRPr lang="ru-RU" sz="28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218" name="Picture 2" descr="C:\Users\Айсылу\Desktop\барс\форпост новый\IMG_57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051720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йсылу\Desktop\барс\форпост новый\IMG_57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605" y="2051720"/>
            <a:ext cx="316835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Айсылу\Desktop\барс\форпост новый\IMG_57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088" y="4571999"/>
            <a:ext cx="2214247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Айсылу\Desktop\барс\форпост новый\IMG_5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4842028"/>
            <a:ext cx="3216359" cy="241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4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82955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 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«Правовые знания»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42" name="Picture 2" descr="http://ts-shool3.ru/kartinki/imeju_pra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3" y="2051720"/>
            <a:ext cx="571139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7151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218959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</a:t>
            </a:r>
            <a:b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  <a:t>«Здоровый образ жизни»</a:t>
            </a:r>
            <a:endParaRPr lang="ru-RU" sz="32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146" name="Picture 2" descr="http://dialog-vyborg.ru/download/8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6" y="2555776"/>
            <a:ext cx="566462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8542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</a:t>
            </a:r>
            <a:b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«Пожарная безопасность»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8196" name="Picture 4" descr="http://www.maam.ru/upload/blogs/detsad-1393263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34" y="2323762"/>
            <a:ext cx="6277410" cy="419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757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«Правила дорожного движения»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9218" name="Picture 2" descr="SDC143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" t="24043"/>
          <a:stretch>
            <a:fillRect/>
          </a:stretch>
        </p:blipFill>
        <p:spPr bwMode="auto">
          <a:xfrm>
            <a:off x="404664" y="2339752"/>
            <a:ext cx="597217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5295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 «Экология»</a:t>
            </a:r>
            <a:endParaRPr lang="ru-RU" sz="28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60" y="1691680"/>
            <a:ext cx="4480050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0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Arial Black" pitchFamily="34" charset="0"/>
              </a:rPr>
              <a:t>ДЕВИЗ</a:t>
            </a:r>
            <a:r>
              <a:rPr lang="ru-RU" sz="2000" b="1" i="1" dirty="0">
                <a:solidFill>
                  <a:srgbClr val="FF0000"/>
                </a:solidFill>
                <a:latin typeface="Arial Black" pitchFamily="34" charset="0"/>
              </a:rPr>
              <a:t>:</a:t>
            </a:r>
            <a:r>
              <a:rPr lang="ru-RU" sz="2000" i="1" dirty="0">
                <a:solidFill>
                  <a:srgbClr val="FF0000"/>
                </a:solidFill>
                <a:latin typeface="Arial Black" pitchFamily="34" charset="0"/>
              </a:rPr>
              <a:t>                                                                             </a:t>
            </a:r>
            <a:r>
              <a:rPr lang="ru-RU" sz="20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chemeClr val="tx2"/>
                </a:solidFill>
                <a:latin typeface="Arial Black" pitchFamily="34" charset="0"/>
              </a:rPr>
              <a:t>«</a:t>
            </a:r>
            <a:r>
              <a:rPr lang="ru-RU" sz="2000" b="1" dirty="0">
                <a:solidFill>
                  <a:schemeClr val="tx2"/>
                </a:solidFill>
                <a:latin typeface="Arial Black" pitchFamily="34" charset="0"/>
              </a:rPr>
              <a:t>Дисциплину и уют,          </a:t>
            </a:r>
            <a:br>
              <a:rPr lang="ru-RU" sz="2000" b="1" dirty="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2000" b="1" dirty="0">
                <a:solidFill>
                  <a:schemeClr val="tx2"/>
                </a:solidFill>
                <a:latin typeface="Arial Black" pitchFamily="34" charset="0"/>
              </a:rPr>
              <a:t>отряд форпоста   </a:t>
            </a:r>
            <a: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  <a:t>«</a:t>
            </a:r>
            <a:r>
              <a:rPr lang="ru-RU" sz="2000" b="1" dirty="0" err="1" smtClean="0">
                <a:solidFill>
                  <a:schemeClr val="tx2"/>
                </a:solidFill>
                <a:latin typeface="Arial Black" pitchFamily="34" charset="0"/>
              </a:rPr>
              <a:t>БАРС»ы</a:t>
            </a:r>
            <a: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  <a:t> создают.</a:t>
            </a:r>
            <a:b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  <a:t>   </a:t>
            </a:r>
            <a:r>
              <a:rPr lang="ru-RU" sz="2000" b="1" dirty="0">
                <a:solidFill>
                  <a:schemeClr val="tx2"/>
                </a:solidFill>
                <a:latin typeface="Arial Black" pitchFamily="34" charset="0"/>
              </a:rPr>
              <a:t>У </a:t>
            </a:r>
            <a:r>
              <a:rPr lang="ru-RU" sz="2000" b="1" dirty="0" err="1">
                <a:solidFill>
                  <a:schemeClr val="tx2"/>
                </a:solidFill>
                <a:latin typeface="Arial Black" pitchFamily="34" charset="0"/>
              </a:rPr>
              <a:t>БАРСов</a:t>
            </a:r>
            <a:r>
              <a:rPr lang="ru-RU" sz="2000" b="1" dirty="0">
                <a:solidFill>
                  <a:schemeClr val="tx2"/>
                </a:solidFill>
                <a:latin typeface="Arial Black" pitchFamily="34" charset="0"/>
              </a:rPr>
              <a:t>  око следит </a:t>
            </a:r>
            <a: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  <a:t>зорко</a:t>
            </a:r>
            <a:b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Arial Black" pitchFamily="34" charset="0"/>
              </a:rPr>
              <a:t>порядок всюду должен быть и точка!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0808" y="2267746"/>
            <a:ext cx="405045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ГИМН</a:t>
            </a:r>
            <a:endParaRPr lang="ru-RU" sz="12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Время влияет на дни и события,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Давит, диктует форматы и стили,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на пороге большого открытия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Сильной, свободной, богатой России.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Время менять обещанья строптивые,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 это сделано здесь и сейчас.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Люди свободные, честолюбивые,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Завтра России зависит от нас.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Припев: 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сила поколения.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научное мышление,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прорыв десятилетия,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на годы, на столетия.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единая команда,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 ,отряд правопорядка,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заставит биться сильных,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Кто, если не мы,  отряд форпоста БАРСЫ!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штиля не ждем в эпицентре стихии,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строим проекты великой страны,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помним историю нашей России,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эту историю делаем мы.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Дерзко, уверенно, смело, логично,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Общие идеи и цели верны,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Легко нам не будет, и это логично,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Успех наш зовется успехом страны.</a:t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86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Направление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i="1" dirty="0" smtClean="0">
                <a:solidFill>
                  <a:srgbClr val="0070C0"/>
                </a:solidFill>
                <a:latin typeface="Arial Black" pitchFamily="34" charset="0"/>
              </a:rPr>
              <a:t>«Мы выбираем - Мир»</a:t>
            </a:r>
            <a:endParaRPr lang="ru-RU" sz="31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6" y="2627784"/>
            <a:ext cx="646100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6033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870112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Arial Black" pitchFamily="34" charset="0"/>
              </a:rPr>
              <a:t>Наши успехи</a:t>
            </a:r>
            <a:endParaRPr lang="ru-RU" sz="60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906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323528"/>
            <a:ext cx="6172200" cy="237626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Arial Black" pitchFamily="34" charset="0"/>
              </a:rPr>
              <a:t>Деятельность отряда форпост «Барс»</a:t>
            </a:r>
            <a:endParaRPr lang="ru-RU" sz="40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1266" name="Picture 2" descr="C:\Users\Айсылу\Desktop\барс\форпост новый\IMG_57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2699792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9433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528593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Arial Black" pitchFamily="34" charset="0"/>
              </a:rPr>
              <a:t>Проявление заботы …</a:t>
            </a:r>
            <a:endParaRPr lang="ru-RU" sz="4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94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Декада </a:t>
            </a:r>
            <a:r>
              <a:rPr lang="ru-RU" sz="31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пожилых</a:t>
            </a:r>
            <a:br>
              <a:rPr lang="ru-RU" sz="3100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07.10.2016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09" y="1475656"/>
            <a:ext cx="6408711" cy="3728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20688" y="5204642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декады пожилых в школе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проходят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различные мероприятия.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Пенсионерам дарят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подарки,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организуют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чаепитие, учащиеся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готовят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концерт.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D:\Форпост Барс\фотки 4\Рисунок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08" y="6481345"/>
            <a:ext cx="3140995" cy="21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рпост Барс\Новая папка\SDC177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84" y="6481346"/>
            <a:ext cx="3011929" cy="21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6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465118"/>
            <a:ext cx="3477826" cy="260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5685">
            <a:off x="3855777" y="738426"/>
            <a:ext cx="2790188" cy="2092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60648" y="3347864"/>
            <a:ext cx="63367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Международный день инвалидов учреждён Генеральной Ассамблеей ООН 3 декабря 1992 года. Проведение Дня инвалидов направлено на привлечение внимания к проблемам инвалидов, защиту их достоинства, прав и благополучия, на привлечение внимания общества на преимущества, которое оно получает от участия инвалидов в политической, социальной, экономической и культурной жизни.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 Дню инвалидов ежегодно приурочена декада инвалидов, которая проходит с 3 по12 декабря.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декады инвалидов  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форпостовцы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посещают  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Антонову Екатерину, инвалида с ДЦП.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ходят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Кате с подарками, с видеофильмом 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6912" y="395537"/>
            <a:ext cx="2448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Мы вместе!</a:t>
            </a: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03.12.2015</a:t>
            </a:r>
            <a:endParaRPr lang="ru-RU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28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00601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Arial Black" pitchFamily="34" charset="0"/>
              </a:rPr>
              <a:t>Оказание содействия в улучшении качества знаний неуспевающим учащимся</a:t>
            </a:r>
            <a:endParaRPr lang="ru-RU" sz="4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5497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рпост Барс\новые фото форпост\SDC143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768" y="170191"/>
            <a:ext cx="39364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рпост Барс\новые фото форпост\SDC143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68" y="2987824"/>
            <a:ext cx="3446512" cy="258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граф\фотогр\IMG_49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24" y="5646490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7675">
            <a:off x="113017" y="3199230"/>
            <a:ext cx="2952854" cy="221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477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798104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Arial Black" pitchFamily="34" charset="0"/>
              </a:rPr>
              <a:t>Вихри </a:t>
            </a: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враждебные веют над нами,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Злые пороки планету гнетут.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Их победить мы хотим вместе с вами.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И мы поднимаем гордо и смело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Знамя борьбы за правое дело –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Знамя великой борьбы за свободу.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  <a:t>За лучший мир, за здоровье народов.</a:t>
            </a:r>
            <a:br>
              <a:rPr lang="ru-RU" sz="31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5218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00601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Мы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ребята молодцы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Из села </a:t>
            </a:r>
            <a:r>
              <a:rPr lang="ru-RU" sz="2800" b="1" i="1" dirty="0" err="1" smtClean="0">
                <a:solidFill>
                  <a:srgbClr val="002060"/>
                </a:solidFill>
                <a:latin typeface="Arial Black" pitchFamily="34" charset="0"/>
              </a:rPr>
              <a:t>Табар-Черки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Школа наша - просто класс!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Поддержите дружно 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нас.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школе нашей жизнь бурлит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Всюду радость, смех звучит.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Много лидеров у нас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Но отряд наш </a:t>
            </a: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«Барс»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- супер класс!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8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807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835031" y="5580112"/>
            <a:ext cx="2022969" cy="20274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>
                <a:solidFill>
                  <a:srgbClr val="FFFFFF"/>
                </a:solidFill>
                <a:effectLst/>
                <a:latin typeface="Franklin Gothic Book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Выпуск газеты </a:t>
            </a:r>
            <a:r>
              <a:rPr lang="ru-RU" b="1" dirty="0" smtClean="0">
                <a:solidFill>
                  <a:schemeClr val="bg1"/>
                </a:solidFill>
                <a:latin typeface="Franklin Gothic Book" pitchFamily="34" charset="0"/>
              </a:rPr>
              <a:t>бюллетеней </a:t>
            </a:r>
            <a:r>
              <a:rPr lang="ru-RU" b="1" dirty="0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листовок </a:t>
            </a:r>
          </a:p>
        </p:txBody>
      </p:sp>
      <p:sp>
        <p:nvSpPr>
          <p:cNvPr id="4" name="Овал 3"/>
          <p:cNvSpPr/>
          <p:nvPr/>
        </p:nvSpPr>
        <p:spPr>
          <a:xfrm>
            <a:off x="260648" y="5580112"/>
            <a:ext cx="2160240" cy="20274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Внеклассные мероприятия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4835031" y="755575"/>
            <a:ext cx="1906337" cy="19442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Классные часы</a:t>
            </a:r>
          </a:p>
        </p:txBody>
      </p:sp>
      <p:sp>
        <p:nvSpPr>
          <p:cNvPr id="7" name="Овал 6"/>
          <p:cNvSpPr/>
          <p:nvPr/>
        </p:nvSpPr>
        <p:spPr>
          <a:xfrm>
            <a:off x="404664" y="971600"/>
            <a:ext cx="1782513" cy="187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Беседы дискуссии </a:t>
            </a:r>
          </a:p>
        </p:txBody>
      </p:sp>
      <p:sp>
        <p:nvSpPr>
          <p:cNvPr id="11" name="Овал 10"/>
          <p:cNvSpPr/>
          <p:nvPr/>
        </p:nvSpPr>
        <p:spPr>
          <a:xfrm>
            <a:off x="2636342" y="251883"/>
            <a:ext cx="1926784" cy="17278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Гармония с природой</a:t>
            </a:r>
          </a:p>
        </p:txBody>
      </p:sp>
      <p:sp>
        <p:nvSpPr>
          <p:cNvPr id="12" name="Овал 11"/>
          <p:cNvSpPr/>
          <p:nvPr/>
        </p:nvSpPr>
        <p:spPr>
          <a:xfrm>
            <a:off x="1607344" y="7308304"/>
            <a:ext cx="2057996" cy="17280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Лекции 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0648" y="3131841"/>
            <a:ext cx="2160240" cy="20162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Индивидуальное семейное </a:t>
            </a:r>
            <a:r>
              <a:rPr lang="ru-RU" b="1" dirty="0" err="1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консультиро</a:t>
            </a:r>
            <a:endParaRPr lang="ru-RU" b="1" dirty="0" smtClean="0">
              <a:solidFill>
                <a:schemeClr val="bg1"/>
              </a:solidFill>
              <a:effectLst/>
              <a:latin typeface="Franklin Gothic Book" pitchFamily="34" charset="0"/>
            </a:endParaRPr>
          </a:p>
          <a:p>
            <a:pPr algn="ctr"/>
            <a:r>
              <a:rPr lang="ru-RU" b="1" dirty="0" err="1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вание</a:t>
            </a:r>
            <a:endParaRPr lang="ru-RU" b="1" dirty="0">
              <a:solidFill>
                <a:schemeClr val="bg1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873722" y="3275857"/>
            <a:ext cx="1984278" cy="2088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Совмест</a:t>
            </a:r>
            <a:endParaRPr lang="ru-RU" b="1" dirty="0" smtClean="0">
              <a:solidFill>
                <a:schemeClr val="bg1"/>
              </a:solidFill>
              <a:effectLst/>
              <a:latin typeface="Franklin Gothic Book" pitchFamily="34" charset="0"/>
            </a:endParaRPr>
          </a:p>
          <a:p>
            <a:pPr algn="ctr"/>
            <a:r>
              <a:rPr lang="ru-RU" b="1" dirty="0" err="1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ные</a:t>
            </a:r>
            <a:r>
              <a:rPr lang="ru-RU" b="1" dirty="0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Franklin Gothic Book" pitchFamily="34" charset="0"/>
              </a:rPr>
              <a:t>работы </a:t>
            </a:r>
            <a:r>
              <a:rPr lang="ru-RU" b="1" dirty="0" smtClean="0">
                <a:solidFill>
                  <a:schemeClr val="bg1"/>
                </a:solidFill>
                <a:effectLst/>
                <a:latin typeface="Franklin Gothic Book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с ДК</a:t>
            </a:r>
          </a:p>
        </p:txBody>
      </p:sp>
      <p:sp>
        <p:nvSpPr>
          <p:cNvPr id="19" name="Овал 18"/>
          <p:cNvSpPr/>
          <p:nvPr/>
        </p:nvSpPr>
        <p:spPr>
          <a:xfrm>
            <a:off x="3836097" y="7452320"/>
            <a:ext cx="2075251" cy="15839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/>
                <a:latin typeface="Franklin Gothic Book" pitchFamily="34" charset="0"/>
              </a:rPr>
              <a:t>Спорт </a:t>
            </a:r>
          </a:p>
        </p:txBody>
      </p:sp>
      <p:sp>
        <p:nvSpPr>
          <p:cNvPr id="13323" name="Прямоугольник 12"/>
          <p:cNvSpPr>
            <a:spLocks noChangeArrowheads="1"/>
          </p:cNvSpPr>
          <p:nvPr/>
        </p:nvSpPr>
        <p:spPr bwMode="auto">
          <a:xfrm>
            <a:off x="2187178" y="2844800"/>
            <a:ext cx="295632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Мы ребята удалые,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Профилактикой занимаемся,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Хотя еще мы молодые,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Перспективными считаемся.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Отряд наш очень-очень дружен,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Мы этим и  отличаемся.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Каждый в школе очень нужен,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effectLst/>
                <a:latin typeface="Arial Black" pitchFamily="34" charset="0"/>
              </a:rPr>
              <a:t>Каждый в нас нуждается.</a:t>
            </a:r>
          </a:p>
        </p:txBody>
      </p:sp>
    </p:spTree>
    <p:extLst>
      <p:ext uri="{BB962C8B-B14F-4D97-AF65-F5344CB8AC3E}">
        <p14:creationId xmlns:p14="http://schemas.microsoft.com/office/powerpoint/2010/main" val="1088804550"/>
      </p:ext>
    </p:extLst>
  </p:cSld>
  <p:clrMapOvr>
    <a:masterClrMapping/>
  </p:clrMapOvr>
  <p:transition advTm="9438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521392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Arial Black" pitchFamily="34" charset="0"/>
              </a:rPr>
              <a:t/>
            </a:r>
            <a:br>
              <a:rPr lang="ru-RU" sz="2800" b="1" i="1" dirty="0" smtClean="0">
                <a:latin typeface="Arial Black" pitchFamily="34" charset="0"/>
              </a:rPr>
            </a:br>
            <a:r>
              <a:rPr lang="ru-RU" sz="2800" b="1" i="1" dirty="0">
                <a:latin typeface="Arial Black" pitchFamily="34" charset="0"/>
              </a:rPr>
              <a:t/>
            </a:r>
            <a:br>
              <a:rPr lang="ru-RU" sz="2800" b="1" i="1" dirty="0">
                <a:latin typeface="Arial Black" pitchFamily="34" charset="0"/>
              </a:rPr>
            </a:br>
            <a:r>
              <a:rPr lang="ru-RU" sz="2800" b="1" i="1" dirty="0" smtClean="0">
                <a:latin typeface="Arial Black" pitchFamily="34" charset="0"/>
              </a:rPr>
              <a:t/>
            </a:r>
            <a:br>
              <a:rPr lang="ru-RU" sz="2800" b="1" i="1" dirty="0" smtClean="0">
                <a:latin typeface="Arial Black" pitchFamily="34" charset="0"/>
              </a:rPr>
            </a:br>
            <a:r>
              <a:rPr lang="ru-RU" sz="2800" b="1" i="1" dirty="0">
                <a:latin typeface="Arial Black" pitchFamily="34" charset="0"/>
              </a:rPr>
              <a:t/>
            </a:r>
            <a:br>
              <a:rPr lang="ru-RU" sz="2800" b="1" i="1" dirty="0">
                <a:latin typeface="Arial Black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Arial Black" pitchFamily="34" charset="0"/>
              </a:rPr>
              <a:t>Форпост </a:t>
            </a: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– передовой отряд.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Форпост – для песен нет преград.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Овеян славой путь Победы,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Об этом песни говорят.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Форпост – Отечества заслон,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Врага встречает грудью он.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На рубежах Отчизны нашей </a:t>
            </a:r>
            <a:b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Arial Black" pitchFamily="34" charset="0"/>
              </a:rPr>
              <a:t>Форпост – гранитный бастион.</a:t>
            </a:r>
          </a:p>
        </p:txBody>
      </p:sp>
    </p:spTree>
    <p:extLst>
      <p:ext uri="{BB962C8B-B14F-4D97-AF65-F5344CB8AC3E}">
        <p14:creationId xmlns:p14="http://schemas.microsoft.com/office/powerpoint/2010/main" val="78170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5645976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  <a:t>Мы ребята настоящие,</a:t>
            </a:r>
            <a:b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  <a:t>Мы нигде не пропадём</a:t>
            </a:r>
            <a:b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  <a:t>Соревнуемся отважно,</a:t>
            </a:r>
            <a:b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  <a:t>В жизни мы себя найдём!</a:t>
            </a:r>
            <a:br>
              <a:rPr lang="ru-RU" sz="3600" b="1" i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72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542995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  <a:t>Выиграть </a:t>
            </a:r>
            <a: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  <a:t>мы дружно сумеем</a:t>
            </a:r>
            <a:b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  <a:t>И к финишу мы прибежим,</a:t>
            </a:r>
            <a:b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  <a:t>Пусть будет и трудно, но мы все сумеем </a:t>
            </a:r>
            <a:b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Arial Black" pitchFamily="34" charset="0"/>
              </a:rPr>
              <a:t>и первыми мы прибежим!!!</a:t>
            </a:r>
          </a:p>
        </p:txBody>
      </p:sp>
    </p:spTree>
    <p:extLst>
      <p:ext uri="{BB962C8B-B14F-4D97-AF65-F5344CB8AC3E}">
        <p14:creationId xmlns:p14="http://schemas.microsoft.com/office/powerpoint/2010/main" val="24928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5285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9272" t="10393" r="9338" b="5470"/>
          <a:stretch>
            <a:fillRect/>
          </a:stretch>
        </p:blipFill>
        <p:spPr bwMode="auto">
          <a:xfrm>
            <a:off x="1581927" y="1403648"/>
            <a:ext cx="3960440" cy="4592903"/>
          </a:xfrm>
          <a:prstGeom prst="rect">
            <a:avLst/>
          </a:prstGeom>
          <a:solidFill>
            <a:srgbClr val="CCFFCC"/>
          </a:solidFill>
          <a:ln w="76200">
            <a:solidFill>
              <a:srgbClr val="00B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75724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3413728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Arial Black" pitchFamily="34" charset="0"/>
              </a:rPr>
              <a:t>Спасибо за внимание!</a:t>
            </a:r>
            <a:endParaRPr lang="ru-RU" sz="60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йсылу\Desktop\huge_sunanimate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3110432"/>
            <a:ext cx="5226607" cy="47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26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01" y="251520"/>
            <a:ext cx="6172200" cy="1524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  <a:t>Участие в игре </a:t>
            </a:r>
            <a:b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Arial Black" pitchFamily="34" charset="0"/>
              </a:rPr>
              <a:t>«Зарница-2016»</a:t>
            </a:r>
            <a:endParaRPr lang="ru-RU" sz="32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йсылу\Desktop\Я помнить призываю\SDC193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691680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йсылу\Desktop\Я помнить призываю\SDC193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63" y="2195736"/>
            <a:ext cx="2472275" cy="185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йсылу\Desktop\Я помнить призываю\SDC19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39" y="4211961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йсылу\Desktop\Я помнить призываю\SDC193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84" y="4233598"/>
            <a:ext cx="2856983" cy="214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йсылу\Desktop\Я помнить призываю\SDC193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39" y="6444208"/>
            <a:ext cx="2553919" cy="191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йсылу\Desktop\Я помнить призываю\SDC193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165" y="6156177"/>
            <a:ext cx="3244619" cy="24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1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йсылу\Desktop\Я помнить призываю\WP_20160328_12_55_30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73" y="1824039"/>
            <a:ext cx="6410307" cy="361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5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25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  <a:t>Конкурс плакатов</a:t>
            </a:r>
            <a:b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  <a:t>«С детства без коррупции» </a:t>
            </a:r>
            <a:endParaRPr lang="ru-RU" sz="24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Айсылу\Desktop\ЗДВР\IMG_4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66" y="2593718"/>
            <a:ext cx="6286544" cy="43522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482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2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Arial Black" pitchFamily="34" charset="0"/>
              </a:rPr>
              <a:t>«Мы молодежь двадцать первого века!</a:t>
            </a:r>
            <a:br>
              <a:rPr lang="ru-RU" sz="20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b="1" i="1" dirty="0">
                <a:solidFill>
                  <a:srgbClr val="FF0000"/>
                </a:solidFill>
                <a:latin typeface="Arial Black" pitchFamily="34" charset="0"/>
              </a:rPr>
              <a:t>Всегда и везде мы добьемся успеха»</a:t>
            </a:r>
            <a:br>
              <a:rPr lang="ru-RU" sz="20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йсылу\Desktop\форпост новый\IMG_57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9" y="1547664"/>
            <a:ext cx="662473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04864" y="6732240"/>
            <a:ext cx="312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2016-2017 </a:t>
            </a:r>
            <a:r>
              <a:rPr lang="ru-RU" b="1" i="1" dirty="0" smtClean="0"/>
              <a:t>учебный год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12426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 Black" pitchFamily="34" charset="0"/>
              </a:rPr>
              <a:t>Форпост в гостях у малышей ДОУ</a:t>
            </a:r>
            <a:br>
              <a:rPr lang="ru-RU" sz="32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32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Айсылу\Desktop\форпост новый\IMG_57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920" y="1503907"/>
            <a:ext cx="3456384" cy="239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йсылу\Desktop\форпост новый\IMG_57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960" y="6383278"/>
            <a:ext cx="3508648" cy="242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йсылу\Desktop\форпост новый\IMG_57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92" y="3989902"/>
            <a:ext cx="3494517" cy="241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05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«Снайперская пара»</a:t>
            </a:r>
            <a:endParaRPr lang="ru-RU" sz="36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Айсылу\Desktop\Новая папка (2)\354_1102\IMG_55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2940739"/>
            <a:ext cx="6677048" cy="462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4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800" dirty="0" smtClean="0">
                <a:latin typeface="Arial Black" pitchFamily="34" charset="0"/>
              </a:rPr>
              <a:t/>
            </a:r>
            <a:br>
              <a:rPr lang="en-US" sz="1800" dirty="0" smtClean="0">
                <a:latin typeface="Arial Black" pitchFamily="34" charset="0"/>
              </a:rPr>
            </a:br>
            <a:r>
              <a:rPr lang="en-US" sz="1800" dirty="0">
                <a:latin typeface="Arial Black" pitchFamily="34" charset="0"/>
              </a:rPr>
              <a:t/>
            </a:r>
            <a:br>
              <a:rPr lang="en-US" sz="1800" dirty="0">
                <a:latin typeface="Arial Black" pitchFamily="34" charset="0"/>
              </a:rPr>
            </a:br>
            <a:r>
              <a:rPr lang="en-US" sz="1800" dirty="0" smtClean="0">
                <a:latin typeface="Arial Black" pitchFamily="34" charset="0"/>
              </a:rPr>
              <a:t/>
            </a:r>
            <a:br>
              <a:rPr lang="en-US" sz="1800" dirty="0" smtClean="0">
                <a:latin typeface="Arial Black" pitchFamily="34" charset="0"/>
              </a:rPr>
            </a:br>
            <a:r>
              <a:rPr lang="en-US" sz="1800" dirty="0">
                <a:latin typeface="Arial Black" pitchFamily="34" charset="0"/>
              </a:rPr>
              <a:t/>
            </a:r>
            <a:br>
              <a:rPr lang="en-US" sz="1800" dirty="0">
                <a:latin typeface="Arial Black" pitchFamily="34" charset="0"/>
              </a:rPr>
            </a:br>
            <a:r>
              <a:rPr lang="en-US" sz="1800" dirty="0" smtClean="0">
                <a:latin typeface="Arial Black" pitchFamily="34" charset="0"/>
              </a:rPr>
              <a:t/>
            </a:r>
            <a:br>
              <a:rPr lang="en-US" sz="1800" dirty="0" smtClean="0">
                <a:latin typeface="Arial Black" pitchFamily="34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Arial Black" pitchFamily="34" charset="0"/>
              </a:rPr>
              <a:t>Чтобы </a:t>
            </a:r>
            <a: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  <a:t>в нашей школе климат был здоровый</a:t>
            </a:r>
            <a:b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  <a:t>Чтобы меньше было боли головной</a:t>
            </a:r>
            <a:b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  <a:t>Создали мы отряд , помощник участковым</a:t>
            </a:r>
            <a:b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  <a:t>Он и гарантирует учащимся покой!</a:t>
            </a:r>
            <a:br>
              <a:rPr lang="ru-RU" sz="1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Users\Айсылу\Desktop\барс\форпост новый\IMG_57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784" y="1868298"/>
            <a:ext cx="3802349" cy="506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27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  <a:t>Заседания отряда </a:t>
            </a:r>
            <a:br>
              <a:rPr lang="ru-RU" sz="28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b="1" i="1" dirty="0">
                <a:solidFill>
                  <a:srgbClr val="0070C0"/>
                </a:solidFill>
                <a:latin typeface="Arial Black" pitchFamily="34" charset="0"/>
              </a:rPr>
              <a:t>(выявление проблем и их решение</a:t>
            </a:r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)</a:t>
            </a:r>
            <a:r>
              <a:rPr lang="en-US" sz="2800" b="1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en-US" sz="2800" b="1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1400" b="1" i="1" dirty="0" smtClean="0">
                <a:solidFill>
                  <a:srgbClr val="0070C0"/>
                </a:solidFill>
                <a:latin typeface="Arial Black" pitchFamily="34" charset="0"/>
              </a:rPr>
              <a:t>Первое заседание </a:t>
            </a:r>
            <a:r>
              <a:rPr lang="ru-RU" sz="1400" b="1" i="1" dirty="0">
                <a:solidFill>
                  <a:srgbClr val="0070C0"/>
                </a:solidFill>
                <a:latin typeface="Arial Black" pitchFamily="34" charset="0"/>
              </a:rPr>
              <a:t>1</a:t>
            </a:r>
            <a:r>
              <a:rPr lang="ru-RU" sz="1400" b="1" i="1" dirty="0" smtClean="0">
                <a:solidFill>
                  <a:srgbClr val="0070C0"/>
                </a:solidFill>
                <a:latin typeface="Arial Black" pitchFamily="34" charset="0"/>
              </a:rPr>
              <a:t> сентября </a:t>
            </a:r>
            <a:r>
              <a:rPr lang="ru-RU" sz="1400" b="1" i="1" dirty="0" smtClean="0">
                <a:solidFill>
                  <a:srgbClr val="0070C0"/>
                </a:solidFill>
                <a:latin typeface="Arial Black" pitchFamily="34" charset="0"/>
              </a:rPr>
              <a:t>2016года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йсылу\Desktop\барс\форпост новый\IMG_57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6846">
            <a:off x="351452" y="1995806"/>
            <a:ext cx="3420398" cy="256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йсылу\Desktop\барс\форпост новый\IMG_57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8895">
            <a:off x="3773981" y="263227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йсылу\Desktop\барс\форпост новый\IMG_57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827" y="4788024"/>
            <a:ext cx="4625382" cy="346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06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478188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Arial Black" pitchFamily="34" charset="0"/>
              </a:rPr>
              <a:t>Наша школьная жизнь</a:t>
            </a:r>
            <a:br>
              <a:rPr lang="ru-RU" sz="60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6000" b="1" i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60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b="1" i="1" dirty="0" smtClean="0">
                <a:solidFill>
                  <a:srgbClr val="0070C0"/>
                </a:solidFill>
                <a:latin typeface="Arial Black" pitchFamily="34" charset="0"/>
              </a:rPr>
              <a:t>«Крылатая юность»</a:t>
            </a:r>
            <a:endParaRPr lang="ru-RU" sz="40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711712"/>
      </p:ext>
    </p:extLst>
  </p:cSld>
  <p:clrMapOvr>
    <a:masterClrMapping/>
  </p:clrMapOvr>
</p:sld>
</file>

<file path=ppt/theme/theme1.xml><?xml version="1.0" encoding="utf-8"?>
<a:theme xmlns:a="http://schemas.openxmlformats.org/drawingml/2006/main" name="9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90</Template>
  <TotalTime>1501</TotalTime>
  <Words>394</Words>
  <Application>Microsoft Office PowerPoint</Application>
  <PresentationFormat>Экран (4:3)</PresentationFormat>
  <Paragraphs>98</Paragraphs>
  <Slides>61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90</vt:lpstr>
      <vt:lpstr>         МБОУ «Табар-Черкийская СОШ» Апастовского муниципального района Республики Татарстан         Отряд «Форпост»  «Барс»    Руководитель отряда:  Закирова Айсылу  Юнусовна </vt:lpstr>
      <vt:lpstr>Презентация PowerPoint</vt:lpstr>
      <vt:lpstr>Наш уголок</vt:lpstr>
      <vt:lpstr> ДЕВИЗ:                                                                              «Дисциплину и уют,           отряд форпоста   «БАРС»ы создают.    У БАРСов  око следит зорко порядок всюду должен быть и точка!</vt:lpstr>
      <vt:lpstr>Презентация PowerPoint</vt:lpstr>
      <vt:lpstr>«Мы молодежь двадцать первого века! Всегда и везде мы добьемся успеха» </vt:lpstr>
      <vt:lpstr>     Чтобы в нашей школе климат был здоровый Чтобы меньше было боли головной Создали мы отряд , помощник участковым Он и гарантирует учащимся покой!  </vt:lpstr>
      <vt:lpstr>Заседания отряда  (выявление проблем и их решение) Первое заседание 1 сентября 2016года</vt:lpstr>
      <vt:lpstr>Наша школьная жизнь  «Крылатая юность»</vt:lpstr>
      <vt:lpstr>Будущие защитники Отечества (Слет отрядов. 2015 год)</vt:lpstr>
      <vt:lpstr>А ну-ка, мальчики! 2015-2016 учебный год</vt:lpstr>
      <vt:lpstr>Мы - молодежь двадцать первого века, В наших руках судьба человека. Хоть ты лопни, хоть ты тресни, Здоровый образ у нас на первом месте. Осенний кросс</vt:lpstr>
      <vt:lpstr>  Сотрудничество с правоохранительными органами  (встречи, собрания, индивидуальные беседы)  Мы законы знаем все, стараемся соблюдать везде. Никого не унижаем и законы соблюдаем. Без законов нам нельзя, они лучшие друзья. </vt:lpstr>
      <vt:lpstr>Патриотическое воспитание  (встречи с участниками ВОВ,  воинами –афганцами)</vt:lpstr>
      <vt:lpstr>Презентация PowerPoint</vt:lpstr>
      <vt:lpstr>Презентация PowerPoint</vt:lpstr>
      <vt:lpstr> Быстрее, выше,сильнее… (участие в соревнованиях по  волейболу, баскетболу и лыжам)</vt:lpstr>
      <vt:lpstr>Грянул день, пришёл другой Нынче мы в ответе, За ребят, за народ И за всё на свете.</vt:lpstr>
      <vt:lpstr>В школе нашей жизнь бурлит Всюду радость, смех звучит. Много лидеров у нас Но отряд наш Барс - супер класс! </vt:lpstr>
      <vt:lpstr>Эй, ребята, шире шаг Нет, наверно, в целом мире Веселей, дружней ребят. Не грустят в семействе нашем. </vt:lpstr>
      <vt:lpstr>Мы поём. Танцуем. Пляшем. В ритме века мы живём. Время классно проведём. Пропаганду здорового образа жизни ведём.</vt:lpstr>
      <vt:lpstr>Дискотеки, вечера - всё проходит у нас на «УРА!» Законам российским всем мы друзья. Нам нарушать их, поверьте, нельзя! 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Конкурсы</vt:lpstr>
      <vt:lpstr>Дискотеки, праздники, соревнования</vt:lpstr>
      <vt:lpstr> И если кому-то поможет Твоя доброта, улыбка твоя, Ты счастлив, что день не напрасно был прожит, Что годы живёшь ты не зря! Операция «ЗАБОТА</vt:lpstr>
      <vt:lpstr>Нам спорт очень нужен</vt:lpstr>
      <vt:lpstr> Клянёмся честно , мудро жить Любить и защищать всем сердцем Четким быть всегда во всём Всегда служить Отчизне, людям</vt:lpstr>
      <vt:lpstr>Здравствуй , лес,  зелёный лес !</vt:lpstr>
      <vt:lpstr>Всё мы можем и поможем</vt:lpstr>
      <vt:lpstr>И свою деятельность продолжим!</vt:lpstr>
      <vt:lpstr>Направление  «Правовые знания»</vt:lpstr>
      <vt:lpstr>Направление «Здоровый образ жизни»</vt:lpstr>
      <vt:lpstr>Направление «Пожарная безопасность»</vt:lpstr>
      <vt:lpstr>Направление «Правила дорожного движения»</vt:lpstr>
      <vt:lpstr>Направление «Экология»</vt:lpstr>
      <vt:lpstr>Направление «Мы выбираем - Мир»</vt:lpstr>
      <vt:lpstr>Наши успехи</vt:lpstr>
      <vt:lpstr> Деятельность отряда форпост «Барс»</vt:lpstr>
      <vt:lpstr>Проявление заботы …</vt:lpstr>
      <vt:lpstr> Декада пожилых 07.10.2016  </vt:lpstr>
      <vt:lpstr>Презентация PowerPoint</vt:lpstr>
      <vt:lpstr>Оказание содействия в улучшении качества знаний неуспевающим учащимся</vt:lpstr>
      <vt:lpstr>Презентация PowerPoint</vt:lpstr>
      <vt:lpstr>    Вихри враждебные веют над нами, Злые пороки планету гнетут. Их победить мы хотим вместе с вами. И мы поднимаем гордо и смело Знамя борьбы за правое дело – Знамя великой борьбы за свободу. За лучший мир, за здоровье народов.  </vt:lpstr>
      <vt:lpstr> Мы ребята молодцы Из села Табар-Черки.  Школа наша - просто класс! Поддержите дружно нас. В школе нашей жизнь бурлит Всюду радость, смех звучит.  Много лидеров у нас Но отряд наш «Барс» - супер класс! </vt:lpstr>
      <vt:lpstr>    Форпост – передовой отряд. Форпост – для песен нет преград. Овеян славой путь Победы, Об этом песни говорят. Форпост – Отечества заслон, Врага встречает грудью он. На рубежах Отчизны нашей  Форпост – гранитный бастион.</vt:lpstr>
      <vt:lpstr>Мы ребята настоящие, Мы нигде не пропадём Соревнуемся отважно, В жизни мы себя найдём! </vt:lpstr>
      <vt:lpstr>   Выиграть мы дружно сумеем И к финишу мы прибежим, Пусть будет и трудно, но мы все сумеем  и первыми мы прибежим!!!</vt:lpstr>
      <vt:lpstr>Презентация PowerPoint</vt:lpstr>
      <vt:lpstr>Спасибо за внимание!</vt:lpstr>
      <vt:lpstr>Участие в игре  «Зарница-2016»</vt:lpstr>
      <vt:lpstr>Презентация PowerPoint</vt:lpstr>
      <vt:lpstr>Презентация PowerPoint</vt:lpstr>
      <vt:lpstr>Конкурс плакатов «С детства без коррупции» </vt:lpstr>
      <vt:lpstr>Презентация PowerPoint</vt:lpstr>
      <vt:lpstr>Форпост в гостях у малышей ДОУ </vt:lpstr>
      <vt:lpstr>«Снайперская пара»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Айсылу</cp:lastModifiedBy>
  <cp:revision>88</cp:revision>
  <cp:lastPrinted>2016-11-23T19:53:34Z</cp:lastPrinted>
  <dcterms:created xsi:type="dcterms:W3CDTF">2014-02-16T10:19:24Z</dcterms:created>
  <dcterms:modified xsi:type="dcterms:W3CDTF">2016-11-23T19:55:46Z</dcterms:modified>
</cp:coreProperties>
</file>