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notesMasterIdLst>
    <p:notesMasterId r:id="rId16"/>
  </p:notesMasterIdLst>
  <p:sldIdLst>
    <p:sldId id="256" r:id="rId2"/>
    <p:sldId id="283" r:id="rId3"/>
    <p:sldId id="257" r:id="rId4"/>
    <p:sldId id="266" r:id="rId5"/>
    <p:sldId id="278" r:id="rId6"/>
    <p:sldId id="267" r:id="rId7"/>
    <p:sldId id="268" r:id="rId8"/>
    <p:sldId id="263" r:id="rId9"/>
    <p:sldId id="274" r:id="rId10"/>
    <p:sldId id="269" r:id="rId11"/>
    <p:sldId id="279" r:id="rId12"/>
    <p:sldId id="280" r:id="rId13"/>
    <p:sldId id="281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A8D869-FC7D-4F08-92B1-2E27F19AC213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82297E-11DA-4AF6-AB5F-BF6DD6BBA259}">
      <dgm:prSet phldrT="[Текст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4000" i="1" dirty="0" err="1" smtClean="0">
              <a:solidFill>
                <a:srgbClr val="0070C0"/>
              </a:solidFill>
              <a:latin typeface="Cambria" panose="02040503050406030204" pitchFamily="18" charset="0"/>
            </a:rPr>
            <a:t>Биоэнергопластика</a:t>
          </a:r>
          <a:endParaRPr lang="ru-RU" sz="4000" i="1" dirty="0">
            <a:solidFill>
              <a:srgbClr val="0070C0"/>
            </a:solidFill>
            <a:latin typeface="Cambria" panose="02040503050406030204" pitchFamily="18" charset="0"/>
          </a:endParaRPr>
        </a:p>
      </dgm:t>
    </dgm:pt>
    <dgm:pt modelId="{2AB460FB-301A-4CDF-A64E-1E095295EFCB}" type="parTrans" cxnId="{1CDB2EAB-9C0A-4F7D-8D7A-CC6D6F845EAC}">
      <dgm:prSet/>
      <dgm:spPr/>
      <dgm:t>
        <a:bodyPr/>
        <a:lstStyle/>
        <a:p>
          <a:endParaRPr lang="ru-RU"/>
        </a:p>
      </dgm:t>
    </dgm:pt>
    <dgm:pt modelId="{6B5EC002-6821-44C5-A853-70112F5BFD5D}" type="sibTrans" cxnId="{1CDB2EAB-9C0A-4F7D-8D7A-CC6D6F845EAC}">
      <dgm:prSet/>
      <dgm:spPr/>
      <dgm:t>
        <a:bodyPr/>
        <a:lstStyle/>
        <a:p>
          <a:endParaRPr lang="ru-RU"/>
        </a:p>
      </dgm:t>
    </dgm:pt>
    <dgm:pt modelId="{6D8643ED-B2AF-400D-8E4E-7173144F71FB}">
      <dgm:prSet phldrT="[Текст]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i="1" dirty="0" smtClean="0">
              <a:solidFill>
                <a:srgbClr val="0070C0"/>
              </a:solidFill>
              <a:latin typeface="Cambria" panose="02040503050406030204" pitchFamily="18" charset="0"/>
            </a:rPr>
            <a:t>Пластика-плавные, раскрепощенные движения тела, пальцев рук</a:t>
          </a:r>
          <a:endParaRPr lang="ru-RU" i="1" dirty="0">
            <a:solidFill>
              <a:srgbClr val="0070C0"/>
            </a:solidFill>
            <a:latin typeface="Cambria" panose="02040503050406030204" pitchFamily="18" charset="0"/>
          </a:endParaRPr>
        </a:p>
      </dgm:t>
    </dgm:pt>
    <dgm:pt modelId="{2A31014D-E7DF-4250-B160-EF26BD66CFDC}" type="parTrans" cxnId="{C8BB1B4C-601D-46D0-A274-6DBC73BAEFE3}">
      <dgm:prSet>
        <dgm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DC82945E-8C48-4277-8822-C599E9F3A460}" type="sibTrans" cxnId="{C8BB1B4C-601D-46D0-A274-6DBC73BAEFE3}">
      <dgm:prSet/>
      <dgm:spPr/>
      <dgm:t>
        <a:bodyPr/>
        <a:lstStyle/>
        <a:p>
          <a:endParaRPr lang="ru-RU"/>
        </a:p>
      </dgm:t>
    </dgm:pt>
    <dgm:pt modelId="{3450D951-456D-4D10-88A5-7C784E7DC5A4}">
      <dgm:prSet phldrT="[Текст]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i="1" dirty="0" smtClean="0">
              <a:solidFill>
                <a:srgbClr val="0070C0"/>
              </a:solidFill>
              <a:latin typeface="Cambria" panose="02040503050406030204" pitchFamily="18" charset="0"/>
            </a:rPr>
            <a:t>Биоэнергия-энергия, которая находится внутри человека</a:t>
          </a:r>
          <a:endParaRPr lang="ru-RU" i="1" dirty="0">
            <a:solidFill>
              <a:srgbClr val="0070C0"/>
            </a:solidFill>
            <a:latin typeface="Cambria" panose="02040503050406030204" pitchFamily="18" charset="0"/>
          </a:endParaRPr>
        </a:p>
      </dgm:t>
    </dgm:pt>
    <dgm:pt modelId="{B63413EF-8BD8-4696-9F5C-3C15C88E1D7A}" type="sibTrans" cxnId="{8F28D919-6670-464F-9273-DE88B3C3EBE5}">
      <dgm:prSet/>
      <dgm:spPr/>
      <dgm:t>
        <a:bodyPr/>
        <a:lstStyle/>
        <a:p>
          <a:endParaRPr lang="ru-RU"/>
        </a:p>
      </dgm:t>
    </dgm:pt>
    <dgm:pt modelId="{30106E37-87E4-4802-A9EA-032C7D3F06A7}" type="parTrans" cxnId="{8F28D919-6670-464F-9273-DE88B3C3EBE5}">
      <dgm:prSet>
        <dgm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C24C8FEC-25A6-4E64-AF56-67EEE2DE0117}" type="pres">
      <dgm:prSet presAssocID="{C8A8D869-FC7D-4F08-92B1-2E27F19AC21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95A1477-BF36-4AFC-B93A-4753ECF0A814}" type="pres">
      <dgm:prSet presAssocID="{3282297E-11DA-4AF6-AB5F-BF6DD6BBA259}" presName="hierRoot1" presStyleCnt="0">
        <dgm:presLayoutVars>
          <dgm:hierBranch val="init"/>
        </dgm:presLayoutVars>
      </dgm:prSet>
      <dgm:spPr/>
    </dgm:pt>
    <dgm:pt modelId="{8844493E-2A6F-4A4E-AF2D-FC63E22E53C0}" type="pres">
      <dgm:prSet presAssocID="{3282297E-11DA-4AF6-AB5F-BF6DD6BBA259}" presName="rootComposite1" presStyleCnt="0"/>
      <dgm:spPr/>
    </dgm:pt>
    <dgm:pt modelId="{8E5D0528-EB8F-4F56-8B84-9F5BBC8A95CC}" type="pres">
      <dgm:prSet presAssocID="{3282297E-11DA-4AF6-AB5F-BF6DD6BBA259}" presName="rootText1" presStyleLbl="node0" presStyleIdx="0" presStyleCnt="1" custScaleX="169057" custScaleY="1194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C30C5F-47DD-42AD-9E66-570CCB9A4A57}" type="pres">
      <dgm:prSet presAssocID="{3282297E-11DA-4AF6-AB5F-BF6DD6BBA25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2ED37D9-C778-421C-BD5A-C10BB505233F}" type="pres">
      <dgm:prSet presAssocID="{3282297E-11DA-4AF6-AB5F-BF6DD6BBA259}" presName="hierChild2" presStyleCnt="0"/>
      <dgm:spPr/>
    </dgm:pt>
    <dgm:pt modelId="{84F45811-C3E3-45F3-AA52-CEE425AE2785}" type="pres">
      <dgm:prSet presAssocID="{30106E37-87E4-4802-A9EA-032C7D3F06A7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F1FFA90-B66D-494D-B0A1-9D9A036D5842}" type="pres">
      <dgm:prSet presAssocID="{3450D951-456D-4D10-88A5-7C784E7DC5A4}" presName="hierRoot2" presStyleCnt="0">
        <dgm:presLayoutVars>
          <dgm:hierBranch val="init"/>
        </dgm:presLayoutVars>
      </dgm:prSet>
      <dgm:spPr/>
    </dgm:pt>
    <dgm:pt modelId="{7BD939B5-C57D-44A3-BFB2-EE1C1A04EFF7}" type="pres">
      <dgm:prSet presAssocID="{3450D951-456D-4D10-88A5-7C784E7DC5A4}" presName="rootComposite" presStyleCnt="0"/>
      <dgm:spPr/>
    </dgm:pt>
    <dgm:pt modelId="{C1048AD3-9C26-4A46-B70F-15FCAD359B85}" type="pres">
      <dgm:prSet presAssocID="{3450D951-456D-4D10-88A5-7C784E7DC5A4}" presName="rootText" presStyleLbl="node2" presStyleIdx="0" presStyleCnt="2" custScaleX="1123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E12560-9759-4A32-9EF3-B46C870B77A3}" type="pres">
      <dgm:prSet presAssocID="{3450D951-456D-4D10-88A5-7C784E7DC5A4}" presName="rootConnector" presStyleLbl="node2" presStyleIdx="0" presStyleCnt="2"/>
      <dgm:spPr/>
      <dgm:t>
        <a:bodyPr/>
        <a:lstStyle/>
        <a:p>
          <a:endParaRPr lang="ru-RU"/>
        </a:p>
      </dgm:t>
    </dgm:pt>
    <dgm:pt modelId="{E3D74BE3-EF6D-4A1B-A106-60E74829E1CA}" type="pres">
      <dgm:prSet presAssocID="{3450D951-456D-4D10-88A5-7C784E7DC5A4}" presName="hierChild4" presStyleCnt="0"/>
      <dgm:spPr/>
    </dgm:pt>
    <dgm:pt modelId="{0671CB83-9090-4BF5-BB44-7588C66F36E7}" type="pres">
      <dgm:prSet presAssocID="{3450D951-456D-4D10-88A5-7C784E7DC5A4}" presName="hierChild5" presStyleCnt="0"/>
      <dgm:spPr/>
    </dgm:pt>
    <dgm:pt modelId="{9896D382-CC18-4469-85F2-52536E190AEB}" type="pres">
      <dgm:prSet presAssocID="{2A31014D-E7DF-4250-B160-EF26BD66CFDC}" presName="Name37" presStyleLbl="parChTrans1D2" presStyleIdx="1" presStyleCnt="2"/>
      <dgm:spPr/>
      <dgm:t>
        <a:bodyPr/>
        <a:lstStyle/>
        <a:p>
          <a:endParaRPr lang="ru-RU"/>
        </a:p>
      </dgm:t>
    </dgm:pt>
    <dgm:pt modelId="{10F2114F-3A75-4554-B2F3-7F942892C682}" type="pres">
      <dgm:prSet presAssocID="{6D8643ED-B2AF-400D-8E4E-7173144F71FB}" presName="hierRoot2" presStyleCnt="0">
        <dgm:presLayoutVars>
          <dgm:hierBranch val="init"/>
        </dgm:presLayoutVars>
      </dgm:prSet>
      <dgm:spPr/>
    </dgm:pt>
    <dgm:pt modelId="{46D79F18-5208-4568-96FC-DB145CCD5253}" type="pres">
      <dgm:prSet presAssocID="{6D8643ED-B2AF-400D-8E4E-7173144F71FB}" presName="rootComposite" presStyleCnt="0"/>
      <dgm:spPr/>
    </dgm:pt>
    <dgm:pt modelId="{394A7C95-DAA6-48D8-807D-FE270C687716}" type="pres">
      <dgm:prSet presAssocID="{6D8643ED-B2AF-400D-8E4E-7173144F71F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FA058B-93D3-433C-8244-AB595D4A5605}" type="pres">
      <dgm:prSet presAssocID="{6D8643ED-B2AF-400D-8E4E-7173144F71FB}" presName="rootConnector" presStyleLbl="node2" presStyleIdx="1" presStyleCnt="2"/>
      <dgm:spPr/>
      <dgm:t>
        <a:bodyPr/>
        <a:lstStyle/>
        <a:p>
          <a:endParaRPr lang="ru-RU"/>
        </a:p>
      </dgm:t>
    </dgm:pt>
    <dgm:pt modelId="{1701C1C4-C131-46B0-ACD3-DF2126B63D4A}" type="pres">
      <dgm:prSet presAssocID="{6D8643ED-B2AF-400D-8E4E-7173144F71FB}" presName="hierChild4" presStyleCnt="0"/>
      <dgm:spPr/>
    </dgm:pt>
    <dgm:pt modelId="{B486A88F-F823-4EE0-A583-18A4A73F522F}" type="pres">
      <dgm:prSet presAssocID="{6D8643ED-B2AF-400D-8E4E-7173144F71FB}" presName="hierChild5" presStyleCnt="0"/>
      <dgm:spPr/>
    </dgm:pt>
    <dgm:pt modelId="{88AC0F98-3649-41C8-A671-19EBA2F4B51D}" type="pres">
      <dgm:prSet presAssocID="{3282297E-11DA-4AF6-AB5F-BF6DD6BBA259}" presName="hierChild3" presStyleCnt="0"/>
      <dgm:spPr/>
    </dgm:pt>
  </dgm:ptLst>
  <dgm:cxnLst>
    <dgm:cxn modelId="{1CDB2EAB-9C0A-4F7D-8D7A-CC6D6F845EAC}" srcId="{C8A8D869-FC7D-4F08-92B1-2E27F19AC213}" destId="{3282297E-11DA-4AF6-AB5F-BF6DD6BBA259}" srcOrd="0" destOrd="0" parTransId="{2AB460FB-301A-4CDF-A64E-1E095295EFCB}" sibTransId="{6B5EC002-6821-44C5-A853-70112F5BFD5D}"/>
    <dgm:cxn modelId="{1ABD8871-592F-4800-8CA6-A43047B1F427}" type="presOf" srcId="{3450D951-456D-4D10-88A5-7C784E7DC5A4}" destId="{C1048AD3-9C26-4A46-B70F-15FCAD359B85}" srcOrd="0" destOrd="0" presId="urn:microsoft.com/office/officeart/2005/8/layout/orgChart1"/>
    <dgm:cxn modelId="{91BAF6B4-A5F1-4B6D-8D82-D5C48DDC59ED}" type="presOf" srcId="{3450D951-456D-4D10-88A5-7C784E7DC5A4}" destId="{90E12560-9759-4A32-9EF3-B46C870B77A3}" srcOrd="1" destOrd="0" presId="urn:microsoft.com/office/officeart/2005/8/layout/orgChart1"/>
    <dgm:cxn modelId="{776705FD-4316-41E9-B82B-5059DCC2EA2B}" type="presOf" srcId="{2A31014D-E7DF-4250-B160-EF26BD66CFDC}" destId="{9896D382-CC18-4469-85F2-52536E190AEB}" srcOrd="0" destOrd="0" presId="urn:microsoft.com/office/officeart/2005/8/layout/orgChart1"/>
    <dgm:cxn modelId="{5FF8549E-2993-4224-9499-EC0E077A4870}" type="presOf" srcId="{6D8643ED-B2AF-400D-8E4E-7173144F71FB}" destId="{37FA058B-93D3-433C-8244-AB595D4A5605}" srcOrd="1" destOrd="0" presId="urn:microsoft.com/office/officeart/2005/8/layout/orgChart1"/>
    <dgm:cxn modelId="{004C1D96-B7E8-4ED1-95BC-F3C6009630DE}" type="presOf" srcId="{30106E37-87E4-4802-A9EA-032C7D3F06A7}" destId="{84F45811-C3E3-45F3-AA52-CEE425AE2785}" srcOrd="0" destOrd="0" presId="urn:microsoft.com/office/officeart/2005/8/layout/orgChart1"/>
    <dgm:cxn modelId="{FCA6F6B7-EE35-4CC7-ABE0-498878338B1D}" type="presOf" srcId="{C8A8D869-FC7D-4F08-92B1-2E27F19AC213}" destId="{C24C8FEC-25A6-4E64-AF56-67EEE2DE0117}" srcOrd="0" destOrd="0" presId="urn:microsoft.com/office/officeart/2005/8/layout/orgChart1"/>
    <dgm:cxn modelId="{4E866085-73CC-4098-BF54-A0F83BB67902}" type="presOf" srcId="{3282297E-11DA-4AF6-AB5F-BF6DD6BBA259}" destId="{F2C30C5F-47DD-42AD-9E66-570CCB9A4A57}" srcOrd="1" destOrd="0" presId="urn:microsoft.com/office/officeart/2005/8/layout/orgChart1"/>
    <dgm:cxn modelId="{8F28D919-6670-464F-9273-DE88B3C3EBE5}" srcId="{3282297E-11DA-4AF6-AB5F-BF6DD6BBA259}" destId="{3450D951-456D-4D10-88A5-7C784E7DC5A4}" srcOrd="0" destOrd="0" parTransId="{30106E37-87E4-4802-A9EA-032C7D3F06A7}" sibTransId="{B63413EF-8BD8-4696-9F5C-3C15C88E1D7A}"/>
    <dgm:cxn modelId="{C8BB1B4C-601D-46D0-A274-6DBC73BAEFE3}" srcId="{3282297E-11DA-4AF6-AB5F-BF6DD6BBA259}" destId="{6D8643ED-B2AF-400D-8E4E-7173144F71FB}" srcOrd="1" destOrd="0" parTransId="{2A31014D-E7DF-4250-B160-EF26BD66CFDC}" sibTransId="{DC82945E-8C48-4277-8822-C599E9F3A460}"/>
    <dgm:cxn modelId="{7311EA43-3E06-4D46-8003-86BEBA5CC065}" type="presOf" srcId="{3282297E-11DA-4AF6-AB5F-BF6DD6BBA259}" destId="{8E5D0528-EB8F-4F56-8B84-9F5BBC8A95CC}" srcOrd="0" destOrd="0" presId="urn:microsoft.com/office/officeart/2005/8/layout/orgChart1"/>
    <dgm:cxn modelId="{954EEE16-421B-46DA-BD67-0BA1A12A10E6}" type="presOf" srcId="{6D8643ED-B2AF-400D-8E4E-7173144F71FB}" destId="{394A7C95-DAA6-48D8-807D-FE270C687716}" srcOrd="0" destOrd="0" presId="urn:microsoft.com/office/officeart/2005/8/layout/orgChart1"/>
    <dgm:cxn modelId="{BE4370D0-955D-49C5-843A-25E712D63177}" type="presParOf" srcId="{C24C8FEC-25A6-4E64-AF56-67EEE2DE0117}" destId="{C95A1477-BF36-4AFC-B93A-4753ECF0A814}" srcOrd="0" destOrd="0" presId="urn:microsoft.com/office/officeart/2005/8/layout/orgChart1"/>
    <dgm:cxn modelId="{FF30FEC0-96FE-4A47-85B3-500E0E940029}" type="presParOf" srcId="{C95A1477-BF36-4AFC-B93A-4753ECF0A814}" destId="{8844493E-2A6F-4A4E-AF2D-FC63E22E53C0}" srcOrd="0" destOrd="0" presId="urn:microsoft.com/office/officeart/2005/8/layout/orgChart1"/>
    <dgm:cxn modelId="{AC0E8078-36C6-4A40-BD7C-4F4B6817658F}" type="presParOf" srcId="{8844493E-2A6F-4A4E-AF2D-FC63E22E53C0}" destId="{8E5D0528-EB8F-4F56-8B84-9F5BBC8A95CC}" srcOrd="0" destOrd="0" presId="urn:microsoft.com/office/officeart/2005/8/layout/orgChart1"/>
    <dgm:cxn modelId="{97FC2457-0BDA-4618-B93E-C6779FC364D0}" type="presParOf" srcId="{8844493E-2A6F-4A4E-AF2D-FC63E22E53C0}" destId="{F2C30C5F-47DD-42AD-9E66-570CCB9A4A57}" srcOrd="1" destOrd="0" presId="urn:microsoft.com/office/officeart/2005/8/layout/orgChart1"/>
    <dgm:cxn modelId="{1F649732-258D-4554-BB92-C5E9182950F8}" type="presParOf" srcId="{C95A1477-BF36-4AFC-B93A-4753ECF0A814}" destId="{02ED37D9-C778-421C-BD5A-C10BB505233F}" srcOrd="1" destOrd="0" presId="urn:microsoft.com/office/officeart/2005/8/layout/orgChart1"/>
    <dgm:cxn modelId="{C6A6BDCE-2BEA-4B5A-B067-F580D6C803E5}" type="presParOf" srcId="{02ED37D9-C778-421C-BD5A-C10BB505233F}" destId="{84F45811-C3E3-45F3-AA52-CEE425AE2785}" srcOrd="0" destOrd="0" presId="urn:microsoft.com/office/officeart/2005/8/layout/orgChart1"/>
    <dgm:cxn modelId="{85DE490C-578E-42EB-85C5-E6DE48B92606}" type="presParOf" srcId="{02ED37D9-C778-421C-BD5A-C10BB505233F}" destId="{2F1FFA90-B66D-494D-B0A1-9D9A036D5842}" srcOrd="1" destOrd="0" presId="urn:microsoft.com/office/officeart/2005/8/layout/orgChart1"/>
    <dgm:cxn modelId="{9F92608B-7FA2-401E-8F3A-82E8593E9520}" type="presParOf" srcId="{2F1FFA90-B66D-494D-B0A1-9D9A036D5842}" destId="{7BD939B5-C57D-44A3-BFB2-EE1C1A04EFF7}" srcOrd="0" destOrd="0" presId="urn:microsoft.com/office/officeart/2005/8/layout/orgChart1"/>
    <dgm:cxn modelId="{508097FA-1F6B-40E8-B70F-97CED4384147}" type="presParOf" srcId="{7BD939B5-C57D-44A3-BFB2-EE1C1A04EFF7}" destId="{C1048AD3-9C26-4A46-B70F-15FCAD359B85}" srcOrd="0" destOrd="0" presId="urn:microsoft.com/office/officeart/2005/8/layout/orgChart1"/>
    <dgm:cxn modelId="{C54BDDD3-ACE0-4021-BAFB-6BB70E214741}" type="presParOf" srcId="{7BD939B5-C57D-44A3-BFB2-EE1C1A04EFF7}" destId="{90E12560-9759-4A32-9EF3-B46C870B77A3}" srcOrd="1" destOrd="0" presId="urn:microsoft.com/office/officeart/2005/8/layout/orgChart1"/>
    <dgm:cxn modelId="{1B1E545A-248A-49B3-A3F9-45D298266E4A}" type="presParOf" srcId="{2F1FFA90-B66D-494D-B0A1-9D9A036D5842}" destId="{E3D74BE3-EF6D-4A1B-A106-60E74829E1CA}" srcOrd="1" destOrd="0" presId="urn:microsoft.com/office/officeart/2005/8/layout/orgChart1"/>
    <dgm:cxn modelId="{C17C1772-E9CC-453F-9967-CD86FC7EAA5C}" type="presParOf" srcId="{2F1FFA90-B66D-494D-B0A1-9D9A036D5842}" destId="{0671CB83-9090-4BF5-BB44-7588C66F36E7}" srcOrd="2" destOrd="0" presId="urn:microsoft.com/office/officeart/2005/8/layout/orgChart1"/>
    <dgm:cxn modelId="{1923548C-CEB0-4FD5-804C-682A544A895D}" type="presParOf" srcId="{02ED37D9-C778-421C-BD5A-C10BB505233F}" destId="{9896D382-CC18-4469-85F2-52536E190AEB}" srcOrd="2" destOrd="0" presId="urn:microsoft.com/office/officeart/2005/8/layout/orgChart1"/>
    <dgm:cxn modelId="{9DED13DE-255F-4578-87D7-EF1CC1152E8E}" type="presParOf" srcId="{02ED37D9-C778-421C-BD5A-C10BB505233F}" destId="{10F2114F-3A75-4554-B2F3-7F942892C682}" srcOrd="3" destOrd="0" presId="urn:microsoft.com/office/officeart/2005/8/layout/orgChart1"/>
    <dgm:cxn modelId="{D4583A53-CD86-44D7-B859-2D34290E3EB5}" type="presParOf" srcId="{10F2114F-3A75-4554-B2F3-7F942892C682}" destId="{46D79F18-5208-4568-96FC-DB145CCD5253}" srcOrd="0" destOrd="0" presId="urn:microsoft.com/office/officeart/2005/8/layout/orgChart1"/>
    <dgm:cxn modelId="{9912EFE8-6D48-48EE-A405-2B9EA48A6350}" type="presParOf" srcId="{46D79F18-5208-4568-96FC-DB145CCD5253}" destId="{394A7C95-DAA6-48D8-807D-FE270C687716}" srcOrd="0" destOrd="0" presId="urn:microsoft.com/office/officeart/2005/8/layout/orgChart1"/>
    <dgm:cxn modelId="{DD45FB1C-98B2-4E4B-84FB-22BB177C2BB1}" type="presParOf" srcId="{46D79F18-5208-4568-96FC-DB145CCD5253}" destId="{37FA058B-93D3-433C-8244-AB595D4A5605}" srcOrd="1" destOrd="0" presId="urn:microsoft.com/office/officeart/2005/8/layout/orgChart1"/>
    <dgm:cxn modelId="{BC1B58E5-9562-455F-991A-5205CAC2E952}" type="presParOf" srcId="{10F2114F-3A75-4554-B2F3-7F942892C682}" destId="{1701C1C4-C131-46B0-ACD3-DF2126B63D4A}" srcOrd="1" destOrd="0" presId="urn:microsoft.com/office/officeart/2005/8/layout/orgChart1"/>
    <dgm:cxn modelId="{E85C4A5B-AEF0-44A8-B3AF-581504F02F44}" type="presParOf" srcId="{10F2114F-3A75-4554-B2F3-7F942892C682}" destId="{B486A88F-F823-4EE0-A583-18A4A73F522F}" srcOrd="2" destOrd="0" presId="urn:microsoft.com/office/officeart/2005/8/layout/orgChart1"/>
    <dgm:cxn modelId="{014468BD-7F1D-4A6E-BFEB-CFC3591D3FC2}" type="presParOf" srcId="{C95A1477-BF36-4AFC-B93A-4753ECF0A814}" destId="{88AC0F98-3649-41C8-A671-19EBA2F4B51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96D382-CC18-4469-85F2-52536E190AEB}">
      <dsp:nvSpPr>
        <dsp:cNvPr id="0" name=""/>
        <dsp:cNvSpPr/>
      </dsp:nvSpPr>
      <dsp:spPr>
        <a:xfrm>
          <a:off x="3600400" y="2599988"/>
          <a:ext cx="2056802" cy="647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956"/>
              </a:lnTo>
              <a:lnTo>
                <a:pt x="2056802" y="323956"/>
              </a:lnTo>
              <a:lnTo>
                <a:pt x="2056802" y="647913"/>
              </a:lnTo>
            </a:path>
          </a:pathLst>
        </a:custGeom>
        <a:noFill/>
        <a:ln w="25400" cap="flat" cmpd="sng" algn="ctr">
          <a:solidFill>
            <a:schemeClr val="accent4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hemeClr val="accent4"/>
        </a:lnRef>
        <a:fillRef idx="0">
          <a:schemeClr val="accent4"/>
        </a:fillRef>
        <a:effectRef idx="1">
          <a:schemeClr val="accent4"/>
        </a:effectRef>
        <a:fontRef idx="minor">
          <a:schemeClr val="tx1"/>
        </a:fontRef>
      </dsp:style>
    </dsp:sp>
    <dsp:sp modelId="{84F45811-C3E3-45F3-AA52-CEE425AE2785}">
      <dsp:nvSpPr>
        <dsp:cNvPr id="0" name=""/>
        <dsp:cNvSpPr/>
      </dsp:nvSpPr>
      <dsp:spPr>
        <a:xfrm>
          <a:off x="1733791" y="2599988"/>
          <a:ext cx="1866608" cy="647913"/>
        </a:xfrm>
        <a:custGeom>
          <a:avLst/>
          <a:gdLst/>
          <a:ahLst/>
          <a:cxnLst/>
          <a:rect l="0" t="0" r="0" b="0"/>
          <a:pathLst>
            <a:path>
              <a:moveTo>
                <a:pt x="1866608" y="0"/>
              </a:moveTo>
              <a:lnTo>
                <a:pt x="1866608" y="323956"/>
              </a:lnTo>
              <a:lnTo>
                <a:pt x="0" y="323956"/>
              </a:lnTo>
              <a:lnTo>
                <a:pt x="0" y="647913"/>
              </a:lnTo>
            </a:path>
          </a:pathLst>
        </a:custGeom>
        <a:noFill/>
        <a:ln w="25400" cap="flat" cmpd="sng" algn="ctr">
          <a:solidFill>
            <a:schemeClr val="accent4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hemeClr val="accent4"/>
        </a:lnRef>
        <a:fillRef idx="0">
          <a:schemeClr val="accent4"/>
        </a:fillRef>
        <a:effectRef idx="1">
          <a:schemeClr val="accent4"/>
        </a:effectRef>
        <a:fontRef idx="minor">
          <a:schemeClr val="tx1"/>
        </a:fontRef>
      </dsp:style>
    </dsp:sp>
    <dsp:sp modelId="{8E5D0528-EB8F-4F56-8B84-9F5BBC8A95CC}">
      <dsp:nvSpPr>
        <dsp:cNvPr id="0" name=""/>
        <dsp:cNvSpPr/>
      </dsp:nvSpPr>
      <dsp:spPr>
        <a:xfrm>
          <a:off x="992439" y="756766"/>
          <a:ext cx="5215921" cy="1843222"/>
        </a:xfrm>
        <a:prstGeom prst="rect">
          <a:avLst/>
        </a:prstGeom>
        <a:solidFill>
          <a:schemeClr val="accent4"/>
        </a:soli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i="1" kern="1200" dirty="0" err="1" smtClean="0">
              <a:solidFill>
                <a:srgbClr val="0070C0"/>
              </a:solidFill>
              <a:latin typeface="Cambria" panose="02040503050406030204" pitchFamily="18" charset="0"/>
            </a:rPr>
            <a:t>Биоэнергопластика</a:t>
          </a:r>
          <a:endParaRPr lang="ru-RU" sz="4000" i="1" kern="1200" dirty="0">
            <a:solidFill>
              <a:srgbClr val="0070C0"/>
            </a:solidFill>
            <a:latin typeface="Cambria" panose="02040503050406030204" pitchFamily="18" charset="0"/>
          </a:endParaRPr>
        </a:p>
      </dsp:txBody>
      <dsp:txXfrm>
        <a:off x="992439" y="756766"/>
        <a:ext cx="5215921" cy="1843222"/>
      </dsp:txXfrm>
    </dsp:sp>
    <dsp:sp modelId="{C1048AD3-9C26-4A46-B70F-15FCAD359B85}">
      <dsp:nvSpPr>
        <dsp:cNvPr id="0" name=""/>
        <dsp:cNvSpPr/>
      </dsp:nvSpPr>
      <dsp:spPr>
        <a:xfrm>
          <a:off x="945" y="3247902"/>
          <a:ext cx="3465690" cy="1542651"/>
        </a:xfrm>
        <a:prstGeom prst="rect">
          <a:avLst/>
        </a:prstGeom>
        <a:solidFill>
          <a:schemeClr val="accent4"/>
        </a:soli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i="1" kern="1200" dirty="0" smtClean="0">
              <a:solidFill>
                <a:srgbClr val="0070C0"/>
              </a:solidFill>
              <a:latin typeface="Cambria" panose="02040503050406030204" pitchFamily="18" charset="0"/>
            </a:rPr>
            <a:t>Биоэнергия-энергия, которая находится внутри человека</a:t>
          </a:r>
          <a:endParaRPr lang="ru-RU" sz="2700" i="1" kern="1200" dirty="0">
            <a:solidFill>
              <a:srgbClr val="0070C0"/>
            </a:solidFill>
            <a:latin typeface="Cambria" panose="02040503050406030204" pitchFamily="18" charset="0"/>
          </a:endParaRPr>
        </a:p>
      </dsp:txBody>
      <dsp:txXfrm>
        <a:off x="945" y="3247902"/>
        <a:ext cx="3465690" cy="1542651"/>
      </dsp:txXfrm>
    </dsp:sp>
    <dsp:sp modelId="{394A7C95-DAA6-48D8-807D-FE270C687716}">
      <dsp:nvSpPr>
        <dsp:cNvPr id="0" name=""/>
        <dsp:cNvSpPr/>
      </dsp:nvSpPr>
      <dsp:spPr>
        <a:xfrm>
          <a:off x="4114550" y="3247902"/>
          <a:ext cx="3085303" cy="1542651"/>
        </a:xfrm>
        <a:prstGeom prst="rect">
          <a:avLst/>
        </a:prstGeom>
        <a:solidFill>
          <a:schemeClr val="accent4"/>
        </a:soli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i="1" kern="1200" dirty="0" smtClean="0">
              <a:solidFill>
                <a:srgbClr val="0070C0"/>
              </a:solidFill>
              <a:latin typeface="Cambria" panose="02040503050406030204" pitchFamily="18" charset="0"/>
            </a:rPr>
            <a:t>Пластика-плавные, раскрепощенные движения тела, пальцев рук</a:t>
          </a:r>
          <a:endParaRPr lang="ru-RU" sz="2700" i="1" kern="1200" dirty="0">
            <a:solidFill>
              <a:srgbClr val="0070C0"/>
            </a:solidFill>
            <a:latin typeface="Cambria" panose="02040503050406030204" pitchFamily="18" charset="0"/>
          </a:endParaRPr>
        </a:p>
      </dsp:txBody>
      <dsp:txXfrm>
        <a:off x="4114550" y="3247902"/>
        <a:ext cx="3085303" cy="15426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6EA14-47CF-491C-9D3C-463733F36D9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E62F3-28BB-42C0-B08E-47304B62BF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36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A226EFF-F65D-4727-8CE4-8B9AB46D12CB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F1D05AD-3B5D-4F6F-9D8F-F612C11AA4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500043"/>
            <a:ext cx="6982544" cy="2064861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Нетрадиционный метод в работе с детьми – </a:t>
            </a:r>
            <a:r>
              <a:rPr lang="ru-RU" sz="4400" b="1" i="1" dirty="0" err="1" smtClean="0">
                <a:solidFill>
                  <a:srgbClr val="0070C0"/>
                </a:solidFill>
                <a:latin typeface="Cambria" panose="02040503050406030204" pitchFamily="18" charset="0"/>
              </a:rPr>
              <a:t>биоэнергопластика</a:t>
            </a:r>
            <a:endParaRPr lang="ru-RU" sz="4400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3158836"/>
            <a:ext cx="4032448" cy="2934460"/>
          </a:xfrm>
        </p:spPr>
        <p:txBody>
          <a:bodyPr anchor="ctr">
            <a:normAutofit/>
          </a:bodyPr>
          <a:lstStyle/>
          <a:p>
            <a:pPr algn="l"/>
            <a:r>
              <a:rPr lang="ru-RU" sz="2000" b="1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Подготовили логопеды: Крупина Н. К. и Ермоленко Н. 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196751"/>
            <a:ext cx="6982544" cy="3067055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>
                <a:solidFill>
                  <a:srgbClr val="0040C0"/>
                </a:solidFill>
                <a:latin typeface="Cambria" panose="02040503050406030204" pitchFamily="18" charset="0"/>
              </a:rPr>
              <a:t>Чем больше уверенности в движении детской руки, тем ярче речь ребёнка!</a:t>
            </a:r>
            <a:br>
              <a:rPr lang="ru-RU" sz="4400" b="1" i="1" dirty="0">
                <a:solidFill>
                  <a:srgbClr val="0040C0"/>
                </a:solidFill>
                <a:latin typeface="Cambria" panose="02040503050406030204" pitchFamily="18" charset="0"/>
              </a:rPr>
            </a:br>
            <a:r>
              <a:rPr lang="ru-RU" sz="4400" b="1" i="1" dirty="0">
                <a:solidFill>
                  <a:srgbClr val="0040C0"/>
                </a:solidFill>
                <a:latin typeface="Cambria" panose="02040503050406030204" pitchFamily="18" charset="0"/>
              </a:rPr>
              <a:t>В.А. Сухомлинский</a:t>
            </a:r>
            <a:br>
              <a:rPr lang="ru-RU" sz="4400" b="1" i="1" dirty="0">
                <a:solidFill>
                  <a:srgbClr val="0040C0"/>
                </a:solidFill>
                <a:latin typeface="Cambria" panose="02040503050406030204" pitchFamily="18" charset="0"/>
              </a:rPr>
            </a:br>
            <a:endParaRPr lang="ru-RU" sz="4400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3158836"/>
            <a:ext cx="3528392" cy="2934460"/>
          </a:xfrm>
        </p:spPr>
        <p:txBody>
          <a:bodyPr anchor="ctr">
            <a:normAutofit/>
          </a:bodyPr>
          <a:lstStyle/>
          <a:p>
            <a:pPr algn="l"/>
            <a:r>
              <a:rPr lang="ru-RU" sz="2000" b="1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 </a:t>
            </a:r>
            <a:r>
              <a:rPr lang="ru-RU" sz="2000" b="1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  </a:t>
            </a:r>
          </a:p>
        </p:txBody>
      </p:sp>
      <p:pic>
        <p:nvPicPr>
          <p:cNvPr id="1026" name="Picture 2" descr="http://99px.ru/sstorage/56/2013/06/image_5611061300081958957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33057"/>
            <a:ext cx="3852763" cy="2520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2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03648" y="476672"/>
            <a:ext cx="7056784" cy="5649491"/>
          </a:xfrm>
        </p:spPr>
        <p:txBody>
          <a:bodyPr numCol="1">
            <a:normAutofit/>
          </a:bodyPr>
          <a:lstStyle/>
          <a:p>
            <a:pPr marL="34290" indent="0" algn="ctr">
              <a:buNone/>
            </a:pPr>
            <a:r>
              <a:rPr lang="ru-RU" sz="4000" b="1" i="1" dirty="0" err="1" smtClean="0">
                <a:solidFill>
                  <a:srgbClr val="0040C0"/>
                </a:solidFill>
                <a:latin typeface="Cambria" panose="02040503050406030204" pitchFamily="18" charset="0"/>
              </a:rPr>
              <a:t>Биоэнергопластика</a:t>
            </a:r>
            <a:r>
              <a:rPr lang="ru-RU" sz="4000" b="1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 – </a:t>
            </a:r>
            <a:r>
              <a:rPr lang="ru-RU" sz="4000" b="1" i="1" dirty="0">
                <a:solidFill>
                  <a:srgbClr val="0040C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это </a:t>
            </a:r>
            <a:r>
              <a:rPr lang="ru-RU" sz="4000" b="1" i="1" dirty="0" err="1">
                <a:solidFill>
                  <a:srgbClr val="0040C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содружественное</a:t>
            </a:r>
            <a:r>
              <a:rPr lang="ru-RU" sz="4000" b="1" i="1" dirty="0">
                <a:solidFill>
                  <a:srgbClr val="0040C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взаимодействие руки и языка.</a:t>
            </a:r>
            <a:endParaRPr lang="ru-RU" sz="4000" b="1" i="1" dirty="0">
              <a:solidFill>
                <a:srgbClr val="0040C0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Picture 2" descr="C:\Users\Александр\Desktop\108243883304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429000"/>
            <a:ext cx="2214578" cy="277828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2060848"/>
            <a:ext cx="7920880" cy="4464496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>
                <a:solidFill>
                  <a:srgbClr val="0040C0"/>
                </a:solidFill>
                <a:latin typeface="Cambria" panose="02040503050406030204" pitchFamily="18" charset="0"/>
              </a:rPr>
              <a:t>В коррекционной работе существенную роль играет воспитание у детей кинестетических ощущений органов артикуляции, позволяющих почувствовать контрастность положения языка, челюстей, губ, направленность выдоха. </a:t>
            </a:r>
          </a:p>
          <a:p>
            <a:pPr algn="just"/>
            <a:r>
              <a:rPr lang="ru-RU" sz="2200" dirty="0" smtClean="0">
                <a:solidFill>
                  <a:srgbClr val="0040C0"/>
                </a:solidFill>
                <a:latin typeface="Cambria" panose="02040503050406030204" pitchFamily="18" charset="0"/>
              </a:rPr>
              <a:t>Их чёткость обусловлена осязательными ощущениями, что особенно важно на начальных этапах постановки звуков, когда ещё не сформирована слуховая дифференциация.</a:t>
            </a:r>
          </a:p>
          <a:p>
            <a:pPr algn="just"/>
            <a:r>
              <a:rPr lang="ru-RU" sz="2200" dirty="0" smtClean="0">
                <a:solidFill>
                  <a:srgbClr val="0040C0"/>
                </a:solidFill>
                <a:latin typeface="Cambria" panose="02040503050406030204" pitchFamily="18" charset="0"/>
              </a:rPr>
              <a:t>Для достижения лучших результатов в работе над звукопроизношением можно использовать инновационный метод – </a:t>
            </a:r>
            <a:r>
              <a:rPr lang="ru-RU" sz="2200" dirty="0" err="1" smtClean="0">
                <a:solidFill>
                  <a:srgbClr val="0040C0"/>
                </a:solidFill>
                <a:latin typeface="Cambria" panose="02040503050406030204" pitchFamily="18" charset="0"/>
              </a:rPr>
              <a:t>биоэнергопластика</a:t>
            </a:r>
            <a:r>
              <a:rPr lang="ru-RU" sz="2200" dirty="0" smtClean="0">
                <a:solidFill>
                  <a:srgbClr val="0040C0"/>
                </a:solidFill>
                <a:latin typeface="Cambria" panose="02040503050406030204" pitchFamily="18" charset="0"/>
              </a:rPr>
              <a:t>.</a:t>
            </a:r>
            <a:endParaRPr lang="ru-RU" sz="2200" dirty="0">
              <a:solidFill>
                <a:srgbClr val="0040C0"/>
              </a:solidFill>
              <a:latin typeface="Cambria" panose="02040503050406030204" pitchFamily="18" charset="0"/>
            </a:endParaRPr>
          </a:p>
        </p:txBody>
      </p:sp>
      <p:pic>
        <p:nvPicPr>
          <p:cNvPr id="4" name="Picture 5" descr="http://detsad-kitty.ru/uploads/posts/2012-03/1332099502_getimage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88640"/>
            <a:ext cx="3214742" cy="1728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80626"/>
              </p:ext>
            </p:extLst>
          </p:nvPr>
        </p:nvGraphicFramePr>
        <p:xfrm>
          <a:off x="1403648" y="548680"/>
          <a:ext cx="7200800" cy="5547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413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208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rgbClr val="0040C0"/>
                </a:solidFill>
              </a:rPr>
              <a:t>Преимущества </a:t>
            </a:r>
            <a:r>
              <a:rPr lang="ru-RU" b="1" i="1" u="sng" dirty="0" err="1" smtClean="0">
                <a:solidFill>
                  <a:srgbClr val="0040C0"/>
                </a:solidFill>
              </a:rPr>
              <a:t>биоэнергопластики</a:t>
            </a:r>
            <a:endParaRPr lang="ru-RU" i="1" dirty="0">
              <a:solidFill>
                <a:srgbClr val="004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772816"/>
            <a:ext cx="5266928" cy="4680520"/>
          </a:xfrm>
        </p:spPr>
        <p:txBody>
          <a:bodyPr>
            <a:normAutofit fontScale="92500" lnSpcReduction="20000"/>
          </a:bodyPr>
          <a:lstStyle/>
          <a:p>
            <a:r>
              <a:rPr lang="ru-RU" sz="2400" i="1" dirty="0" smtClean="0">
                <a:solidFill>
                  <a:srgbClr val="0040C0"/>
                </a:solidFill>
              </a:rPr>
              <a:t>Оптимизирует психологическую базу речи.</a:t>
            </a:r>
          </a:p>
          <a:p>
            <a:r>
              <a:rPr lang="ru-RU" sz="2400" i="1" dirty="0" smtClean="0">
                <a:solidFill>
                  <a:srgbClr val="0040C0"/>
                </a:solidFill>
              </a:rPr>
              <a:t>Улучшает моторные возможности ребёнка по всем параметрам.</a:t>
            </a:r>
          </a:p>
          <a:p>
            <a:r>
              <a:rPr lang="ru-RU" sz="2400" i="1" dirty="0" smtClean="0">
                <a:solidFill>
                  <a:srgbClr val="0040C0"/>
                </a:solidFill>
              </a:rPr>
              <a:t>Способствует коррекции звукопроизношения, фонематических процессов.</a:t>
            </a:r>
          </a:p>
          <a:p>
            <a:r>
              <a:rPr lang="ru-RU" sz="2400" i="1" dirty="0" smtClean="0">
                <a:solidFill>
                  <a:srgbClr val="0040C0"/>
                </a:solidFill>
              </a:rPr>
              <a:t>Синхронизация работы над речевой и мелкой моторики сокращает время занятий, усиливает их результативность.</a:t>
            </a:r>
          </a:p>
          <a:p>
            <a:r>
              <a:rPr lang="ru-RU" sz="2400" i="1" dirty="0" smtClean="0">
                <a:solidFill>
                  <a:srgbClr val="0040C0"/>
                </a:solidFill>
              </a:rPr>
              <a:t>Позволяет быстро убрать зрительную опору – зеркало и перейти к выполнению упражнений по ощущениям.</a:t>
            </a:r>
            <a:endParaRPr lang="ru-RU" sz="2400" i="1" dirty="0">
              <a:solidFill>
                <a:srgbClr val="0040C0"/>
              </a:solidFill>
            </a:endParaRPr>
          </a:p>
        </p:txBody>
      </p:sp>
      <p:pic>
        <p:nvPicPr>
          <p:cNvPr id="2050" name="Picture 2" descr="G:\1277323181_4-copy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132856"/>
            <a:ext cx="2500330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7142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rgbClr val="0040C0"/>
                </a:solidFill>
                <a:latin typeface="Cambria" panose="02040503050406030204" pitchFamily="18" charset="0"/>
              </a:rPr>
              <a:t>Этапы работы с применением </a:t>
            </a:r>
            <a:r>
              <a:rPr lang="ru-RU" b="1" i="1" u="sng" dirty="0" err="1" smtClean="0">
                <a:solidFill>
                  <a:srgbClr val="0040C0"/>
                </a:solidFill>
                <a:latin typeface="Cambria" panose="02040503050406030204" pitchFamily="18" charset="0"/>
              </a:rPr>
              <a:t>биоэнергопластики</a:t>
            </a:r>
            <a:r>
              <a:rPr lang="ru-RU" b="1" i="1" u="sng" dirty="0" smtClean="0">
                <a:solidFill>
                  <a:srgbClr val="0040C0"/>
                </a:solidFill>
                <a:latin typeface="Cambria" panose="02040503050406030204" pitchFamily="18" charset="0"/>
              </a:rPr>
              <a:t> </a:t>
            </a:r>
            <a:endParaRPr lang="ru-RU" b="1" i="1" u="sng" dirty="0">
              <a:solidFill>
                <a:srgbClr val="0040C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276872"/>
            <a:ext cx="7488832" cy="4226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37160" defTabSz="685800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80000"/>
              <a:buFont typeface="Corbel" pitchFamily="34" charset="0"/>
              <a:buChar char="•"/>
            </a:pPr>
            <a:r>
              <a:rPr lang="ru-RU" sz="2800" i="1" dirty="0">
                <a:solidFill>
                  <a:srgbClr val="0040C0"/>
                </a:solidFill>
                <a:latin typeface="Cambria" panose="02040503050406030204" pitchFamily="18" charset="0"/>
              </a:rPr>
              <a:t>Диагностический ( сбор анамнезе, обследование общей, мелкой и артикуляционной моторики)</a:t>
            </a:r>
          </a:p>
          <a:p>
            <a:pPr marL="171450" lvl="0" indent="-137160" defTabSz="685800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80000"/>
              <a:buFont typeface="Corbel" pitchFamily="34" charset="0"/>
              <a:buChar char="•"/>
            </a:pPr>
            <a:r>
              <a:rPr lang="ru-RU" sz="2800" i="1" dirty="0">
                <a:solidFill>
                  <a:srgbClr val="0040C0"/>
                </a:solidFill>
                <a:latin typeface="Cambria" panose="02040503050406030204" pitchFamily="18" charset="0"/>
              </a:rPr>
              <a:t>Эмоциональный ( создание положительного настроя, этому способствует игровой персонаж </a:t>
            </a:r>
            <a:r>
              <a:rPr lang="ru-RU" sz="2800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«Колобок»)</a:t>
            </a:r>
            <a:endParaRPr lang="ru-RU" sz="2800" i="1" dirty="0">
              <a:solidFill>
                <a:srgbClr val="0040C0"/>
              </a:solidFill>
              <a:latin typeface="Cambria" panose="02040503050406030204" pitchFamily="18" charset="0"/>
            </a:endParaRPr>
          </a:p>
          <a:p>
            <a:pPr marL="171450" lvl="0" indent="-137160" defTabSz="685800">
              <a:lnSpc>
                <a:spcPct val="90000"/>
              </a:lnSpc>
              <a:spcBef>
                <a:spcPts val="1000"/>
              </a:spcBef>
              <a:buClr>
                <a:prstClr val="black"/>
              </a:buClr>
              <a:buSzPct val="80000"/>
              <a:buFont typeface="Corbel" pitchFamily="34" charset="0"/>
              <a:buChar char="•"/>
            </a:pPr>
            <a:r>
              <a:rPr lang="ru-RU" sz="2800" i="1" dirty="0">
                <a:solidFill>
                  <a:srgbClr val="0040C0"/>
                </a:solidFill>
                <a:latin typeface="Cambria" panose="02040503050406030204" pitchFamily="18" charset="0"/>
              </a:rPr>
              <a:t>Основной ( отработка артикуляционных упражнений с последующим подключением ведущей руки. Постепенно подключается вторая рука)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9870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rgbClr val="0040C0"/>
                </a:solidFill>
                <a:latin typeface="Cambria" panose="02040503050406030204" pitchFamily="18" charset="0"/>
              </a:rPr>
              <a:t>Особенности работы с применением </a:t>
            </a:r>
            <a:r>
              <a:rPr lang="ru-RU" b="1" i="1" u="sng" dirty="0" err="1" smtClean="0">
                <a:solidFill>
                  <a:srgbClr val="0040C0"/>
                </a:solidFill>
                <a:latin typeface="Cambria" panose="02040503050406030204" pitchFamily="18" charset="0"/>
              </a:rPr>
              <a:t>биоэнергопластики</a:t>
            </a:r>
            <a:r>
              <a:rPr lang="ru-RU" b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/>
            </a:r>
            <a:br>
              <a:rPr lang="ru-RU" b="1" dirty="0" smtClean="0">
                <a:solidFill>
                  <a:srgbClr val="0040C0"/>
                </a:solidFill>
                <a:latin typeface="Cambria" panose="02040503050406030204" pitchFamily="18" charset="0"/>
              </a:rPr>
            </a:br>
            <a:endParaRPr lang="ru-RU" b="1" dirty="0">
              <a:solidFill>
                <a:srgbClr val="0040C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844824"/>
            <a:ext cx="7560840" cy="501317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Знакомство с артикуляционным упражнением по стандартной методике. Отработка его перед зеркалом. Рука в упражнение не вовлекается. Педагог, демонстрирующий упражнение, сопровождает показ одной рукой.</a:t>
            </a:r>
          </a:p>
          <a:p>
            <a:pPr algn="just"/>
            <a:r>
              <a:rPr lang="ru-RU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К артикуляционному упражнению присоединяется ведущая рука.</a:t>
            </a:r>
          </a:p>
          <a:p>
            <a:pPr algn="just"/>
            <a:r>
              <a:rPr lang="ru-RU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Движения кисти руки должны стать раскрепощенными, плавными.</a:t>
            </a:r>
          </a:p>
          <a:p>
            <a:pPr algn="just"/>
            <a:r>
              <a:rPr lang="ru-RU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Постепенно подключается вторая рука. Таким образом, ребёнок выполняет артикуляционное упражнение или удерживает позу с одновременными движениями обеих рук, которые имитируют движения артикуляционного аппарата.</a:t>
            </a:r>
          </a:p>
          <a:p>
            <a:pPr algn="just"/>
            <a:r>
              <a:rPr lang="ru-RU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С целью повышения заинтересованности ребёнка в таких упражнениях применяются игровой персонаж, счёт, музыка, стихи.</a:t>
            </a:r>
            <a:endParaRPr lang="ru-RU" i="1" dirty="0">
              <a:solidFill>
                <a:srgbClr val="004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03648" y="404664"/>
            <a:ext cx="724031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800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Систематическая работа с применением </a:t>
            </a:r>
            <a:r>
              <a:rPr lang="ru-RU" sz="2800" i="1" dirty="0" err="1" smtClean="0">
                <a:solidFill>
                  <a:srgbClr val="0040C0"/>
                </a:solidFill>
                <a:latin typeface="Cambria" panose="02040503050406030204" pitchFamily="18" charset="0"/>
              </a:rPr>
              <a:t>биоэнергопластики</a:t>
            </a:r>
            <a:r>
              <a:rPr lang="ru-RU" sz="2800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 способствует привлечению интереса детей к логопедическим занятиям</a:t>
            </a:r>
            <a:r>
              <a:rPr lang="ru-RU" sz="2800" dirty="0" smtClean="0">
                <a:solidFill>
                  <a:srgbClr val="0040C0"/>
                </a:solidFill>
                <a:latin typeface="Cambria" panose="02040503050406030204" pitchFamily="18" charset="0"/>
              </a:rPr>
              <a:t>.</a:t>
            </a:r>
          </a:p>
          <a:p>
            <a:pPr algn="just"/>
            <a:endParaRPr lang="ru-RU" sz="2800" dirty="0" smtClean="0">
              <a:solidFill>
                <a:srgbClr val="0040C0"/>
              </a:solidFill>
              <a:latin typeface="Cambria" panose="02040503050406030204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800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Позволяет достичь положительных результатов в развитии артикуляционной  и пальчиковой моторики.</a:t>
            </a:r>
          </a:p>
          <a:p>
            <a:pPr algn="just"/>
            <a:endParaRPr lang="ru-RU" sz="2800" i="1" dirty="0" smtClean="0">
              <a:solidFill>
                <a:srgbClr val="0040C0"/>
              </a:solidFill>
              <a:latin typeface="Cambria" panose="02040503050406030204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800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Облегчает постановку, введение звуков в речь.</a:t>
            </a:r>
          </a:p>
          <a:p>
            <a:pPr algn="just"/>
            <a:endParaRPr lang="ru-RU" sz="2800" i="1" dirty="0" smtClean="0">
              <a:solidFill>
                <a:srgbClr val="0040C0"/>
              </a:solidFill>
              <a:latin typeface="Cambria" panose="02040503050406030204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800" i="1" dirty="0" smtClean="0">
                <a:solidFill>
                  <a:srgbClr val="0040C0"/>
                </a:solidFill>
                <a:latin typeface="Cambria" panose="02040503050406030204" pitchFamily="18" charset="0"/>
              </a:rPr>
              <a:t>Способствует более быстрому преодолению речевых нарушений.</a:t>
            </a:r>
            <a:endParaRPr lang="ru-RU" sz="2800" i="1" dirty="0">
              <a:solidFill>
                <a:srgbClr val="004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4f36299ff213626ad1eadb61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33784"/>
            <a:ext cx="7416823" cy="565273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2132856"/>
            <a:ext cx="37444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 smtClean="0">
                <a:solidFill>
                  <a:srgbClr val="0040C0"/>
                </a:solidFill>
              </a:rPr>
              <a:t>Шуточные стихи и артикуляционные упражнения с применением </a:t>
            </a:r>
            <a:r>
              <a:rPr lang="ru-RU" sz="3000" b="1" i="1" dirty="0" err="1" smtClean="0">
                <a:solidFill>
                  <a:srgbClr val="0040C0"/>
                </a:solidFill>
              </a:rPr>
              <a:t>биоэнергопластики</a:t>
            </a:r>
            <a:endParaRPr lang="ru-RU" sz="3000" b="1" i="1" dirty="0">
              <a:solidFill>
                <a:srgbClr val="004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KUAG54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332656"/>
            <a:ext cx="3080941" cy="5333212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259632" y="5949280"/>
            <a:ext cx="3456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Язычок гармошкой стал,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Поиграл и не устал.</a:t>
            </a:r>
            <a:endParaRPr lang="ru-RU" sz="2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Рисунок 4" descr="NXFI66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332656"/>
            <a:ext cx="3353569" cy="468052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292079" y="5301208"/>
            <a:ext cx="35283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Язычок наш поумнел –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 Чашку сделать он сумел.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Можно чай туда налить 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И с конфетами попить.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QHWS09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87" y="260648"/>
            <a:ext cx="3857625" cy="619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QIIH72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9" y="404664"/>
            <a:ext cx="3168351" cy="4392488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4" name="Рисунок 3" descr="TOPM34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772816"/>
            <a:ext cx="3152948" cy="4752528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115616" y="5085184"/>
            <a:ext cx="37444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Губка верхняя в варенье,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Ах, неаккуратно ел!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Вот облизывать придется,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Будто нету других дел.</a:t>
            </a:r>
            <a:endParaRPr lang="ru-RU" sz="2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476672"/>
            <a:ext cx="3888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Язычок развернулся,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Лег и в трубочку свернулся.</a:t>
            </a:r>
            <a:endParaRPr lang="ru-RU" sz="2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VMHA14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0648"/>
            <a:ext cx="3384375" cy="3456384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4" name="Рисунок 3" descr="WLDV84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068960"/>
            <a:ext cx="3312368" cy="3501008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7433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Вправо – тик и влево – так,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Тик-так, Тик-так.</a:t>
            </a:r>
            <a:endParaRPr lang="ru-RU" sz="2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4797152"/>
            <a:ext cx="37444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Под высокой сосной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Мы нашли грибок с тобой.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Чтобы рос боровичок</a:t>
            </a:r>
          </a:p>
          <a:p>
            <a:r>
              <a:rPr lang="ru-RU" sz="2200" b="1" i="1" dirty="0" smtClean="0">
                <a:solidFill>
                  <a:schemeClr val="bg2">
                    <a:lumMod val="50000"/>
                  </a:schemeClr>
                </a:solidFill>
              </a:rPr>
              <a:t>Подними вверх язычок.</a:t>
            </a:r>
            <a:endParaRPr lang="ru-RU" sz="2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1195</TotalTime>
  <Words>449</Words>
  <Application>Microsoft Office PowerPoint</Application>
  <PresentationFormat>Экран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Нетрадиционный метод в работе с детьми – биоэнергопластика</vt:lpstr>
      <vt:lpstr>Чем больше уверенности в движении детской руки, тем ярче речь ребёнка! В.А. Сухомлинский </vt:lpstr>
      <vt:lpstr>Презентация PowerPoint</vt:lpstr>
      <vt:lpstr>Презентация PowerPoint</vt:lpstr>
      <vt:lpstr>Презентация PowerPoint</vt:lpstr>
      <vt:lpstr>Преимущества биоэнергопластики</vt:lpstr>
      <vt:lpstr>Этапы работы с применением биоэнергопластики </vt:lpstr>
      <vt:lpstr>Особенности работы с применением биоэнергопластики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Нетрадиционные методы в логопедии – биоэнергопластика.</dc:title>
  <dc:creator>Александр</dc:creator>
  <cp:lastModifiedBy>user</cp:lastModifiedBy>
  <cp:revision>123</cp:revision>
  <dcterms:created xsi:type="dcterms:W3CDTF">2013-03-10T12:36:34Z</dcterms:created>
  <dcterms:modified xsi:type="dcterms:W3CDTF">2018-04-12T17:47:47Z</dcterms:modified>
</cp:coreProperties>
</file>