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314" r:id="rId4"/>
    <p:sldId id="303" r:id="rId5"/>
    <p:sldId id="315" r:id="rId6"/>
    <p:sldId id="310" r:id="rId7"/>
    <p:sldId id="304" r:id="rId8"/>
    <p:sldId id="305" r:id="rId9"/>
    <p:sldId id="306" r:id="rId10"/>
    <p:sldId id="307" r:id="rId11"/>
    <p:sldId id="308" r:id="rId12"/>
    <p:sldId id="311" r:id="rId13"/>
    <p:sldId id="312" r:id="rId14"/>
    <p:sldId id="318" r:id="rId15"/>
    <p:sldId id="313" r:id="rId16"/>
    <p:sldId id="319" r:id="rId17"/>
    <p:sldId id="320" r:id="rId18"/>
    <p:sldId id="316" r:id="rId19"/>
    <p:sldId id="317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5FB"/>
    <a:srgbClr val="BEDBFA"/>
    <a:srgbClr val="AC249C"/>
    <a:srgbClr val="FF9999"/>
    <a:srgbClr val="A316A6"/>
    <a:srgbClr val="DD23E1"/>
    <a:srgbClr val="0099FF"/>
    <a:srgbClr val="00CC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58D26-BE19-4BA2-B019-E13DC1825319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7F85D-75A5-4632-ACDF-068D1030BD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1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25602" name="Picture 2" descr="Флаг 100 лет ТАССР – купить в Казани, цена 900 руб., дата ..."/>
          <p:cNvPicPr>
            <a:picLocks noChangeAspect="1" noChangeArrowheads="1"/>
          </p:cNvPicPr>
          <p:nvPr userDrawn="1"/>
        </p:nvPicPr>
        <p:blipFill>
          <a:blip r:embed="rId2" cstate="print"/>
          <a:srcRect l="21000" t="25130" r="18101" b="26705"/>
          <a:stretch>
            <a:fillRect/>
          </a:stretch>
        </p:blipFill>
        <p:spPr bwMode="auto">
          <a:xfrm>
            <a:off x="7524329" y="1412776"/>
            <a:ext cx="1619671" cy="642283"/>
          </a:xfrm>
          <a:prstGeom prst="rect">
            <a:avLst/>
          </a:prstGeom>
          <a:noFill/>
        </p:spPr>
      </p:pic>
      <p:pic>
        <p:nvPicPr>
          <p:cNvPr id="25603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42" t="5478" r="4725" b="12349"/>
          <a:stretch>
            <a:fillRect/>
          </a:stretch>
        </p:blipFill>
        <p:spPr bwMode="auto">
          <a:xfrm>
            <a:off x="0" y="1268760"/>
            <a:ext cx="1944216" cy="66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7" name="Picture 2" descr="Флаг 100 лет ТАССР – купить в Казани, цена 900 руб., дата ..."/>
          <p:cNvPicPr>
            <a:picLocks noChangeAspect="1" noChangeArrowheads="1"/>
          </p:cNvPicPr>
          <p:nvPr userDrawn="1"/>
        </p:nvPicPr>
        <p:blipFill>
          <a:blip r:embed="rId2" cstate="print"/>
          <a:srcRect l="21000" t="25130" r="18101" b="26705"/>
          <a:stretch>
            <a:fillRect/>
          </a:stretch>
        </p:blipFill>
        <p:spPr bwMode="auto">
          <a:xfrm>
            <a:off x="7914673" y="1340768"/>
            <a:ext cx="1229327" cy="487491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42" t="5478" r="4725" b="12349"/>
          <a:stretch>
            <a:fillRect/>
          </a:stretch>
        </p:blipFill>
        <p:spPr bwMode="auto">
          <a:xfrm>
            <a:off x="0" y="1196752"/>
            <a:ext cx="1475656" cy="50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7" name="Picture 2" descr="Флаг 100 лет ТАССР – купить в Казани, цена 900 руб., дата ..."/>
          <p:cNvPicPr>
            <a:picLocks noChangeAspect="1" noChangeArrowheads="1"/>
          </p:cNvPicPr>
          <p:nvPr userDrawn="1"/>
        </p:nvPicPr>
        <p:blipFill>
          <a:blip r:embed="rId2" cstate="print"/>
          <a:srcRect l="21000" t="25130" r="18101" b="26705"/>
          <a:stretch>
            <a:fillRect/>
          </a:stretch>
        </p:blipFill>
        <p:spPr bwMode="auto">
          <a:xfrm>
            <a:off x="5508104" y="44624"/>
            <a:ext cx="1475655" cy="58517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42" t="5478" r="4725" b="12349"/>
          <a:stretch>
            <a:fillRect/>
          </a:stretch>
        </p:blipFill>
        <p:spPr bwMode="auto">
          <a:xfrm>
            <a:off x="2555776" y="-27384"/>
            <a:ext cx="1944216" cy="66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  <a:solidFill>
            <a:schemeClr val="bg1"/>
          </a:solid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7" name="Picture 2" descr="Флаг 100 лет ТАССР – купить в Казани, цена 900 руб., дата ..."/>
          <p:cNvPicPr>
            <a:picLocks noChangeAspect="1" noChangeArrowheads="1"/>
          </p:cNvPicPr>
          <p:nvPr userDrawn="1"/>
        </p:nvPicPr>
        <p:blipFill>
          <a:blip r:embed="rId2" cstate="print"/>
          <a:srcRect l="21000" t="25130" r="18101" b="26705"/>
          <a:stretch>
            <a:fillRect/>
          </a:stretch>
        </p:blipFill>
        <p:spPr bwMode="auto">
          <a:xfrm>
            <a:off x="6012160" y="44625"/>
            <a:ext cx="971599" cy="385288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142" t="5478" r="4725" b="12349"/>
          <a:stretch>
            <a:fillRect/>
          </a:stretch>
        </p:blipFill>
        <p:spPr bwMode="auto">
          <a:xfrm>
            <a:off x="3131840" y="-27383"/>
            <a:ext cx="1368152" cy="46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3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26.10.2020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36" y="2204864"/>
            <a:ext cx="9136863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Профилактика </a:t>
            </a:r>
            <a:b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профессионального выгорания педагогических работников</a:t>
            </a:r>
            <a:endParaRPr lang="uk-UA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Лениногорском муниципальном районе функционируют 33 общеобразовательных учреждения,  52 дошкольных образовательных учреждениях.  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Штатными единицами педагога-психолога обеспечены  9 школ, 10 –ДОУ.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52" name="AutoShape 4" descr="&amp;Vcy;&amp;Ocy;&amp;Zcy;&amp;Rcy;&amp;Acy;&amp;Scy;&amp;Tcy;&amp;Ncy;&amp;Ycy;&amp;IEcy; &amp;Icy;&amp;Zcy;&amp;Mcy;&amp;IEcy;&amp;Ncy;&amp;IEcy;&amp;Ncy;&amp;Icy;&amp;YAcy; &amp;CHcy;&amp;IEcy;&amp;Lcy;&amp;Ocy;&amp;Vcy;&amp;IEcy;&amp;Kcy;&amp;Acy; — &amp;Scy;&amp;tcy;&amp;ucy;&amp;dcy;&amp;ocy;&amp;pcy;&amp;iecy;&amp;dcy;&amp;icy;&amp;y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28670"/>
            <a:ext cx="4329114" cy="57150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целью усовершенствования психологической службы района и оказания психологической помощи несовершеннолетним в возрасте до 18 лет, в 2014 году благодаря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грантовой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поддержки МО и Н РТ была создана Психолого-педагогическая служба «Надежда».   </a:t>
            </a: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На основании  Постановлением Исполнительного комитета муниципального образования «Лениногорский муниципальный район» от 18.04.2018 №454 психолого-педагогическая служба «Надежда», работает как структурное подразделение МБОУ «СОШ №4», деятельность которой предусматривает, в том числе и оказание психологической помощи и поддержки всем участникам образовательного процесса в профилактике и преодолении отклонений в развитии и воспитании обучающихся, воспитанников</a:t>
            </a:r>
          </a:p>
          <a:p>
            <a:pPr algn="just">
              <a:buNone/>
            </a:pPr>
            <a:endParaRPr lang="ru-RU" sz="1800" dirty="0" smtClean="0"/>
          </a:p>
          <a:p>
            <a:pPr algn="just"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Admin\Desktop\IMG_20201022_1426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928670"/>
            <a:ext cx="1714512" cy="2071702"/>
          </a:xfrm>
          <a:prstGeom prst="rect">
            <a:avLst/>
          </a:prstGeom>
          <a:noFill/>
        </p:spPr>
      </p:pic>
      <p:pic>
        <p:nvPicPr>
          <p:cNvPr id="1029" name="Picture 5" descr="C:\Users\Admin\Desktop\IMG_20201022_142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58742" y="-14859000"/>
            <a:ext cx="2357454" cy="3786086"/>
          </a:xfrm>
          <a:prstGeom prst="rect">
            <a:avLst/>
          </a:prstGeom>
          <a:noFill/>
        </p:spPr>
      </p:pic>
      <p:pic>
        <p:nvPicPr>
          <p:cNvPr id="1030" name="Picture 6" descr="C:\Users\Admin\Desktop\IMG_20201022_1426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928670"/>
            <a:ext cx="1714512" cy="2071702"/>
          </a:xfrm>
          <a:prstGeom prst="rect">
            <a:avLst/>
          </a:prstGeom>
          <a:noFill/>
        </p:spPr>
      </p:pic>
      <p:pic>
        <p:nvPicPr>
          <p:cNvPr id="8" name="Picture 2" descr="C:\Users\Альбина\Desktop\20190128_1645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3143248"/>
            <a:ext cx="1857388" cy="1428760"/>
          </a:xfrm>
          <a:prstGeom prst="rect">
            <a:avLst/>
          </a:prstGeom>
          <a:noFill/>
        </p:spPr>
      </p:pic>
      <p:pic>
        <p:nvPicPr>
          <p:cNvPr id="1026" name="Picture 2" descr="C:\Users\Admin\Desktop\Новая папка (5)\WhatsApp Image 2020-10-23 at 13.34.04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143248"/>
            <a:ext cx="2071702" cy="1428760"/>
          </a:xfrm>
          <a:prstGeom prst="rect">
            <a:avLst/>
          </a:prstGeom>
          <a:noFill/>
        </p:spPr>
      </p:pic>
      <p:pic>
        <p:nvPicPr>
          <p:cNvPr id="1027" name="Picture 3" descr="C:\Users\Admin\Desktop\Новая папка (5)\WhatsApp Image 2020-10-23 at 13.34.41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4786322"/>
            <a:ext cx="1928826" cy="1500198"/>
          </a:xfrm>
          <a:prstGeom prst="rect">
            <a:avLst/>
          </a:prstGeom>
          <a:noFill/>
        </p:spPr>
      </p:pic>
      <p:pic>
        <p:nvPicPr>
          <p:cNvPr id="3" name="Picture 4" descr="C:\Users\Admin\Desktop\Новая папка (5)\WhatsApp Image 2020-10-23 at 13.34.05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7752" y="4786322"/>
            <a:ext cx="1928826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Эмоциональное выгорание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синдром, который развивается под воздействием хронического стресса и постоянных нагрузок и приводит к истощению эмоционально-энергетических и личностных ресурсов человека.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Выделяют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три фазы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формирования выгорания: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Фаза напряжения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Нервное (тревожное) напряжение служит предвестником и «запускающим» механизмом в формировании эмоционального выгорания. Напряжение имеет динамический характер, что обуславливается изматывающим постоянством или усилением психотравмирующих факторов.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Фаза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резистенции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(сопротивление нарастающему стрессу). В этой фазе человек пытается более или менее успешно оградить себя от неприятных впечатлений.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Фаза истощения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сопровождается общим падением энергетического тонуса и ослаблением нервной системы, оскудением психических ресурсов.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Физические симптомы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Усталость, физическое утомление, истощение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Уменьшенный или увеличенный вес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Недостаточный сон, бессонница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Плохое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общее состояние здоровья ( в том числе по ощущениям)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Затрудненное дыхание, отдышка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Тошнота,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головокружение,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чрезмерная потливость, дрожание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Гипертензия (повышенное давление)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Язвы, нарывы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Сердечные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болезни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Эмоциональные симптомы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Недостаток эмоций 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неэмоциональность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Пессимизм, цинизм и черствость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работе и личной жизни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Безразличие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усталость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Ощущения фрустрации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беспомощности, безнадежность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Раздражительность, агрессивность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Тревога, усиление    иррационального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беспокойства , неспособность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сосредоточиться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Депрессия, чувство вины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Нервные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рыдания. Истерики. Душевные страдания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Потеря идеалов или надежд или профессиональных перспектив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деперсонализации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своей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других. (Люди становятся безликими, как манекены.)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Преобладает чувство одиночества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Поведенческие симптомы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Рабочее время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больше 45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часов в неделю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трудоголизм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 время рабочего дня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появляется усталость и желание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прерваться, отдохнуть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Безразличие к еде; питание  скудное, без изысков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Малая физическая нагрузка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Оправдание употребления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табака, алкоголя, лекарств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Несчастные случаи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например, травмы, падения, аварии и т.д.)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Импульсивное эмоциональное поведение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Интеллектуальное состояние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интереса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 новым теориям и идеям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Уменьшение интереса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альтернативным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подходам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решении проблем (например, в работе)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скуки, тоски, апатии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недостаток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куража, вкуса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интереса к жизни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предпочтения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стандартным шаблонам, рутине, нежели творческому подходу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Цинизм или безразличие 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новшествам, нововведениям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Малое участие или отказ от участия 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развивающих экспериментах (тренингах, образовании)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Формальное выполнение работы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Социальные  симптомы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Нет времени или энергии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социальной активности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активности и интереса к досугу, хобби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Социальные контакты ограничиваются работой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Скудные взаимоотношения с другими, как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дома, так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на работе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Ощущение изоляции , непонимания других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другими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Ощущение недостатка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поддержки со стороны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семьи, друзей,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коллег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Программа психологической помощи педагогам в снятии </a:t>
            </a:r>
            <a:r>
              <a:rPr lang="ru-RU" sz="3100" b="1" i="1" dirty="0" err="1" smtClean="0">
                <a:latin typeface="Times New Roman" pitchFamily="18" charset="0"/>
                <a:cs typeface="Times New Roman" pitchFamily="18" charset="0"/>
              </a:rPr>
              <a:t>психоэмоционального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 напряжения и улучшения их личного самочувств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ия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3116"/>
            <a:ext cx="8572560" cy="398304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Программа рассчитана на 6 месяцев. </a:t>
            </a:r>
          </a:p>
          <a:p>
            <a:pPr algn="ctr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Цель программы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Профилактика и преодоление синдрома профессионального  выгорания педагогов.  Развитие психологической компетентности всех участников образовательного процесса.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Основные задачи: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1.  Снижение негативных переживаний и трансформация их в  положительные эмоциональные состояния.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2.  Ознакомление с техниками  самоуправления 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эмоциональных состояний с целью предупреждения и преодоления возможных последствий психического  перенапряжения, поддержания оптимального уровня психических состояний в условиях профессиональной деятельности. 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3.  Формирование потребности в самоуправлении 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своих  эмоциональных состояний.</a:t>
            </a:r>
          </a:p>
          <a:p>
            <a:pPr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500042"/>
            <a:ext cx="8229600" cy="48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Основные направления профилактики профессионального выгорания сотрудников: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поддержка;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психологическое консультирование;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коррекция.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Основные методы: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психологическая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психологические беседы;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психологическое просвещение;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психологическая коррекция;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психологическое консультирование.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Психологическая поддержка  осуществляется работы  по трем направлениям: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информирование;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эмоциональная поддержка;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повышение значимости педагогической профессии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28604"/>
            <a:ext cx="8229600" cy="50006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Разработан план мероприятий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928670"/>
          <a:ext cx="8229600" cy="5747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7610"/>
                <a:gridCol w="3071834"/>
                <a:gridCol w="1400156"/>
              </a:tblGrid>
              <a:tr h="549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Содержание направления работы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Ответственный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Срок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0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Диагностическое обследование на выявление признаков профессионального выгорания у педагогов и специалистов, работающих с детьми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53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Анализ результатов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53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Групповая Консультация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53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тренинговых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782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 : Диспут«Влияние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психоэмоционального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состояния педагога детского сада на его  педагогическую деятельность».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Семинар «Способы выхода из конфликтных ситуаций»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«Азбука общения»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Стресс и пути преодоления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Стресс и пути преодоления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«Эмоциональная сфера»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Повторное диагностическое обследование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Январь-февраль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5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Педагог-психолог</a:t>
                      </a:r>
                      <a:endParaRPr lang="ru-RU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Март-май</a:t>
                      </a:r>
                      <a:endParaRPr lang="ru-RU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42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Упражнение «Лимон»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1.  Сядьте удобно: руки свободно положите на колени (ладонями вверх, плечи и голова опущены. </a:t>
            </a:r>
          </a:p>
          <a:p>
            <a:pPr algn="just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2.Мысленно представьте себе, что у вас в правой руке лежит лимон. </a:t>
            </a:r>
          </a:p>
          <a:p>
            <a:pPr algn="just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3.Начинайте медленно его сжимать до тех пор, пока не почувствуете, что «выжали» весь сок. Расслабьтесь. Запомните свои </a:t>
            </a:r>
            <a:r>
              <a:rPr lang="ru-RU" sz="6400" smtClean="0">
                <a:latin typeface="Times New Roman" pitchFamily="18" charset="0"/>
                <a:cs typeface="Times New Roman" pitchFamily="18" charset="0"/>
              </a:rPr>
              <a:t>ощущения</a:t>
            </a:r>
            <a:r>
              <a:rPr lang="ru-RU" sz="64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4. Представьте себе, что лимон находится в левой руке. Повторите упражнение. Вновь расслабьтесь и запомните свои ощущения. </a:t>
            </a:r>
          </a:p>
          <a:p>
            <a:pPr algn="just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5.Затем выполните упражнение одновременно двумя руками. Расслабьтесь. Насладитесь состоянием покоя.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2371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Упражнение «Ластик»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1.Сядьте и расслабьтесь. Закройте глаза.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2.Представьте перед собой чистый альбомный лист бумаги. Карандаши, ластик. Мысленно нарисуйте на листе негативную ситуацию, которую необходимо забыть. Это может быть реальная картинка, образная ассоциация, символ и т. д.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3.Мысленно возьмите ластик и начинайте последовательно «стирать» с листа бумаги представленную ситуацию. «Стирайте» до тех пор, пока картинка не исчезнет с листа.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4.Откройте глаза. Произведите проверку.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5.Для этого закройте глаза и представьте тот же лист бумаги. Если картинка не исчезла, снова возьмите ластик и «стирайте» до ее полного исчезновения. 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некоторое время методику можно повторить.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Упражнение «Владей собой среди толпы смятенной…»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1.Сложите руки в «замок» за спиной. Напрягите руки и спину, потянитесь, расслабьте плечи и руки. Сбросьте напряжение с кистей. 2. Сложите руки в «замок» перед собой. Потянитесь, напрягая плечи и руки, расслабьтесь, встряхните кисти.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Во время потягивания в организм поступает «гормон счастья»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эндорфин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3. Улыбнитесь!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4. Зафиксируйте улыбку на лице на 10-15 секунд. Почувствуйте, как расслабляется Ваше тело от улыбки!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Японская пословица гласит: «Сильнейший тот, кто улыбается». Улыбка это эффективный инструмент позитивного воздействия на себя и окружающих. Если мышцы лица «работают на улыбку», то происходит гораздо большее, чем вы можете себе представить: мышцы активизируют нервы, расположенные в них, и тем самым в мозг «посылается» позитивный сигнал. Если вы честно проделаете этот эксперимент, то сможете однозначно констатировать: что наступило облегчение. И с этого момента все пойдет к лучшему.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sz="6000" b="1" dirty="0" smtClean="0">
                <a:latin typeface="Monotype Corsiva" pitchFamily="66" charset="0"/>
              </a:rPr>
              <a:t>Спасибо за внимание!</a:t>
            </a:r>
            <a:endParaRPr lang="ru-RU" sz="6000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2734</TotalTime>
  <Words>570</Words>
  <Application>Microsoft Office PowerPoint</Application>
  <PresentationFormat>Экран (4:3)</PresentationFormat>
  <Paragraphs>138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Специальное оформление</vt:lpstr>
      <vt:lpstr>Профилактика  профессионального выгорания педагогических работников</vt:lpstr>
      <vt:lpstr>Презентация PowerPoint</vt:lpstr>
      <vt:lpstr> </vt:lpstr>
      <vt:lpstr>Презентация PowerPoint</vt:lpstr>
      <vt:lpstr>Презентация PowerPoint</vt:lpstr>
      <vt:lpstr> Физические симптомы </vt:lpstr>
      <vt:lpstr> Эмоциональные симптомы </vt:lpstr>
      <vt:lpstr>Поведенческие симптомы </vt:lpstr>
      <vt:lpstr>Интеллектуальное состояние</vt:lpstr>
      <vt:lpstr>Социальные  симптомы </vt:lpstr>
      <vt:lpstr> Программа психологической помощи педагогам в снятии психоэмоционального напряжения и улучшения их личного самочувствия</vt:lpstr>
      <vt:lpstr>Основные задачи:</vt:lpstr>
      <vt:lpstr>Презентация PowerPoint</vt:lpstr>
      <vt:lpstr>Разработан план мероприятий</vt:lpstr>
      <vt:lpstr>Презентация PowerPoint</vt:lpstr>
      <vt:lpstr>Презентация PowerPoint</vt:lpstr>
      <vt:lpstr>Упражнение «Владей собой среди толпы смятенной…»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Admin</cp:lastModifiedBy>
  <cp:revision>141</cp:revision>
  <dcterms:created xsi:type="dcterms:W3CDTF">2009-01-08T12:15:48Z</dcterms:created>
  <dcterms:modified xsi:type="dcterms:W3CDTF">2020-10-26T13:07:33Z</dcterms:modified>
</cp:coreProperties>
</file>