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60" r:id="rId3"/>
    <p:sldId id="261" r:id="rId4"/>
    <p:sldId id="262" r:id="rId5"/>
    <p:sldId id="298" r:id="rId6"/>
    <p:sldId id="286" r:id="rId7"/>
    <p:sldId id="287" r:id="rId8"/>
    <p:sldId id="269" r:id="rId9"/>
    <p:sldId id="293" r:id="rId10"/>
    <p:sldId id="270" r:id="rId11"/>
    <p:sldId id="282" r:id="rId12"/>
    <p:sldId id="295" r:id="rId13"/>
    <p:sldId id="289" r:id="rId14"/>
    <p:sldId id="285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22518A"/>
    <a:srgbClr val="204C82"/>
    <a:srgbClr val="E0FAFE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882D3-C543-4BF0-8826-0C3C3DCE70FE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81CEA-FAC4-4617-8577-4585FCA16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324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CFF0A-5DE9-498C-B977-C9D384917A8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D3A7A-1191-4C01-8CAE-7E49445E0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04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D870C1-191E-4ECD-B986-5465F65A7BFF}" type="slidenum">
              <a:rPr lang="ru-RU" altLang="ru-RU" smtClean="0"/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96620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4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D3A7A-1191-4C01-8CAE-7E49445E082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401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56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1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83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9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2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04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6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22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4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31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67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9B9B6-5D9D-4270-9365-FA6B0DCC1E43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6FD5C3A5AF8410CB7A7CBAF12AAFDA9EF15E4D45502569E82FFCD92B68C64AA51C74FE0B13A3F093jBC5I" TargetMode="External"/><Relationship Id="rId3" Type="http://schemas.openxmlformats.org/officeDocument/2006/relationships/image" Target="../media/image1.jpeg"/><Relationship Id="rId7" Type="http://schemas.openxmlformats.org/officeDocument/2006/relationships/hyperlink" Target="consultantplus://offline/ref=6FD5C3A5AF8410CB7A7CBAF12AAFDA9EF15F4A4B552269E82FFCD92B68C64AA51C74FE0B13A3F093jBC5I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04BF58520685BC22B1F9B3599DE14C7D483C0E0E61EA374F98C7D147850F26AD2775767579AEC300r8yCI" TargetMode="External"/><Relationship Id="rId5" Type="http://schemas.openxmlformats.org/officeDocument/2006/relationships/hyperlink" Target="consultantplus://offline/ref=04BF58520685BC22B1F9B3599DE14C7D483D0D0B62EB374F98C7D147850F26AD2775767579AEC300r8yCI" TargetMode="External"/><Relationship Id="rId4" Type="http://schemas.openxmlformats.org/officeDocument/2006/relationships/hyperlink" Target="consultantplus://offline/ref=04BF58520685BC22B1F9B3599DE14C7D483D090F62E2374F98C7D147850F26AD2775767579AEC300r8yC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11"/>
          <p:cNvSpPr>
            <a:spLocks noChangeArrowheads="1" noChangeShapeType="1" noTextEdit="1"/>
          </p:cNvSpPr>
          <p:nvPr/>
        </p:nvSpPr>
        <p:spPr bwMode="auto">
          <a:xfrm>
            <a:off x="1219200" y="2133600"/>
            <a:ext cx="7543800" cy="3929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66"/>
                </a:solidFill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052" name="Group 12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2056" name="Picture 13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7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054" name="Заголовок 1"/>
          <p:cNvSpPr>
            <a:spLocks noGrp="1"/>
          </p:cNvSpPr>
          <p:nvPr>
            <p:ph type="title"/>
          </p:nvPr>
        </p:nvSpPr>
        <p:spPr>
          <a:xfrm>
            <a:off x="533400" y="2060848"/>
            <a:ext cx="8229600" cy="19983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Организационные вопросы проведения </a:t>
            </a:r>
            <a:r>
              <a:rPr lang="ru-RU" sz="2800" b="1" dirty="0">
                <a:solidFill>
                  <a:srgbClr val="FF0000"/>
                </a:solidFill>
              </a:rPr>
              <a:t>государственной итоговой аттестации по образовательным программам основного общего образования в форме основного государственного </a:t>
            </a:r>
            <a:r>
              <a:rPr lang="ru-RU" sz="2800" b="1" dirty="0" smtClean="0">
                <a:solidFill>
                  <a:srgbClr val="FF0000"/>
                </a:solidFill>
              </a:rPr>
              <a:t>экзамена в 2015 году</a:t>
            </a:r>
            <a:endParaRPr lang="ru-RU" alt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5" name="Прямоугольник 1"/>
          <p:cNvSpPr>
            <a:spLocks noChangeArrowheads="1"/>
          </p:cNvSpPr>
          <p:nvPr/>
        </p:nvSpPr>
        <p:spPr bwMode="auto">
          <a:xfrm>
            <a:off x="4267200" y="4578350"/>
            <a:ext cx="4648200" cy="130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35000"/>
              </a:spcBef>
              <a:buFontTx/>
              <a:buNone/>
            </a:pPr>
            <a:endParaRPr lang="ru-RU" altLang="ru-RU" sz="1800" b="1" dirty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35000"/>
              </a:spcBef>
              <a:buFontTx/>
              <a:buNone/>
            </a:pPr>
            <a:r>
              <a:rPr lang="ru-RU" altLang="ru-RU" sz="1800" b="1" dirty="0">
                <a:solidFill>
                  <a:srgbClr val="000066"/>
                </a:solidFill>
              </a:rPr>
              <a:t>                                  </a:t>
            </a:r>
            <a:r>
              <a:rPr lang="ru-RU" altLang="ru-RU" sz="1800" b="1" dirty="0" smtClean="0">
                <a:solidFill>
                  <a:srgbClr val="000066"/>
                </a:solidFill>
              </a:rPr>
              <a:t>    </a:t>
            </a:r>
            <a:r>
              <a:rPr lang="ru-RU" altLang="ru-RU" sz="1800" b="1" dirty="0" smtClean="0">
                <a:solidFill>
                  <a:srgbClr val="000066"/>
                </a:solidFill>
              </a:rPr>
              <a:t> Валиханова Р.Р.,  </a:t>
            </a:r>
            <a:endParaRPr lang="ru-RU" altLang="ru-RU" sz="1800" b="1" dirty="0">
              <a:solidFill>
                <a:srgbClr val="000066"/>
              </a:solidFill>
            </a:endParaRPr>
          </a:p>
          <a:p>
            <a:pPr algn="r" eaLnBrk="1" hangingPunct="1">
              <a:lnSpc>
                <a:spcPct val="80000"/>
              </a:lnSpc>
              <a:spcBef>
                <a:spcPct val="35000"/>
              </a:spcBef>
              <a:buFontTx/>
              <a:buNone/>
            </a:pPr>
            <a:r>
              <a:rPr lang="ru-RU" altLang="ru-RU" sz="1800" b="1" dirty="0">
                <a:solidFill>
                  <a:srgbClr val="000066"/>
                </a:solidFill>
              </a:rPr>
              <a:t>м</a:t>
            </a:r>
            <a:r>
              <a:rPr lang="ru-RU" altLang="ru-RU" sz="1800" b="1" dirty="0" smtClean="0">
                <a:solidFill>
                  <a:srgbClr val="000066"/>
                </a:solidFill>
              </a:rPr>
              <a:t>униципальный координатор ОГЭ</a:t>
            </a:r>
            <a:endParaRPr lang="ru-RU" altLang="ru-RU" sz="1800" b="1" dirty="0">
              <a:solidFill>
                <a:srgbClr val="000066"/>
              </a:solidFill>
            </a:endParaRPr>
          </a:p>
          <a:p>
            <a:pPr algn="r" eaLnBrk="1" hangingPunct="1">
              <a:lnSpc>
                <a:spcPct val="80000"/>
              </a:lnSpc>
              <a:spcBef>
                <a:spcPct val="35000"/>
              </a:spcBef>
              <a:buFontTx/>
              <a:buNone/>
            </a:pPr>
            <a:endParaRPr lang="ru-RU" altLang="ru-RU" sz="2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8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838200" y="1042006"/>
            <a:ext cx="7718084" cy="43204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Ст. 59 Федерального закона «Об образовании в Российской Федерации» от 29.12.2012 № 273-ФЗ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6491" y="1629865"/>
            <a:ext cx="7726630" cy="64333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Правила формирования и ведения ФИС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и РИС для обеспечения  ГИА </a:t>
            </a:r>
            <a:endParaRPr lang="ru-RU" sz="1200" b="1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(утв. Постановлением Правительства Российской Федерации от 31.08.2013 № 755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)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9897" y="2390396"/>
            <a:ext cx="7736730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Порядок проведения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государственной итоговой аттестации по образовательным программам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основного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общего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образования (утв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. приказом Минобрнауки России от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25.12.2013г. 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№1394)</a:t>
            </a: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  <a:p>
            <a:pPr algn="ctr"/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(в ред. Приказов </a:t>
            </a:r>
            <a:r>
              <a:rPr lang="ru-RU" sz="12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 России от 15.05.2014 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  <a:hlinkClick r:id="rId4"/>
              </a:rPr>
              <a:t>N </a:t>
            </a:r>
            <a:r>
              <a:rPr lang="ru-RU" sz="1200" dirty="0" smtClean="0">
                <a:latin typeface="Cambria" panose="02040503050406030204" pitchFamily="18" charset="0"/>
                <a:cs typeface="Times New Roman" panose="02020603050405020304" pitchFamily="18" charset="0"/>
                <a:hlinkClick r:id="rId4"/>
              </a:rPr>
              <a:t>528</a:t>
            </a:r>
            <a:r>
              <a:rPr lang="ru-RU" sz="12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, от 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30.07.2014 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  <a:hlinkClick r:id="rId5"/>
              </a:rPr>
              <a:t>N 863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, от 16.01.2015 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  <a:hlinkClick r:id="rId6"/>
              </a:rPr>
              <a:t>N 10</a:t>
            </a:r>
            <a:r>
              <a:rPr lang="ru-RU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38201" y="3356992"/>
            <a:ext cx="7742796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Приказ </a:t>
            </a:r>
            <a:r>
              <a:rPr lang="ru-RU" sz="1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Минобрнауки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России  от 03.02.2015 № 46  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«Об </a:t>
            </a: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утверждении единого расписания и продолжительности проведения основного государственного экзамена по каждому учебному предмету, перечня средств обучения и воспитания, используемых при его проведении в 2015 году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» </a:t>
            </a:r>
            <a:endParaRPr lang="ru-RU" sz="1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9897" y="4257092"/>
            <a:ext cx="7759404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</a:rPr>
              <a:t>П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риказ </a:t>
            </a:r>
            <a:r>
              <a:rPr lang="ru-RU" sz="1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Минобрнауки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 России от 03.02.2015 № 45 «Об </a:t>
            </a: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утверждении единого расписания и продолжительности проведения государственного выпускного экзамена по образовательным программам основного общего и среднего общего образования по каждому учебному предмету, перечня средств обучения и воспитания, используемых при его проведении в 2015 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году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»</a:t>
            </a:r>
            <a:endParaRPr lang="ru-RU" sz="1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38201" y="5224550"/>
            <a:ext cx="7765716" cy="94075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</a:rPr>
              <a:t>Приказом </a:t>
            </a:r>
            <a:r>
              <a:rPr lang="ru-RU" sz="12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Минобрнауки</a:t>
            </a: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</a:rPr>
              <a:t> России от 28.06.2013 № 491 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« Об утверждении Порядка 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аккредитации </a:t>
            </a: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граждан в качестве общественных наблюдателей при проведении государственной итоговой аттестации по образовательным программам основного общего и среднего общего образования, всероссийской олимпиады школьников и олимпиад 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школьников»                                                                                                  </a:t>
            </a:r>
            <a:r>
              <a:rPr lang="ru-RU" sz="1200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(в </a:t>
            </a:r>
            <a:r>
              <a:rPr lang="ru-RU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ред. Приказов </a:t>
            </a:r>
            <a:r>
              <a:rPr lang="ru-RU" sz="1200" dirty="0" err="1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России от 19.05.2014 </a:t>
            </a:r>
            <a:r>
              <a:rPr lang="ru-RU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  <a:hlinkClick r:id="rId7"/>
              </a:rPr>
              <a:t>N </a:t>
            </a:r>
            <a:r>
              <a:rPr lang="ru-RU" sz="1200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  <a:hlinkClick r:id="rId7"/>
              </a:rPr>
              <a:t>552</a:t>
            </a:r>
            <a:r>
              <a:rPr lang="ru-RU" sz="1200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от </a:t>
            </a:r>
            <a:r>
              <a:rPr lang="ru-RU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12.01.2015 </a:t>
            </a:r>
            <a:r>
              <a:rPr lang="ru-RU" sz="1200" dirty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  <a:hlinkClick r:id="rId8"/>
              </a:rPr>
              <a:t>N </a:t>
            </a:r>
            <a:r>
              <a:rPr lang="ru-RU" sz="1200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  <a:hlinkClick r:id="rId8"/>
              </a:rPr>
              <a:t>2</a:t>
            </a:r>
            <a:r>
              <a:rPr lang="ru-RU" sz="1200" dirty="0" smtClean="0">
                <a:solidFill>
                  <a:srgbClr val="00206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6655" y="150272"/>
            <a:ext cx="67925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Перечень нормативных правовых актов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3887" y="597694"/>
            <a:ext cx="2448273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22518A"/>
                </a:solidFill>
                <a:latin typeface="Cambria" pitchFamily="18" charset="0"/>
              </a:rPr>
              <a:t>федеральные</a:t>
            </a:r>
            <a:endParaRPr lang="ru-RU" sz="1600" b="1" dirty="0">
              <a:solidFill>
                <a:srgbClr val="22518A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64648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159862" y="1045973"/>
            <a:ext cx="3001216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rgbClr val="22518A"/>
                </a:solidFill>
                <a:latin typeface="Cambria" pitchFamily="18" charset="0"/>
              </a:rPr>
              <a:t>Региональные</a:t>
            </a:r>
            <a:endParaRPr lang="ru-RU" b="1" dirty="0">
              <a:solidFill>
                <a:srgbClr val="22518A"/>
              </a:solidFill>
              <a:latin typeface="Cambr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1627382"/>
            <a:ext cx="8479918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Распоряжение Кабинета Министров Республики Татарстан </a:t>
            </a:r>
            <a:r>
              <a:rPr lang="ru-RU" sz="2000" dirty="0" smtClean="0">
                <a:solidFill>
                  <a:srgbClr val="204C82"/>
                </a:solidFill>
              </a:rPr>
              <a:t>«</a:t>
            </a:r>
            <a:r>
              <a:rPr lang="ru-RU" sz="2000" dirty="0">
                <a:solidFill>
                  <a:srgbClr val="204C82"/>
                </a:solidFill>
              </a:rPr>
              <a:t>О проведении в 2015 году государственной итоговой аттестации по образовательным программам основного общего образования</a:t>
            </a:r>
            <a:r>
              <a:rPr lang="ru-RU" sz="2000" dirty="0" smtClean="0">
                <a:solidFill>
                  <a:srgbClr val="204C82"/>
                </a:solidFill>
              </a:rPr>
              <a:t>» от 12.03.2015 № 389-р</a:t>
            </a:r>
            <a:endParaRPr lang="ru-RU" sz="2000" dirty="0">
              <a:solidFill>
                <a:srgbClr val="204C8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799" y="2996952"/>
            <a:ext cx="8591005" cy="13234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Приказ МОиН РТ от 24.02.2015 №  1097/15 «Об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утверждении организационно-территориальной схемы подготовки и проведения 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территории Республики Татарстан государственной итоговой аттестации по образовательным программам основного общего образования в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2015 году»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4509120"/>
            <a:ext cx="8608140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Приказ МОиН РТ  от 29.01.2015г. № 415/15«Об утверждении мест расположений пунктов проведения ОГЭ для прохождения ГИА по образовательным программам основного общего образования в 2015 году»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3648" y="421996"/>
            <a:ext cx="67925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Перечень нормативных правовых актов </a:t>
            </a:r>
          </a:p>
        </p:txBody>
      </p:sp>
    </p:spTree>
    <p:extLst>
      <p:ext uri="{BB962C8B-B14F-4D97-AF65-F5344CB8AC3E}">
        <p14:creationId xmlns:p14="http://schemas.microsoft.com/office/powerpoint/2010/main" val="307311012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971600" y="3632448"/>
            <a:ext cx="7056784" cy="195679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b="1" dirty="0">
                <a:solidFill>
                  <a:srgbClr val="333399"/>
                </a:solidFill>
                <a:latin typeface="Cambria" panose="02040503050406030204" pitchFamily="18" charset="0"/>
                <a:ea typeface="Calibri"/>
              </a:rPr>
              <a:t>Методические рекомендации по организации и проведению государственной итоговой аттестации по образовательным программам основного общего и среднего общего образования в форме основного государственного экзамена и единого государственного экзамена  для лиц с ограниченными возможностями здоровья </a:t>
            </a:r>
            <a:endParaRPr lang="ru-RU" b="1" dirty="0">
              <a:solidFill>
                <a:srgbClr val="3333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1646094"/>
            <a:ext cx="7056784" cy="172345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b="1" dirty="0">
                <a:solidFill>
                  <a:srgbClr val="2E3192"/>
                </a:solidFill>
                <a:latin typeface="Cambria" panose="02040503050406030204" pitchFamily="18" charset="0"/>
              </a:rPr>
              <a:t>Методические 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рекомендации по </a:t>
            </a:r>
            <a:r>
              <a:rPr lang="ru-RU" b="1" dirty="0">
                <a:solidFill>
                  <a:srgbClr val="2E3192"/>
                </a:solidFill>
                <a:latin typeface="Cambria" panose="02040503050406030204" pitchFamily="18" charset="0"/>
              </a:rPr>
              <a:t>подготовке и проведению </a:t>
            </a:r>
          </a:p>
          <a:p>
            <a:pPr algn="ctr">
              <a:spcBef>
                <a:spcPct val="0"/>
              </a:spcBef>
            </a:pPr>
            <a:r>
              <a:rPr lang="ru-RU" b="1" dirty="0">
                <a:solidFill>
                  <a:srgbClr val="2E3192"/>
                </a:solidFill>
                <a:latin typeface="Cambria" panose="02040503050406030204" pitchFamily="18" charset="0"/>
              </a:rPr>
              <a:t>государственной итоговой аттестации 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 </a:t>
            </a:r>
            <a:r>
              <a:rPr lang="ru-RU" b="1" dirty="0">
                <a:solidFill>
                  <a:srgbClr val="2E3192"/>
                </a:solidFill>
                <a:latin typeface="Cambria" panose="02040503050406030204" pitchFamily="18" charset="0"/>
              </a:rPr>
              <a:t>образовательным программам основного </a:t>
            </a:r>
            <a:r>
              <a:rPr lang="ru-RU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общего образования </a:t>
            </a:r>
            <a:r>
              <a:rPr lang="ru-RU" b="1" dirty="0">
                <a:solidFill>
                  <a:srgbClr val="2E3192"/>
                </a:solidFill>
                <a:latin typeface="Cambria" panose="02040503050406030204" pitchFamily="18" charset="0"/>
              </a:rPr>
              <a:t>в форме основного государственного экзамена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5744" y="505691"/>
            <a:ext cx="662473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Методические рекомендации </a:t>
            </a:r>
            <a:r>
              <a:rPr lang="ru-RU" sz="2400" b="1" dirty="0" err="1" smtClean="0">
                <a:solidFill>
                  <a:srgbClr val="FF0000"/>
                </a:solidFill>
                <a:latin typeface="Cambria" pitchFamily="18" charset="0"/>
              </a:rPr>
              <a:t>Рособрнадзора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77564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23" name="Picture 5" descr="Ы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21336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3028" y="311792"/>
            <a:ext cx="7488238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>Изменения в организационно-территориальной схеме подготовки и проведения ГИА-9 в 2015 году</a:t>
            </a:r>
            <a:endParaRPr lang="ru-RU" sz="20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6529" y="3501008"/>
            <a:ext cx="7644640" cy="864096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spcBef>
                <a:spcPct val="0"/>
              </a:spcBef>
            </a:pPr>
            <a:r>
              <a:rPr lang="ru-RU" b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Выдача экзаменационных </a:t>
            </a: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материалов уполномоченным представителям ГЭК РТ осуществляется </a:t>
            </a:r>
            <a:r>
              <a:rPr lang="ru-RU" b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в день проведения  экзамена </a:t>
            </a: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b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00.00 ч</a:t>
            </a: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до 08.00 часов</a:t>
            </a:r>
            <a:endParaRPr lang="ru-RU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4583" y="5589240"/>
            <a:ext cx="7626587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срока аккредитации общественных наблюдателей (не позднее чем 3 рабочих дня до даты проведения экзамена)</a:t>
            </a:r>
            <a:endParaRPr lang="ru-RU" b="1" dirty="0">
              <a:solidFill>
                <a:srgbClr val="2E31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6529" y="2348880"/>
            <a:ext cx="7662695" cy="927997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spcBef>
                <a:spcPct val="0"/>
              </a:spcBef>
            </a:pPr>
            <a:r>
              <a:rPr lang="ru-RU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Усложнение сети ППЭ.  Для обучающихся, имеющих медицинские показания для обучения на дому и соответствующие рекомендации ПМПК, экзамен может быть организован на дому (в больнице)</a:t>
            </a:r>
            <a:endParaRPr lang="ru-RU" b="1" dirty="0">
              <a:solidFill>
                <a:srgbClr val="2E31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6530" y="1196752"/>
            <a:ext cx="7662695" cy="96357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Усиление контроля. Присутствие в ППЭ членов ГЭК РТ.</a:t>
            </a:r>
            <a:r>
              <a:rPr lang="en-US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22518A"/>
                </a:solidFill>
                <a:latin typeface="Times New Roman" pitchFamily="18" charset="0"/>
                <a:cs typeface="Times New Roman" pitchFamily="18" charset="0"/>
              </a:rPr>
              <a:t>Оборудование ППЭ стационарными </a:t>
            </a:r>
            <a:r>
              <a:rPr lang="ru-RU" b="1" dirty="0">
                <a:solidFill>
                  <a:srgbClr val="22518A"/>
                </a:solidFill>
                <a:latin typeface="Times New Roman" pitchFamily="18" charset="0"/>
                <a:cs typeface="Times New Roman" pitchFamily="18" charset="0"/>
              </a:rPr>
              <a:t>и переносными металлоискателями, средствами видеонаблюдения</a:t>
            </a:r>
            <a:r>
              <a:rPr lang="ru-RU" b="1" dirty="0" smtClean="0">
                <a:solidFill>
                  <a:srgbClr val="22518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2251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03852" y="4653136"/>
            <a:ext cx="7617317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b="1" dirty="0" smtClean="0">
                <a:solidFill>
                  <a:srgbClr val="2E3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Межмуниципальное планирование ППЭ в резервные дни и дополнительные сроки (август, сентябрь)</a:t>
            </a:r>
            <a:endParaRPr lang="ru-RU" b="1" dirty="0">
              <a:solidFill>
                <a:srgbClr val="2E31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190424"/>
            <a:ext cx="561871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Сроки проведения ГИА-9 в 2015 году</a:t>
            </a:r>
            <a:endParaRPr lang="ru-RU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12" name="Picture 5" descr="Ы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9063" y="1171258"/>
            <a:ext cx="8915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cs typeface="Times New Roman" panose="02020603050405020304" pitchFamily="18" charset="0"/>
              </a:rPr>
              <a:t>Для обучающихся, не имеющих академической задолженности и в полном объеме выполнивших учебный план или индивидуальный учебный план:</a:t>
            </a:r>
          </a:p>
          <a:p>
            <a:r>
              <a:rPr lang="ru-RU" sz="1900" dirty="0" smtClean="0">
                <a:cs typeface="Times New Roman" panose="02020603050405020304" pitchFamily="18" charset="0"/>
              </a:rPr>
              <a:t>27 мая (ср) – математика;</a:t>
            </a:r>
            <a:br>
              <a:rPr lang="ru-RU" sz="1900" dirty="0" smtClean="0">
                <a:cs typeface="Times New Roman" panose="02020603050405020304" pitchFamily="18" charset="0"/>
              </a:rPr>
            </a:br>
            <a:r>
              <a:rPr lang="ru-RU" sz="1900" dirty="0" smtClean="0">
                <a:cs typeface="Times New Roman" panose="02020603050405020304" pitchFamily="18" charset="0"/>
              </a:rPr>
              <a:t>29 мая (</a:t>
            </a:r>
            <a:r>
              <a:rPr lang="ru-RU" sz="1900" dirty="0" err="1" smtClean="0">
                <a:cs typeface="Times New Roman" panose="02020603050405020304" pitchFamily="18" charset="0"/>
              </a:rPr>
              <a:t>пт</a:t>
            </a:r>
            <a:r>
              <a:rPr lang="ru-RU" sz="1900" dirty="0" smtClean="0">
                <a:cs typeface="Times New Roman" panose="02020603050405020304" pitchFamily="18" charset="0"/>
              </a:rPr>
              <a:t>) –  обществознание, химия, литература, информатика и ИКТ, </a:t>
            </a:r>
            <a:r>
              <a:rPr lang="ru-RU" sz="1900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родной язык;</a:t>
            </a:r>
            <a:r>
              <a:rPr lang="ru-RU" sz="1900" dirty="0" smtClean="0"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cs typeface="Times New Roman" panose="02020603050405020304" pitchFamily="18" charset="0"/>
              </a:rPr>
            </a:br>
            <a:r>
              <a:rPr lang="ru-RU" sz="1900" dirty="0" smtClean="0">
                <a:cs typeface="Times New Roman" panose="02020603050405020304" pitchFamily="18" charset="0"/>
              </a:rPr>
              <a:t>3 июня (ср) –  русский язык;</a:t>
            </a:r>
          </a:p>
          <a:p>
            <a:r>
              <a:rPr lang="ru-RU" sz="1900" dirty="0" smtClean="0">
                <a:cs typeface="Times New Roman" panose="02020603050405020304" pitchFamily="18" charset="0"/>
              </a:rPr>
              <a:t>5 июня (</a:t>
            </a:r>
            <a:r>
              <a:rPr lang="ru-RU" sz="1900" dirty="0" err="1" smtClean="0">
                <a:cs typeface="Times New Roman" panose="02020603050405020304" pitchFamily="18" charset="0"/>
              </a:rPr>
              <a:t>пт</a:t>
            </a:r>
            <a:r>
              <a:rPr lang="ru-RU" sz="1900" dirty="0" smtClean="0">
                <a:cs typeface="Times New Roman" panose="02020603050405020304" pitchFamily="18" charset="0"/>
              </a:rPr>
              <a:t>) – география, история, биология, иностранные языки, физика, </a:t>
            </a:r>
            <a:r>
              <a:rPr lang="ru-RU" sz="1900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родная литература.</a:t>
            </a:r>
          </a:p>
          <a:p>
            <a:r>
              <a:rPr lang="ru-RU" sz="1900" dirty="0" smtClean="0">
                <a:cs typeface="Times New Roman" panose="02020603050405020304" pitchFamily="18" charset="0"/>
              </a:rPr>
              <a:t>      </a:t>
            </a:r>
            <a:r>
              <a:rPr lang="ru-RU" sz="1900" u="sng" dirty="0" smtClean="0">
                <a:cs typeface="Times New Roman" panose="02020603050405020304" pitchFamily="18" charset="0"/>
              </a:rPr>
              <a:t>Резервные дни:</a:t>
            </a:r>
          </a:p>
          <a:p>
            <a:r>
              <a:rPr lang="ru-RU" sz="1900" dirty="0" smtClean="0">
                <a:cs typeface="Times New Roman" panose="02020603050405020304" pitchFamily="18" charset="0"/>
              </a:rPr>
              <a:t>      9 июня (</a:t>
            </a:r>
            <a:r>
              <a:rPr lang="ru-RU" sz="1900" dirty="0" err="1" smtClean="0">
                <a:cs typeface="Times New Roman" panose="02020603050405020304" pitchFamily="18" charset="0"/>
              </a:rPr>
              <a:t>вт</a:t>
            </a:r>
            <a:r>
              <a:rPr lang="ru-RU" sz="1900" dirty="0" smtClean="0">
                <a:cs typeface="Times New Roman" panose="02020603050405020304" pitchFamily="18" charset="0"/>
              </a:rPr>
              <a:t>) –  математика; </a:t>
            </a:r>
            <a:br>
              <a:rPr lang="ru-RU" sz="1900" dirty="0" smtClean="0">
                <a:cs typeface="Times New Roman" panose="02020603050405020304" pitchFamily="18" charset="0"/>
              </a:rPr>
            </a:br>
            <a:r>
              <a:rPr lang="ru-RU" sz="1900" dirty="0" smtClean="0">
                <a:cs typeface="Times New Roman" panose="02020603050405020304" pitchFamily="18" charset="0"/>
              </a:rPr>
              <a:t>      10 июня (ср) – обществознание, химия, литература, информатика и ИКТ, </a:t>
            </a:r>
            <a:r>
              <a:rPr lang="ru-RU" sz="1900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родной язык;</a:t>
            </a:r>
            <a:r>
              <a:rPr lang="ru-RU" sz="1900" dirty="0" smtClean="0"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cs typeface="Times New Roman" panose="02020603050405020304" pitchFamily="18" charset="0"/>
              </a:rPr>
            </a:br>
            <a:r>
              <a:rPr lang="ru-RU" sz="1900" dirty="0" smtClean="0">
                <a:cs typeface="Times New Roman" panose="02020603050405020304" pitchFamily="18" charset="0"/>
              </a:rPr>
              <a:t>      16 июня (</a:t>
            </a:r>
            <a:r>
              <a:rPr lang="ru-RU" sz="1900" dirty="0" err="1" smtClean="0">
                <a:cs typeface="Times New Roman" panose="02020603050405020304" pitchFamily="18" charset="0"/>
              </a:rPr>
              <a:t>вт</a:t>
            </a:r>
            <a:r>
              <a:rPr lang="ru-RU" sz="1900" dirty="0" smtClean="0">
                <a:cs typeface="Times New Roman" panose="02020603050405020304" pitchFamily="18" charset="0"/>
              </a:rPr>
              <a:t>) –  русский язык;</a:t>
            </a:r>
            <a:br>
              <a:rPr lang="ru-RU" sz="1900" dirty="0" smtClean="0">
                <a:cs typeface="Times New Roman" panose="02020603050405020304" pitchFamily="18" charset="0"/>
              </a:rPr>
            </a:br>
            <a:r>
              <a:rPr lang="ru-RU" sz="1900" dirty="0" smtClean="0">
                <a:cs typeface="Times New Roman" panose="02020603050405020304" pitchFamily="18" charset="0"/>
              </a:rPr>
              <a:t>      17 июня (ср) –  география, история, биология, иностранные языки, физика, </a:t>
            </a:r>
            <a:r>
              <a:rPr lang="ru-RU" sz="1900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родная литература;</a:t>
            </a:r>
          </a:p>
          <a:p>
            <a:r>
              <a:rPr lang="ru-RU" sz="1900" dirty="0" smtClean="0">
                <a:cs typeface="Times New Roman" panose="02020603050405020304" pitchFamily="18" charset="0"/>
              </a:rPr>
              <a:t>       18 июня (</a:t>
            </a:r>
            <a:r>
              <a:rPr lang="ru-RU" sz="1900" dirty="0" err="1" smtClean="0">
                <a:cs typeface="Times New Roman" panose="02020603050405020304" pitchFamily="18" charset="0"/>
              </a:rPr>
              <a:t>чт</a:t>
            </a:r>
            <a:r>
              <a:rPr lang="ru-RU" sz="1900" dirty="0" smtClean="0">
                <a:cs typeface="Times New Roman" panose="02020603050405020304" pitchFamily="18" charset="0"/>
              </a:rPr>
              <a:t>) – все предметы.</a:t>
            </a:r>
            <a:endParaRPr lang="ru-RU" sz="1900" dirty="0"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32836" y="662593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05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199" y="242852"/>
            <a:ext cx="581020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Сроки проведения ГИА-9 в 2015 году</a:t>
            </a:r>
            <a:endParaRPr lang="ru-RU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12" name="Picture 5" descr="Ы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28291" y="1298653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Для обучающихся, получивших </a:t>
            </a:r>
            <a:r>
              <a:rPr lang="ru-RU" dirty="0"/>
              <a:t>на ГИА неудовлетворительный результат по одному из обязательных учебных предметов;</a:t>
            </a:r>
          </a:p>
          <a:p>
            <a:r>
              <a:rPr lang="ru-RU" dirty="0"/>
              <a:t>не </a:t>
            </a:r>
            <a:r>
              <a:rPr lang="ru-RU" dirty="0" smtClean="0"/>
              <a:t>явившихся </a:t>
            </a:r>
            <a:r>
              <a:rPr lang="ru-RU" dirty="0"/>
              <a:t>на экзамены по уважительным причинам (болезнь или иные </a:t>
            </a:r>
            <a:r>
              <a:rPr lang="ru-RU" dirty="0" smtClean="0"/>
              <a:t>обстоятельства, подтвержденные документально);</a:t>
            </a:r>
          </a:p>
          <a:p>
            <a:r>
              <a:rPr lang="ru-RU" dirty="0" smtClean="0"/>
              <a:t>не завершивших выполнение экзаменационной работы по уважительным причинам (болезнь или иные обстоятельства, подтвержденные документально):</a:t>
            </a:r>
          </a:p>
          <a:p>
            <a:r>
              <a:rPr lang="ru-RU" dirty="0" smtClean="0"/>
              <a:t>      3 </a:t>
            </a:r>
            <a:r>
              <a:rPr lang="ru-RU" dirty="0"/>
              <a:t>августа (</a:t>
            </a:r>
            <a:r>
              <a:rPr lang="ru-RU" dirty="0" err="1"/>
              <a:t>пн</a:t>
            </a:r>
            <a:r>
              <a:rPr lang="ru-RU" dirty="0"/>
              <a:t>) – русский язык;</a:t>
            </a:r>
            <a:br>
              <a:rPr lang="ru-RU" dirty="0"/>
            </a:br>
            <a:r>
              <a:rPr lang="ru-RU" dirty="0" smtClean="0"/>
              <a:t>      5</a:t>
            </a:r>
            <a:r>
              <a:rPr lang="ru-RU" dirty="0"/>
              <a:t>  августа (</a:t>
            </a:r>
            <a:r>
              <a:rPr lang="ru-RU" dirty="0" err="1"/>
              <a:t>чт</a:t>
            </a:r>
            <a:r>
              <a:rPr lang="ru-RU" dirty="0"/>
              <a:t>) – обществознание, химия, литература, информатика и </a:t>
            </a:r>
            <a:r>
              <a:rPr lang="ru-RU" dirty="0" smtClean="0"/>
              <a:t>ИКТ, </a:t>
            </a:r>
            <a:r>
              <a:rPr lang="ru-RU" dirty="0" smtClean="0">
                <a:solidFill>
                  <a:srgbClr val="0033CC"/>
                </a:solidFill>
              </a:rPr>
              <a:t>родной язык;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7</a:t>
            </a:r>
            <a:r>
              <a:rPr lang="ru-RU" dirty="0"/>
              <a:t>  августа (</a:t>
            </a:r>
            <a:r>
              <a:rPr lang="ru-RU" dirty="0" err="1"/>
              <a:t>пт</a:t>
            </a:r>
            <a:r>
              <a:rPr lang="ru-RU" dirty="0"/>
              <a:t>) – математика;</a:t>
            </a:r>
            <a:br>
              <a:rPr lang="ru-RU" dirty="0"/>
            </a:br>
            <a:r>
              <a:rPr lang="ru-RU" dirty="0" smtClean="0"/>
              <a:t>      10 </a:t>
            </a:r>
            <a:r>
              <a:rPr lang="ru-RU" dirty="0"/>
              <a:t>августа (</a:t>
            </a:r>
            <a:r>
              <a:rPr lang="ru-RU" dirty="0" err="1"/>
              <a:t>пн</a:t>
            </a:r>
            <a:r>
              <a:rPr lang="ru-RU" dirty="0"/>
              <a:t>) – география, история, биология, иностранные языки, </a:t>
            </a:r>
            <a:r>
              <a:rPr lang="ru-RU" dirty="0" smtClean="0"/>
              <a:t>физика, </a:t>
            </a:r>
            <a:r>
              <a:rPr lang="ru-RU" dirty="0" smtClean="0">
                <a:solidFill>
                  <a:srgbClr val="0033CC"/>
                </a:solidFill>
              </a:rPr>
              <a:t>родная литература.</a:t>
            </a:r>
          </a:p>
          <a:p>
            <a:r>
              <a:rPr lang="ru-RU" u="sng" dirty="0" smtClean="0"/>
              <a:t>Резервные дни:</a:t>
            </a:r>
          </a:p>
          <a:p>
            <a:r>
              <a:rPr lang="ru-RU" dirty="0" smtClean="0"/>
              <a:t>11 </a:t>
            </a:r>
            <a:r>
              <a:rPr lang="ru-RU" dirty="0"/>
              <a:t>августа (</a:t>
            </a:r>
            <a:r>
              <a:rPr lang="ru-RU" dirty="0" err="1"/>
              <a:t>вт</a:t>
            </a:r>
            <a:r>
              <a:rPr lang="ru-RU" dirty="0"/>
              <a:t>) – русский язык;</a:t>
            </a:r>
            <a:br>
              <a:rPr lang="ru-RU" dirty="0"/>
            </a:br>
            <a:r>
              <a:rPr lang="ru-RU" dirty="0" smtClean="0"/>
              <a:t>12 </a:t>
            </a:r>
            <a:r>
              <a:rPr lang="ru-RU" dirty="0"/>
              <a:t>августа (ср) – обществознание, химия, литература, информатика и </a:t>
            </a:r>
            <a:r>
              <a:rPr lang="ru-RU" dirty="0" smtClean="0"/>
              <a:t>ИКТ, </a:t>
            </a:r>
            <a:r>
              <a:rPr lang="ru-RU" dirty="0" smtClean="0">
                <a:solidFill>
                  <a:srgbClr val="0033CC"/>
                </a:solidFill>
              </a:rPr>
              <a:t>родной язык;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13 </a:t>
            </a:r>
            <a:r>
              <a:rPr lang="ru-RU" dirty="0"/>
              <a:t>августа (</a:t>
            </a:r>
            <a:r>
              <a:rPr lang="ru-RU" dirty="0" err="1"/>
              <a:t>чт</a:t>
            </a:r>
            <a:r>
              <a:rPr lang="ru-RU" dirty="0"/>
              <a:t>) – математика;</a:t>
            </a:r>
            <a:br>
              <a:rPr lang="ru-RU" dirty="0"/>
            </a:br>
            <a:r>
              <a:rPr lang="ru-RU" dirty="0" smtClean="0"/>
              <a:t>14 </a:t>
            </a:r>
            <a:r>
              <a:rPr lang="ru-RU" dirty="0"/>
              <a:t>августа (</a:t>
            </a:r>
            <a:r>
              <a:rPr lang="ru-RU" dirty="0" err="1"/>
              <a:t>пт</a:t>
            </a:r>
            <a:r>
              <a:rPr lang="ru-RU" dirty="0"/>
              <a:t>) – география, история, биология, иностранные языки, </a:t>
            </a:r>
            <a:r>
              <a:rPr lang="ru-RU" dirty="0" smtClean="0"/>
              <a:t>физика, </a:t>
            </a:r>
            <a:r>
              <a:rPr lang="ru-RU" dirty="0" smtClean="0">
                <a:solidFill>
                  <a:srgbClr val="0033CC"/>
                </a:solidFill>
              </a:rPr>
              <a:t>родная литература.</a:t>
            </a:r>
            <a:endParaRPr lang="ru-RU" dirty="0">
              <a:solidFill>
                <a:srgbClr val="0033CC"/>
              </a:solidFill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704517"/>
            <a:ext cx="4885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Дополнительный этап, август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61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130" name="Picture 5" descr="Ы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2328"/>
            <a:ext cx="21336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4800" y="969283"/>
            <a:ext cx="8659688" cy="4907989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      Для обучающихся</a:t>
            </a:r>
            <a:r>
              <a:rPr lang="ru-RU" sz="2000" dirty="0">
                <a:solidFill>
                  <a:schemeClr val="tx1"/>
                </a:solidFill>
              </a:rPr>
              <a:t>, не </a:t>
            </a:r>
            <a:r>
              <a:rPr lang="ru-RU" sz="2000" dirty="0" smtClean="0">
                <a:solidFill>
                  <a:schemeClr val="tx1"/>
                </a:solidFill>
              </a:rPr>
              <a:t>прошедших </a:t>
            </a:r>
            <a:r>
              <a:rPr lang="ru-RU" sz="2000" dirty="0">
                <a:solidFill>
                  <a:schemeClr val="tx1"/>
                </a:solidFill>
              </a:rPr>
              <a:t>ГИА или </a:t>
            </a:r>
            <a:r>
              <a:rPr lang="ru-RU" sz="2000" dirty="0" smtClean="0">
                <a:solidFill>
                  <a:schemeClr val="tx1"/>
                </a:solidFill>
              </a:rPr>
              <a:t>получивших </a:t>
            </a:r>
            <a:r>
              <a:rPr lang="ru-RU" sz="2000" dirty="0">
                <a:solidFill>
                  <a:schemeClr val="tx1"/>
                </a:solidFill>
              </a:rPr>
              <a:t>на ГИА неудовлетворительные результаты более чем по одному обязательному учебному предмету, либо </a:t>
            </a:r>
            <a:r>
              <a:rPr lang="ru-RU" sz="2000" dirty="0" smtClean="0">
                <a:solidFill>
                  <a:schemeClr val="tx1"/>
                </a:solidFill>
              </a:rPr>
              <a:t>получивших </a:t>
            </a:r>
            <a:r>
              <a:rPr lang="ru-RU" sz="2000" dirty="0">
                <a:solidFill>
                  <a:schemeClr val="tx1"/>
                </a:solidFill>
              </a:rPr>
              <a:t>повторно неудовлетворительный результат по одному из этих предметов на ГИА в дополнительные сроки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     7 сентября (</a:t>
            </a:r>
            <a:r>
              <a:rPr lang="ru-RU" sz="2000" dirty="0" err="1" smtClean="0">
                <a:solidFill>
                  <a:schemeClr val="tx1"/>
                </a:solidFill>
              </a:rPr>
              <a:t>пн</a:t>
            </a:r>
            <a:r>
              <a:rPr lang="ru-RU" sz="2000" dirty="0" smtClean="0">
                <a:solidFill>
                  <a:schemeClr val="tx1"/>
                </a:solidFill>
              </a:rPr>
              <a:t>) – математика;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 9 сентября (ср) – обществознание, химия, литература, информатика и ИКТ;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        </a:t>
            </a:r>
            <a:r>
              <a:rPr lang="ru-RU" sz="2000" dirty="0" smtClean="0">
                <a:solidFill>
                  <a:schemeClr val="tx1"/>
                </a:solidFill>
              </a:rPr>
              <a:t>11 сентября (</a:t>
            </a:r>
            <a:r>
              <a:rPr lang="ru-RU" sz="2000" dirty="0" err="1" smtClean="0">
                <a:solidFill>
                  <a:schemeClr val="tx1"/>
                </a:solidFill>
              </a:rPr>
              <a:t>пт</a:t>
            </a:r>
            <a:r>
              <a:rPr lang="ru-RU" sz="2000" dirty="0" smtClean="0">
                <a:solidFill>
                  <a:schemeClr val="tx1"/>
                </a:solidFill>
              </a:rPr>
              <a:t>) - география, история, биология, иностранные языки, физика;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 14 сентября (</a:t>
            </a:r>
            <a:r>
              <a:rPr lang="ru-RU" sz="2000" dirty="0" err="1" smtClean="0">
                <a:solidFill>
                  <a:schemeClr val="tx1"/>
                </a:solidFill>
              </a:rPr>
              <a:t>пн</a:t>
            </a:r>
            <a:r>
              <a:rPr lang="ru-RU" sz="2000" dirty="0" smtClean="0">
                <a:solidFill>
                  <a:schemeClr val="tx1"/>
                </a:solidFill>
              </a:rPr>
              <a:t>) – русский язык.</a:t>
            </a:r>
          </a:p>
          <a:p>
            <a:r>
              <a:rPr lang="ru-RU" sz="2000" u="sng" dirty="0" smtClean="0">
                <a:solidFill>
                  <a:schemeClr val="tx1"/>
                </a:solidFill>
              </a:rPr>
              <a:t>Резервные </a:t>
            </a:r>
            <a:r>
              <a:rPr lang="ru-RU" sz="2000" u="sng" dirty="0">
                <a:solidFill>
                  <a:schemeClr val="tx1"/>
                </a:solidFill>
              </a:rPr>
              <a:t>дни:</a:t>
            </a:r>
          </a:p>
          <a:p>
            <a:r>
              <a:rPr lang="ru-RU" sz="2000" dirty="0">
                <a:solidFill>
                  <a:schemeClr val="tx1"/>
                </a:solidFill>
              </a:rPr>
              <a:t>16 сентября (ср) – математика;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17 сентября (</a:t>
            </a:r>
            <a:r>
              <a:rPr lang="ru-RU" sz="2000" dirty="0" err="1">
                <a:solidFill>
                  <a:schemeClr val="tx1"/>
                </a:solidFill>
              </a:rPr>
              <a:t>чт</a:t>
            </a:r>
            <a:r>
              <a:rPr lang="ru-RU" sz="2000" dirty="0">
                <a:solidFill>
                  <a:schemeClr val="tx1"/>
                </a:solidFill>
              </a:rPr>
              <a:t>) – обществознание, химия, литература, информатика и ИКТ;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18 сентября (</a:t>
            </a:r>
            <a:r>
              <a:rPr lang="ru-RU" sz="2000" dirty="0" err="1">
                <a:solidFill>
                  <a:schemeClr val="tx1"/>
                </a:solidFill>
              </a:rPr>
              <a:t>пт</a:t>
            </a:r>
            <a:r>
              <a:rPr lang="ru-RU" sz="2000" dirty="0">
                <a:solidFill>
                  <a:schemeClr val="tx1"/>
                </a:solidFill>
              </a:rPr>
              <a:t>) – география, история, биология, иностранные языки, физика;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21 сентября (</a:t>
            </a:r>
            <a:r>
              <a:rPr lang="ru-RU" sz="2000" dirty="0" err="1">
                <a:solidFill>
                  <a:schemeClr val="tx1"/>
                </a:solidFill>
              </a:rPr>
              <a:t>пн</a:t>
            </a:r>
            <a:r>
              <a:rPr lang="ru-RU" sz="2000" dirty="0">
                <a:solidFill>
                  <a:schemeClr val="tx1"/>
                </a:solidFill>
              </a:rPr>
              <a:t>) – русский язык;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22 сентября (</a:t>
            </a:r>
            <a:r>
              <a:rPr lang="ru-RU" sz="2000" dirty="0" err="1">
                <a:solidFill>
                  <a:schemeClr val="tx1"/>
                </a:solidFill>
              </a:rPr>
              <a:t>вт</a:t>
            </a:r>
            <a:r>
              <a:rPr lang="ru-RU" sz="2000" dirty="0">
                <a:solidFill>
                  <a:schemeClr val="tx1"/>
                </a:solidFill>
              </a:rPr>
              <a:t>) – русский язык, математика, география, история, биология, </a:t>
            </a:r>
            <a:r>
              <a:rPr lang="ru-RU" sz="2000" dirty="0" smtClean="0">
                <a:solidFill>
                  <a:schemeClr val="tx1"/>
                </a:solidFill>
              </a:rPr>
              <a:t>иностранные языки </a:t>
            </a:r>
            <a:r>
              <a:rPr lang="ru-RU" sz="1400" dirty="0"/>
              <a:t>языки, физика обществознание, химия, литература, информатика и ИКТ.</a:t>
            </a:r>
          </a:p>
          <a:p>
            <a:r>
              <a:rPr lang="ru-RU" sz="1400" dirty="0"/>
              <a:t>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55703" y="304800"/>
            <a:ext cx="4885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Дополнительный этап,  сентябрь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17324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33400" y="1916832"/>
            <a:ext cx="8077792" cy="255454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     В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целях информирования граждан о порядке проведения ГИА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на сайтах образовательных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организаций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публикуется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следующая информация: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о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сроках проведения ГИА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1 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сроках, местах и порядке подачи и рассмотрения апелляций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20 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сроках, местах и порядке информирования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о результатах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ГИА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</a:rPr>
              <a:t>20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6283" y="495300"/>
            <a:ext cx="5183982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участников образовательного процесса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301485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7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925" y="1484784"/>
            <a:ext cx="8363272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Проводится </a:t>
            </a:r>
            <a:r>
              <a:rPr lang="ru-RU" sz="2000" dirty="0"/>
              <a:t>с использованием </a:t>
            </a:r>
            <a:r>
              <a:rPr lang="ru-RU" sz="2000" b="1" dirty="0">
                <a:solidFill>
                  <a:srgbClr val="0070C0"/>
                </a:solidFill>
              </a:rPr>
              <a:t>текстов и заданий,  </a:t>
            </a:r>
            <a:r>
              <a:rPr lang="ru-RU" sz="2000" dirty="0" smtClean="0"/>
              <a:t>разработанных </a:t>
            </a:r>
            <a:r>
              <a:rPr lang="ru-RU" sz="2000" dirty="0"/>
              <a:t>органами исполнительной власти субъектов Российской Федерации, осуществляющими государственное управление в сфере образования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Форма экзамена -  </a:t>
            </a:r>
            <a:r>
              <a:rPr lang="ru-RU" sz="2000" b="1" u="sng" dirty="0">
                <a:solidFill>
                  <a:srgbClr val="0070C0"/>
                </a:solidFill>
              </a:rPr>
              <a:t>изложение с творческим заданием</a:t>
            </a:r>
            <a:r>
              <a:rPr lang="ru-RU" sz="2000" u="sng" dirty="0">
                <a:solidFill>
                  <a:srgbClr val="0070C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Для </a:t>
            </a:r>
            <a:r>
              <a:rPr lang="ru-RU" sz="2000" dirty="0"/>
              <a:t>оценки экзаменационной работы </a:t>
            </a:r>
            <a:r>
              <a:rPr lang="ru-RU" sz="2000" b="1" dirty="0" smtClean="0">
                <a:solidFill>
                  <a:srgbClr val="0070C0"/>
                </a:solidFill>
              </a:rPr>
              <a:t>используются </a:t>
            </a:r>
            <a:r>
              <a:rPr lang="ru-RU" sz="2000" b="1" dirty="0">
                <a:solidFill>
                  <a:srgbClr val="0070C0"/>
                </a:solidFill>
              </a:rPr>
              <a:t>единые критерии оценивания.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МОиН РТ устанавливается </a:t>
            </a:r>
            <a:r>
              <a:rPr lang="ru-RU" sz="2000" b="1" dirty="0">
                <a:solidFill>
                  <a:srgbClr val="0070C0"/>
                </a:solidFill>
              </a:rPr>
              <a:t>единое минимальное количество баллов </a:t>
            </a:r>
            <a:r>
              <a:rPr lang="ru-RU" sz="2000" dirty="0"/>
              <a:t>государственной итоговой аттестации, подтверждающее освоение образовательных программ основного общего образования по родным </a:t>
            </a:r>
            <a:r>
              <a:rPr lang="ru-RU" sz="2000" dirty="0" smtClean="0"/>
              <a:t>языкам.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Экзаменационные </a:t>
            </a:r>
            <a:r>
              <a:rPr lang="ru-RU" sz="2000" b="1" dirty="0">
                <a:solidFill>
                  <a:srgbClr val="0070C0"/>
                </a:solidFill>
              </a:rPr>
              <a:t>работы оформляются на бланках ответов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Проверку работ осуществляет  </a:t>
            </a:r>
            <a:r>
              <a:rPr lang="ru-RU" sz="2000" b="1" dirty="0">
                <a:solidFill>
                  <a:srgbClr val="0070C0"/>
                </a:solidFill>
              </a:rPr>
              <a:t>предметная комиссия.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70C0"/>
                </a:solidFill>
              </a:rPr>
              <a:t>Информация об участниках вносится в РИС и ФИС.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endParaRPr lang="ru-RU" sz="2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8583" y="515726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ГИА по родному (татарскому, чувашскому, удмуртскому, марийскому, мордовскому) языку</a:t>
            </a:r>
            <a:endParaRPr lang="ru-RU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2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6" name="Picture 5" descr="Ы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391400" cy="85010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Единое республиканское тестирование по татарскому языку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1412777"/>
            <a:ext cx="8807896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/>
              <a:t>Проводится в целях реализации мероприятий республиканской системы оценки качества образования;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/>
              <a:t>представляет собой открытую и независимую процедуру оценивания достижений обучающихся, завершающих освоение общеобразовательной программы основного общего образования по предмету «Татарский язык», с использованием заданий стандартизированной формы – контрольных измерительных материалов;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/>
              <a:t>проводится в пунктах проведения единого республиканского тестирования, организованных на базе общеобразовательных организаций;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/>
              <a:t>дата проведения – </a:t>
            </a:r>
            <a:r>
              <a:rPr lang="ru-RU" sz="2200" b="1" dirty="0" smtClean="0">
                <a:solidFill>
                  <a:srgbClr val="C00000"/>
                </a:solidFill>
              </a:rPr>
              <a:t>12 мая 2015 года</a:t>
            </a:r>
            <a:r>
              <a:rPr lang="ru-RU" sz="22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/>
              <a:t>продолжительность экзамена - </a:t>
            </a:r>
            <a:r>
              <a:rPr lang="ru-RU" sz="2200" b="1" dirty="0" smtClean="0">
                <a:solidFill>
                  <a:srgbClr val="C00000"/>
                </a:solidFill>
              </a:rPr>
              <a:t>2 часа 30 минут (150 минут)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63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6" name="Picture 5" descr="Ы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391400" cy="85010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Единое республиканское тестирование по татарскому языку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0452" y="1445195"/>
            <a:ext cx="784116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+mj-lt"/>
              </a:rPr>
              <a:t>      Задания </a:t>
            </a:r>
            <a:r>
              <a:rPr lang="ru-RU" sz="2200" dirty="0">
                <a:latin typeface="+mj-lt"/>
              </a:rPr>
              <a:t>по татарскому языку для обучающихся, прибывших на постоянное место жительства в Республику Татарстан из регионов Российской Федерации, стран СНГ, Дальнего зарубежья, а также вынужденно покинувших территорию </a:t>
            </a:r>
            <a:r>
              <a:rPr lang="ru-RU" sz="2200" dirty="0" smtClean="0">
                <a:latin typeface="+mj-lt"/>
              </a:rPr>
              <a:t>Украины, </a:t>
            </a:r>
            <a:r>
              <a:rPr lang="ru-RU" sz="2200" b="1" dirty="0">
                <a:latin typeface="+mj-lt"/>
              </a:rPr>
              <a:t>разрабатываются образовательной организацией самостоятельно с учетом объема учебного материала, изученного конкретным обучающимся. </a:t>
            </a:r>
          </a:p>
          <a:p>
            <a:pPr algn="just"/>
            <a:r>
              <a:rPr lang="ru-RU" sz="2200" dirty="0" smtClean="0">
                <a:latin typeface="+mj-lt"/>
              </a:rPr>
              <a:t>      Проверку </a:t>
            </a:r>
            <a:r>
              <a:rPr lang="ru-RU" sz="2200" dirty="0">
                <a:latin typeface="+mj-lt"/>
              </a:rPr>
              <a:t>и оценку знаний обучающихся, прибывших в Республику Татарстан, </a:t>
            </a:r>
            <a:r>
              <a:rPr lang="ru-RU" sz="2200" b="1" dirty="0">
                <a:latin typeface="+mj-lt"/>
              </a:rPr>
              <a:t>осуществляет образовательная организация самостоятельно.</a:t>
            </a:r>
            <a:r>
              <a:rPr lang="ru-RU" sz="2200" dirty="0">
                <a:latin typeface="+mj-lt"/>
              </a:rPr>
              <a:t> Результаты тестирования оформляются протоколом и направляются в МОУО.</a:t>
            </a:r>
          </a:p>
        </p:txBody>
      </p:sp>
    </p:spTree>
    <p:extLst>
      <p:ext uri="{BB962C8B-B14F-4D97-AF65-F5344CB8AC3E}">
        <p14:creationId xmlns:p14="http://schemas.microsoft.com/office/powerpoint/2010/main" val="3716607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152" y="987233"/>
            <a:ext cx="8064896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1</a:t>
            </a:r>
            <a:r>
              <a:rPr lang="ru-RU" sz="2200" dirty="0" smtClean="0"/>
              <a:t>. </a:t>
            </a:r>
            <a:r>
              <a:rPr lang="ru-RU" sz="2000" dirty="0" smtClean="0"/>
              <a:t>Изменение формы ГИА (ОГЭ в спец. аудитории, ГВЭ) – в течение             2 дней со дня получения сведений (выписок из протоколов ГЭК РТ).</a:t>
            </a:r>
          </a:p>
          <a:p>
            <a:pPr algn="just"/>
            <a:r>
              <a:rPr lang="ru-RU" sz="2000" dirty="0" smtClean="0"/>
              <a:t>2. Изменение (добавление предмета) перечня предметов по выбору – не позднее  2 недель до начала экзаменов (при наличии у них уважительных причин (болезни или иных обстоятельств, подтвержденных документально). </a:t>
            </a:r>
          </a:p>
          <a:p>
            <a:pPr algn="just"/>
            <a:r>
              <a:rPr lang="ru-RU" sz="2000" dirty="0" smtClean="0"/>
              <a:t>3. Изменение данных о документе, удостоверяющий </a:t>
            </a:r>
            <a:r>
              <a:rPr lang="ru-RU" sz="2000" dirty="0"/>
              <a:t>личность </a:t>
            </a:r>
            <a:r>
              <a:rPr lang="ru-RU" sz="2000" dirty="0" smtClean="0"/>
              <a:t>               (</a:t>
            </a:r>
            <a:r>
              <a:rPr lang="ru-RU" sz="2000" dirty="0"/>
              <a:t>в течение 2 дней после </a:t>
            </a:r>
            <a:r>
              <a:rPr lang="ru-RU" sz="2000" dirty="0" smtClean="0"/>
              <a:t>получение документа).</a:t>
            </a:r>
          </a:p>
          <a:p>
            <a:pPr algn="just"/>
            <a:r>
              <a:rPr lang="ru-RU" sz="2000" dirty="0" smtClean="0"/>
              <a:t>4. Изменение, связанные с прибытием  (выбытием) в образовательные организации (в течение 3 рабочих дней оформляется ходатайство, после получения соответствующего решения ГЭК РТ).</a:t>
            </a:r>
            <a:endParaRPr lang="ru-RU" sz="2000" dirty="0"/>
          </a:p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endParaRPr lang="ru-RU" sz="2000" dirty="0">
              <a:solidFill>
                <a:srgbClr val="204C8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5400" y="196334"/>
            <a:ext cx="752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8260" y="295003"/>
            <a:ext cx="7235511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Внесение изменений в РИС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9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5644" y="2068979"/>
            <a:ext cx="76927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3200" dirty="0" smtClean="0">
              <a:solidFill>
                <a:srgbClr val="204C82"/>
              </a:solidFill>
            </a:endParaRPr>
          </a:p>
          <a:p>
            <a:pPr algn="just"/>
            <a:endParaRPr lang="ru-RU" dirty="0">
              <a:solidFill>
                <a:srgbClr val="204C8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5400" y="239480"/>
            <a:ext cx="752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84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</TotalTime>
  <Words>1121</Words>
  <Application>Microsoft Office PowerPoint</Application>
  <PresentationFormat>Экран (4:3)</PresentationFormat>
  <Paragraphs>107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Wingdings</vt:lpstr>
      <vt:lpstr>Тема Office</vt:lpstr>
      <vt:lpstr>Организационные вопросы проведения государственной итоговой аттестации по образовательным программам основного общего образования в форме основного государственного экзамена в 2015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Единое республиканское тестирование по татарскому языку</vt:lpstr>
      <vt:lpstr>Единое республиканское тестирование по татарскому языку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проведения в 2013 году    государственной (итоговой) аттестации выпускников 9 классов                    в новой форме </dc:title>
  <dc:creator>Салахова</dc:creator>
  <cp:lastModifiedBy>DELL-500</cp:lastModifiedBy>
  <cp:revision>157</cp:revision>
  <cp:lastPrinted>2015-03-25T05:14:58Z</cp:lastPrinted>
  <dcterms:created xsi:type="dcterms:W3CDTF">2014-11-26T15:31:59Z</dcterms:created>
  <dcterms:modified xsi:type="dcterms:W3CDTF">2015-03-29T13:23:18Z</dcterms:modified>
</cp:coreProperties>
</file>