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308" r:id="rId3"/>
    <p:sldId id="306" r:id="rId4"/>
    <p:sldId id="307" r:id="rId5"/>
    <p:sldId id="309" r:id="rId6"/>
    <p:sldId id="311" r:id="rId7"/>
    <p:sldId id="310" r:id="rId8"/>
    <p:sldId id="31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C6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B29F08-CE90-4410-A627-25973D6B1821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745046D-41B3-4C93-9D58-C21CF3859473}">
      <dgm:prSet custT="1"/>
      <dgm:spPr/>
      <dgm:t>
        <a:bodyPr/>
        <a:lstStyle/>
        <a:p>
          <a:r>
            <a:rPr lang="ru-RU" sz="2000" dirty="0" smtClean="0"/>
            <a:t>Подготовила учитель географии МБОУ «СОШ №3 </a:t>
          </a:r>
          <a:r>
            <a:rPr lang="ru-RU" sz="2000" dirty="0" err="1" smtClean="0"/>
            <a:t>п.г.т.Кукмор</a:t>
          </a:r>
          <a:r>
            <a:rPr lang="ru-RU" sz="2000" dirty="0" smtClean="0"/>
            <a:t>» Муравьева Наталья Владимировна.</a:t>
          </a:r>
          <a:endParaRPr lang="ru-RU" sz="2000" dirty="0"/>
        </a:p>
      </dgm:t>
    </dgm:pt>
    <dgm:pt modelId="{AA15E550-45F8-4904-8233-CFBB1C89C2EB}" type="parTrans" cxnId="{A401D797-3B7E-4183-9C67-B6794D79764F}">
      <dgm:prSet/>
      <dgm:spPr/>
    </dgm:pt>
    <dgm:pt modelId="{AC2BA529-E3BB-4B8B-89F8-2A6993407356}" type="sibTrans" cxnId="{A401D797-3B7E-4183-9C67-B6794D79764F}">
      <dgm:prSet/>
      <dgm:spPr/>
    </dgm:pt>
    <dgm:pt modelId="{F92928A0-5F37-4930-90D2-781AF5D173BE}" type="pres">
      <dgm:prSet presAssocID="{DAB29F08-CE90-4410-A627-25973D6B18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16CB56-C4FD-4B0D-9E67-19C1354A4165}" type="pres">
      <dgm:prSet presAssocID="{E745046D-41B3-4C93-9D58-C21CF38594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01D797-3B7E-4183-9C67-B6794D79764F}" srcId="{DAB29F08-CE90-4410-A627-25973D6B1821}" destId="{E745046D-41B3-4C93-9D58-C21CF3859473}" srcOrd="0" destOrd="0" parTransId="{AA15E550-45F8-4904-8233-CFBB1C89C2EB}" sibTransId="{AC2BA529-E3BB-4B8B-89F8-2A6993407356}"/>
    <dgm:cxn modelId="{FAAA7640-7F69-46A2-8547-2C42B0E8134C}" type="presOf" srcId="{E745046D-41B3-4C93-9D58-C21CF3859473}" destId="{1616CB56-C4FD-4B0D-9E67-19C1354A4165}" srcOrd="0" destOrd="0" presId="urn:microsoft.com/office/officeart/2005/8/layout/vList2"/>
    <dgm:cxn modelId="{078FB455-BCBD-49E7-AB3C-06D824E33FD2}" type="presOf" srcId="{DAB29F08-CE90-4410-A627-25973D6B1821}" destId="{F92928A0-5F37-4930-90D2-781AF5D173BE}" srcOrd="0" destOrd="0" presId="urn:microsoft.com/office/officeart/2005/8/layout/vList2"/>
    <dgm:cxn modelId="{F34558A8-E66E-4C2A-8830-31EFDC2F8F35}" type="presParOf" srcId="{F92928A0-5F37-4930-90D2-781AF5D173BE}" destId="{1616CB56-C4FD-4B0D-9E67-19C1354A416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16CB56-C4FD-4B0D-9E67-19C1354A4165}">
      <dsp:nvSpPr>
        <dsp:cNvPr id="0" name=""/>
        <dsp:cNvSpPr/>
      </dsp:nvSpPr>
      <dsp:spPr>
        <a:xfrm>
          <a:off x="0" y="866054"/>
          <a:ext cx="4430296" cy="1216800"/>
        </a:xfrm>
        <a:prstGeom prst="roundRect">
          <a:avLst/>
        </a:prstGeom>
        <a:gradFill rotWithShape="0">
          <a:gsLst>
            <a:gs pos="20000">
              <a:schemeClr val="accent2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Подготовила учитель географии МБОУ «СОШ №3 </a:t>
          </a:r>
          <a:r>
            <a:rPr lang="ru-RU" sz="2000" kern="1200" dirty="0" err="1" smtClean="0"/>
            <a:t>п.г.т.Кукмор</a:t>
          </a:r>
          <a:r>
            <a:rPr lang="ru-RU" sz="2000" kern="1200" dirty="0" smtClean="0"/>
            <a:t>» Муравьева Наталья Владимировна.</a:t>
          </a:r>
          <a:endParaRPr lang="ru-RU" sz="2000" kern="1200" dirty="0"/>
        </a:p>
      </dsp:txBody>
      <dsp:txXfrm>
        <a:off x="59399" y="925453"/>
        <a:ext cx="4311498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7456758-28AF-45AA-B3FB-11DF88848F8E}" type="datetimeFigureOut">
              <a:rPr lang="ru-RU" smtClean="0"/>
              <a:pPr/>
              <a:t>11.06.2014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1E70C36-01A7-4F66-AF81-2DE4B9A0CC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" Target="slide3.xml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571480"/>
            <a:ext cx="8115328" cy="5532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/>
              <a:t>Разработка дидактического материала по подготовке к ГИА </a:t>
            </a:r>
            <a:br>
              <a:rPr lang="ru-RU" b="1" dirty="0" smtClean="0"/>
            </a:br>
            <a:r>
              <a:rPr lang="ru-RU" b="1" dirty="0" smtClean="0"/>
              <a:t>по географии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Умножение 5">
            <a:hlinkClick r:id="" action="ppaction://hlinkshowjump?jump=endshow"/>
          </p:cNvPr>
          <p:cNvSpPr/>
          <p:nvPr/>
        </p:nvSpPr>
        <p:spPr>
          <a:xfrm>
            <a:off x="7668344" y="6143625"/>
            <a:ext cx="714375" cy="714375"/>
          </a:xfrm>
          <a:prstGeom prst="mathMultiply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ятиугольник 6">
            <a:hlinkClick r:id="rId3" action="ppaction://hlinksldjump"/>
          </p:cNvPr>
          <p:cNvSpPr/>
          <p:nvPr/>
        </p:nvSpPr>
        <p:spPr>
          <a:xfrm rot="10800000">
            <a:off x="8460432" y="6237312"/>
            <a:ext cx="500062" cy="428625"/>
          </a:xfrm>
          <a:prstGeom prst="homePlate">
            <a:avLst>
              <a:gd name="adj" fmla="val 11667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502891647"/>
              </p:ext>
            </p:extLst>
          </p:nvPr>
        </p:nvGraphicFramePr>
        <p:xfrm>
          <a:off x="4357686" y="3000372"/>
          <a:ext cx="4430296" cy="2948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2910" y="642918"/>
          <a:ext cx="8085556" cy="5379258"/>
        </p:xfrm>
        <a:graphic>
          <a:graphicData uri="http://schemas.openxmlformats.org/drawingml/2006/table">
            <a:tbl>
              <a:tblPr/>
              <a:tblGrid>
                <a:gridCol w="8085556"/>
              </a:tblGrid>
              <a:tr h="857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Содержание    </a:t>
                      </a:r>
                      <a:r>
                        <a:rPr lang="ru-RU" sz="1800" dirty="0" smtClean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Особенности структуры экзаменационной работы 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по географии в 2014 году (проект)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87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Методические рекомендации по сопровождению государственной (итоговой) аттестации в 9-х классах в независимой форме по предмету «География»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Примерные задания ГИА с комментариями 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по предмету «География»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Приложения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57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Список литературы, рекомендованный для подготовки и проведения ГИА в 9-м классе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214422"/>
            <a:ext cx="77867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Цель итоговой государственной аттестации в 9-х классах </a:t>
            </a:r>
            <a:r>
              <a:rPr lang="ru-RU" sz="3200" dirty="0" smtClean="0"/>
              <a:t>- улучшение качества образования в России за счет более объективного контроля и более высокой мотивации на успешное его прохождение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335846"/>
            <a:ext cx="764386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Задачи проведения государственной (итоговой) аттестации выпускников IX классов</a:t>
            </a:r>
            <a:r>
              <a:rPr lang="ru-RU" sz="2400" dirty="0" smtClean="0"/>
              <a:t>:</a:t>
            </a:r>
          </a:p>
          <a:p>
            <a:r>
              <a:rPr lang="ru-RU" sz="2000" dirty="0" smtClean="0"/>
              <a:t>- создание условий для осознанного выбора учащимися профиля обучения в старшей школе; </a:t>
            </a:r>
          </a:p>
          <a:p>
            <a:endParaRPr lang="ru-RU" sz="2000" dirty="0" smtClean="0"/>
          </a:p>
          <a:p>
            <a:r>
              <a:rPr lang="ru-RU" sz="2000" dirty="0" smtClean="0"/>
              <a:t>- формирование единой объективной независимой системы оценки качества образования выпускников IX классов общеобразовательных учреждений; </a:t>
            </a:r>
          </a:p>
          <a:p>
            <a:endParaRPr lang="ru-RU" sz="2000" dirty="0" smtClean="0"/>
          </a:p>
          <a:p>
            <a:r>
              <a:rPr lang="ru-RU" sz="2000" dirty="0" smtClean="0"/>
              <a:t>- повышение ответственности общеобразовательных учреждений за качество подготовки обучающихся на ступени основного общего образования;</a:t>
            </a:r>
          </a:p>
          <a:p>
            <a:r>
              <a:rPr lang="ru-RU" sz="2000" dirty="0" smtClean="0"/>
              <a:t>- выработка единого уровня требований педагогов к образовательным достижениям обучающихся;</a:t>
            </a:r>
          </a:p>
          <a:p>
            <a:r>
              <a:rPr lang="ru-RU" sz="2000" dirty="0" smtClean="0"/>
              <a:t>- определение образовательного рейтинга выпускников IX классов общеобразовательных учреждений;</a:t>
            </a:r>
          </a:p>
          <a:p>
            <a:r>
              <a:rPr lang="ru-RU" sz="2000" dirty="0" smtClean="0"/>
              <a:t>- формирование географической компетенции выпускников IX классов.</a:t>
            </a: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85786" y="1428736"/>
          <a:ext cx="7715304" cy="3643339"/>
        </p:xfrm>
        <a:graphic>
          <a:graphicData uri="http://schemas.openxmlformats.org/drawingml/2006/table">
            <a:tbl>
              <a:tblPr/>
              <a:tblGrid>
                <a:gridCol w="1972033"/>
                <a:gridCol w="1553861"/>
                <a:gridCol w="1441219"/>
                <a:gridCol w="1444305"/>
                <a:gridCol w="1303886"/>
              </a:tblGrid>
              <a:tr h="2732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  <a:cs typeface="Times New Roman"/>
                        </a:rPr>
                        <a:t>Отметка по пятибалльной шкале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  <a:cs typeface="Times New Roman"/>
                        </a:rPr>
                        <a:t>«2»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  <a:cs typeface="Times New Roman"/>
                        </a:rPr>
                        <a:t>«3»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  <a:cs typeface="Times New Roman"/>
                        </a:rPr>
                        <a:t>«4»</a:t>
                      </a:r>
                      <a:endParaRPr lang="ru-RU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  <a:cs typeface="Times New Roman"/>
                        </a:rPr>
                        <a:t>«5»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08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  <a:cs typeface="Times New Roman"/>
                        </a:rPr>
                        <a:t>Общий балл</a:t>
                      </a:r>
                      <a:endParaRPr lang="ru-RU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0-11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12-19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20-27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Times New Roman"/>
                          <a:ea typeface="Times New Roman"/>
                          <a:cs typeface="Times New Roman"/>
                        </a:rPr>
                        <a:t>28-32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Шкала перечета первичного балла за выполнение экзаменационной работы в отметку по пятибалльной шкале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357166"/>
            <a:ext cx="88582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Анализ итогов работ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в форме  государственной (итоговой) аттестации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по географии 2014 года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0" y="0"/>
            <a:ext cx="15475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22374" y="1753840"/>
            <a:ext cx="70644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средний балл в школе по географии составил 61,2</a:t>
            </a:r>
            <a:endParaRPr lang="ru-RU" sz="2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142976" y="2357430"/>
            <a:ext cx="7143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51% обучающихся показали  полное усвоение требований стандарта к уровню подготовки, получивших на экзамене «4» и «5». </a:t>
            </a:r>
          </a:p>
          <a:p>
            <a:endParaRPr lang="ru-RU" sz="2000" dirty="0" smtClean="0"/>
          </a:p>
          <a:p>
            <a:r>
              <a:rPr lang="ru-RU" sz="2000" dirty="0" smtClean="0"/>
              <a:t>Выпускники, получившие отметку «3», составляют значительную группу (39%). Они владеют базовыми умениями работы с источниками географической информации (картографическим, статистическим), знают и понимают основные географические термины и понятия, однако применять имеющиеся знания и умения для решения задач даже в незначительно измененных ситуациях они не могут.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57158" y="0"/>
            <a:ext cx="828680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Методические рекомендации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сопровождению государственной (итоговой) аттестации в 9-х классах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-развитие активной познавательной деятельности учащихся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-работа со всеми видами учебной информации,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-формированию аналитических, классификационных умений, систематизации знаний.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85794"/>
            <a:ext cx="850112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общий алгоритм предэкзаменационного повторения</a:t>
            </a:r>
            <a:r>
              <a:rPr lang="ru-RU" dirty="0" smtClean="0"/>
              <a:t>:</a:t>
            </a:r>
          </a:p>
          <a:p>
            <a:r>
              <a:rPr lang="ru-RU" dirty="0" smtClean="0"/>
              <a:t>- </a:t>
            </a:r>
            <a:r>
              <a:rPr lang="ru-RU" sz="2800" dirty="0" smtClean="0"/>
              <a:t>определение внутри каждой темы круга проблемных вопросов для обязательного повторения;</a:t>
            </a:r>
          </a:p>
          <a:p>
            <a:endParaRPr lang="ru-RU" sz="2800" dirty="0" smtClean="0"/>
          </a:p>
          <a:p>
            <a:r>
              <a:rPr lang="ru-RU" sz="2800" dirty="0" smtClean="0"/>
              <a:t>- вычисление вопросов для беседы в целях актуализации и закрепления, ранее полученных знаний (в этой связи необходимо предусмотреть опережающие задания);</a:t>
            </a:r>
          </a:p>
          <a:p>
            <a:endParaRPr lang="ru-RU" sz="2800" dirty="0" smtClean="0"/>
          </a:p>
          <a:p>
            <a:r>
              <a:rPr lang="ru-RU" sz="2800" dirty="0" smtClean="0"/>
              <a:t>- обработка по теме, разделу типовых заданий базового и повышенного уровней.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3620</TotalTime>
  <Words>405</Words>
  <Application>Microsoft Office PowerPoint</Application>
  <PresentationFormat>Экран (4:3)</PresentationFormat>
  <Paragraphs>55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      Разработка дидактического материала по подготовке к ГИА  по географии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Ирина</cp:lastModifiedBy>
  <cp:revision>74</cp:revision>
  <dcterms:created xsi:type="dcterms:W3CDTF">2010-10-14T20:37:36Z</dcterms:created>
  <dcterms:modified xsi:type="dcterms:W3CDTF">2014-06-11T11:00:09Z</dcterms:modified>
</cp:coreProperties>
</file>