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330" r:id="rId4"/>
    <p:sldId id="363" r:id="rId5"/>
    <p:sldId id="339" r:id="rId6"/>
    <p:sldId id="259" r:id="rId7"/>
    <p:sldId id="263" r:id="rId8"/>
    <p:sldId id="266" r:id="rId9"/>
    <p:sldId id="260" r:id="rId10"/>
    <p:sldId id="335" r:id="rId11"/>
    <p:sldId id="268" r:id="rId12"/>
    <p:sldId id="261" r:id="rId13"/>
    <p:sldId id="336" r:id="rId14"/>
    <p:sldId id="337" r:id="rId15"/>
    <p:sldId id="338" r:id="rId16"/>
    <p:sldId id="262" r:id="rId17"/>
    <p:sldId id="267" r:id="rId18"/>
    <p:sldId id="299" r:id="rId19"/>
    <p:sldId id="300" r:id="rId20"/>
    <p:sldId id="301" r:id="rId21"/>
    <p:sldId id="303" r:id="rId22"/>
    <p:sldId id="341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4" r:id="rId33"/>
    <p:sldId id="356" r:id="rId34"/>
    <p:sldId id="358" r:id="rId35"/>
    <p:sldId id="364" r:id="rId36"/>
    <p:sldId id="359" r:id="rId37"/>
    <p:sldId id="365" r:id="rId38"/>
    <p:sldId id="360" r:id="rId39"/>
    <p:sldId id="366" r:id="rId40"/>
    <p:sldId id="367" r:id="rId41"/>
    <p:sldId id="368" r:id="rId42"/>
    <p:sldId id="304" r:id="rId43"/>
    <p:sldId id="331" r:id="rId44"/>
    <p:sldId id="332" r:id="rId45"/>
    <p:sldId id="333" r:id="rId4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8080"/>
    <a:srgbClr val="66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92"/>
    </p:cViewPr>
  </p:sorterViewPr>
  <p:notesViewPr>
    <p:cSldViewPr>
      <p:cViewPr varScale="1">
        <p:scale>
          <a:sx n="56" d="100"/>
          <a:sy n="56" d="100"/>
        </p:scale>
        <p:origin x="-222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6A72FD9-2B1B-4C7A-887C-0EAA562DF1F7}" type="datetimeFigureOut">
              <a:rPr lang="ru-RU"/>
              <a:pPr>
                <a:defRPr/>
              </a:pPr>
              <a:t>16.06.2014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70DC39B-12FB-4E59-B146-73A514504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02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8B8BF72-82DB-4EA9-9649-65E1300E9BF2}" type="datetimeFigureOut">
              <a:rPr lang="ru-RU"/>
              <a:pPr>
                <a:defRPr/>
              </a:pPr>
              <a:t>16.06.2014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0495303-D733-4DA7-AFB9-7F2DD63A1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924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D0DE73-851A-4877-B5E9-EBF967023006}" type="slidenum">
              <a:rPr lang="ru-RU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ru-RU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05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3CABB5-7605-4EA1-B732-DD8648056D87}" type="slidenum">
              <a:rPr lang="ru-RU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42</a:t>
            </a:fld>
            <a:endParaRPr lang="ru-RU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0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57 w 64000"/>
                <a:gd name="T1" fmla="*/ 3 h 64000"/>
                <a:gd name="T2" fmla="*/ 83 w 64000"/>
                <a:gd name="T3" fmla="*/ 41 h 64000"/>
                <a:gd name="T4" fmla="*/ 57 w 64000"/>
                <a:gd name="T5" fmla="*/ 80 h 64000"/>
                <a:gd name="T6" fmla="*/ 57 w 64000"/>
                <a:gd name="T7" fmla="*/ 80 h 64000"/>
                <a:gd name="T8" fmla="*/ 57 w 64000"/>
                <a:gd name="T9" fmla="*/ 80 h 64000"/>
                <a:gd name="T10" fmla="*/ 57 w 64000"/>
                <a:gd name="T11" fmla="*/ 80 h 64000"/>
                <a:gd name="T12" fmla="*/ 57 w 64000"/>
                <a:gd name="T13" fmla="*/ 3 h 64000"/>
                <a:gd name="T14" fmla="*/ 57 w 64000"/>
                <a:gd name="T15" fmla="*/ 3 h 64000"/>
                <a:gd name="T16" fmla="*/ 57 w 64000"/>
                <a:gd name="T17" fmla="*/ 3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81 w 64000"/>
                <a:gd name="T1" fmla="*/ 10 h 64000"/>
                <a:gd name="T2" fmla="*/ 101 w 64000"/>
                <a:gd name="T3" fmla="*/ 51 h 64000"/>
                <a:gd name="T4" fmla="*/ 81 w 64000"/>
                <a:gd name="T5" fmla="*/ 91 h 64000"/>
                <a:gd name="T6" fmla="*/ 81 w 64000"/>
                <a:gd name="T7" fmla="*/ 91 h 64000"/>
                <a:gd name="T8" fmla="*/ 81 w 64000"/>
                <a:gd name="T9" fmla="*/ 91 h 64000"/>
                <a:gd name="T10" fmla="*/ 81 w 64000"/>
                <a:gd name="T11" fmla="*/ 91 h 64000"/>
                <a:gd name="T12" fmla="*/ 81 w 64000"/>
                <a:gd name="T13" fmla="*/ 10 h 64000"/>
                <a:gd name="T14" fmla="*/ 81 w 64000"/>
                <a:gd name="T15" fmla="*/ 10 h 64000"/>
                <a:gd name="T16" fmla="*/ 81 w 64000"/>
                <a:gd name="T17" fmla="*/ 1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A397D5-D542-4740-BE88-6E3FB6C8B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E8CE4-1680-49A6-BC43-411518FA8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13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F7AB4-8F41-4D0C-9B8C-476D2A7AC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3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8AD7C-BEC9-4B1C-A41D-DC8DB68DB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4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32187-0813-4B68-BE28-56611000A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44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BE1C2-B395-4D8F-9341-E230908F4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28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D80FA-BD94-4B59-9B6F-263824DB3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22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7B31E-17EA-4A12-842E-405F89341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8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918CA-02AA-4E4F-9D4F-E55CEC3F4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16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E7024-66C7-4409-9434-9DA737DFA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7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9BF7A-824B-460B-A325-D565B0FE4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759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EB92E-2B1E-4EC9-89ED-2F8F293A6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41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C26E6-2D19-4E94-B137-BAD9D7074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722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5D83B-3C34-48EE-8210-E517EDD71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54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82 w 64000"/>
                <a:gd name="T1" fmla="*/ 5 h 64000"/>
                <a:gd name="T2" fmla="*/ 105 w 64000"/>
                <a:gd name="T3" fmla="*/ 30 h 64000"/>
                <a:gd name="T4" fmla="*/ 82 w 64000"/>
                <a:gd name="T5" fmla="*/ 55 h 64000"/>
                <a:gd name="T6" fmla="*/ 82 w 64000"/>
                <a:gd name="T7" fmla="*/ 55 h 64000"/>
                <a:gd name="T8" fmla="*/ 82 w 64000"/>
                <a:gd name="T9" fmla="*/ 55 h 64000"/>
                <a:gd name="T10" fmla="*/ 82 w 64000"/>
                <a:gd name="T11" fmla="*/ 55 h 64000"/>
                <a:gd name="T12" fmla="*/ 82 w 64000"/>
                <a:gd name="T13" fmla="*/ 5 h 64000"/>
                <a:gd name="T14" fmla="*/ 82 w 64000"/>
                <a:gd name="T15" fmla="*/ 5 h 64000"/>
                <a:gd name="T16" fmla="*/ 82 w 64000"/>
                <a:gd name="T17" fmla="*/ 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46 w 64000"/>
                <a:gd name="T1" fmla="*/ 5 h 64000"/>
                <a:gd name="T2" fmla="*/ 59 w 64000"/>
                <a:gd name="T3" fmla="*/ 31 h 64000"/>
                <a:gd name="T4" fmla="*/ 46 w 64000"/>
                <a:gd name="T5" fmla="*/ 56 h 64000"/>
                <a:gd name="T6" fmla="*/ 46 w 64000"/>
                <a:gd name="T7" fmla="*/ 56 h 64000"/>
                <a:gd name="T8" fmla="*/ 46 w 64000"/>
                <a:gd name="T9" fmla="*/ 56 h 64000"/>
                <a:gd name="T10" fmla="*/ 46 w 64000"/>
                <a:gd name="T11" fmla="*/ 56 h 64000"/>
                <a:gd name="T12" fmla="*/ 46 w 64000"/>
                <a:gd name="T13" fmla="*/ 5 h 64000"/>
                <a:gd name="T14" fmla="*/ 46 w 64000"/>
                <a:gd name="T15" fmla="*/ 5 h 64000"/>
                <a:gd name="T16" fmla="*/ 46 w 64000"/>
                <a:gd name="T17" fmla="*/ 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E59435B-31CC-40C7-B311-5AC0D589C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251460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Проект «Осуществление руководства  методическим объединением естественно – научного цикла»</a:t>
            </a:r>
            <a:br>
              <a:rPr lang="ru-RU" sz="3200" b="1" smtClean="0"/>
            </a:br>
            <a:r>
              <a:rPr lang="ru-RU" sz="3200" b="1" smtClean="0"/>
              <a:t/>
            </a:r>
            <a:br>
              <a:rPr lang="ru-RU" sz="3200" b="1" smtClean="0"/>
            </a:br>
            <a:endParaRPr lang="ru-RU" sz="32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071938"/>
            <a:ext cx="7239000" cy="1108075"/>
          </a:xfrm>
        </p:spPr>
        <p:txBody>
          <a:bodyPr/>
          <a:lstStyle/>
          <a:p>
            <a:pPr algn="just" eaLnBrk="1" hangingPunct="1"/>
            <a:r>
              <a:rPr lang="ru-RU" sz="2000" smtClean="0"/>
              <a:t>Выполнила Галимова Роза Викторовна учитель математики и информатики МБОУ «СОШ № 3 п.г.т. Кукмор»</a:t>
            </a:r>
          </a:p>
        </p:txBody>
      </p:sp>
      <p:sp>
        <p:nvSpPr>
          <p:cNvPr id="4" name="Скругленный прямоугольник 3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anchor="ctr"/>
          <a:lstStyle/>
          <a:p>
            <a:pPr algn="ctr" eaLnBrk="1" hangingPunct="1">
              <a:defRPr/>
            </a:pPr>
            <a:endParaRPr lang="ru-RU" sz="2000" u="sng" dirty="0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8072438" cy="100965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8080"/>
                </a:solidFill>
              </a:rPr>
              <a:t>Введение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773238"/>
            <a:ext cx="8072437" cy="4799012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i="1" dirty="0" smtClean="0"/>
              <a:t>Актуальность темы: 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ru-RU" sz="2200" b="1" i="1" dirty="0" smtClean="0"/>
              <a:t>Методическая работа в школе — это основанная на науке и прогрессивном педагогическом и управленческом опыте целостная система взаимосвязанных мер, </a:t>
            </a:r>
            <a:r>
              <a:rPr lang="ru-RU" sz="2800" b="1" i="1" u="sng" dirty="0" smtClean="0"/>
              <a:t>нацеленная на обеспечение профессионального роста учителя</a:t>
            </a:r>
            <a:r>
              <a:rPr lang="ru-RU" sz="2200" b="1" i="1" dirty="0" smtClean="0"/>
              <a:t>, развитие его творческого потенциала, а, в конечном счете, на рост уровня образованности, воспитанности, развитости, социализированности и сохранение здоровья учащихся.</a:t>
            </a:r>
          </a:p>
          <a:p>
            <a:pPr eaLnBrk="1" hangingPunct="1">
              <a:defRPr/>
            </a:pPr>
            <a:endParaRPr lang="ru-RU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/>
          </p:cNvSpPr>
          <p:nvPr>
            <p:ph type="body" idx="1"/>
          </p:nvPr>
        </p:nvSpPr>
        <p:spPr>
          <a:xfrm>
            <a:off x="928688" y="1571625"/>
            <a:ext cx="7891462" cy="4429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>Задачи: </a:t>
            </a:r>
            <a:b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>1) изучить литературу;</a:t>
            </a:r>
            <a:b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>2) выполнить анализ изученной  литературы;</a:t>
            </a:r>
            <a:b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>3) создать рекомендации для учителей являющихся руководителями МО учителей естественно-научного цикла;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sz="36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>     4) сделать вывод.</a:t>
            </a:r>
            <a:endParaRPr lang="ru-RU" sz="3600" smtClean="0"/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755650" y="301625"/>
            <a:ext cx="7927975" cy="1143000"/>
          </a:xfrm>
        </p:spPr>
        <p:txBody>
          <a:bodyPr/>
          <a:lstStyle/>
          <a:p>
            <a:pPr algn="just"/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>Цель: создание рекомендаций для успешного руководства МО учителей естественно-научного цикла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smtClean="0">
                <a:solidFill>
                  <a:srgbClr val="000000"/>
                </a:solidFill>
              </a:rPr>
              <a:t>Профессиональный рост учителя осуществляется двумя путями:</a:t>
            </a:r>
            <a:br>
              <a:rPr lang="ru-RU" sz="2400" b="1" i="1" smtClean="0">
                <a:solidFill>
                  <a:srgbClr val="000000"/>
                </a:solidFill>
              </a:rPr>
            </a:br>
            <a:endParaRPr lang="ru-RU" sz="2400" smtClean="0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1403350" y="1700213"/>
            <a:ext cx="7313613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Clr>
                <a:srgbClr val="006666"/>
              </a:buClr>
              <a:buFont typeface="Wingdings" panose="05000000000000000000" pitchFamily="2" charset="2"/>
              <a:buNone/>
            </a:pPr>
            <a:endParaRPr lang="ru-RU" sz="2400" b="1" i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006666"/>
              </a:buClr>
            </a:pPr>
            <a:r>
              <a:rPr lang="ru-RU" sz="2400" smtClean="0">
                <a:solidFill>
                  <a:srgbClr val="000000"/>
                </a:solidFill>
              </a:rPr>
              <a:t>посредством самообразования;</a:t>
            </a:r>
          </a:p>
          <a:p>
            <a:pPr eaLnBrk="1" hangingPunct="1">
              <a:lnSpc>
                <a:spcPct val="90000"/>
              </a:lnSpc>
              <a:buClr>
                <a:srgbClr val="006666"/>
              </a:buClr>
              <a:buFont typeface="Wingdings" panose="05000000000000000000" pitchFamily="2" charset="2"/>
              <a:buNone/>
            </a:pPr>
            <a:endParaRPr lang="ru-RU" sz="240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90000"/>
              </a:lnSpc>
              <a:buClr>
                <a:srgbClr val="006666"/>
              </a:buClr>
            </a:pPr>
            <a:r>
              <a:rPr lang="ru-RU" sz="2400" smtClean="0">
                <a:solidFill>
                  <a:srgbClr val="000000"/>
                </a:solidFill>
              </a:rPr>
              <a:t>за счет осознанного, обязательно добровольного участия учителя в организованных школой или метод-центром мероприятиях, которые мы объединяем совокупным названием «методическая работа».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857250" y="301625"/>
            <a:ext cx="8072438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928688" y="765175"/>
            <a:ext cx="7754937" cy="5176838"/>
          </a:xfrm>
        </p:spPr>
        <p:txBody>
          <a:bodyPr/>
          <a:lstStyle/>
          <a:p>
            <a:pPr algn="just" eaLnBrk="1" hangingPunct="1"/>
            <a:r>
              <a:rPr lang="ru-RU" sz="2400" smtClean="0"/>
              <a:t>Уровень профессиональной компетентности, профессионального развития педагогов в значительной мере зависит с одной стороны от самообразования самого педагога, с другой - от эффективной  системы методической работы. </a:t>
            </a:r>
          </a:p>
          <a:p>
            <a:pPr algn="just" eaLnBrk="1" hangingPunct="1"/>
            <a:r>
              <a:rPr lang="ru-RU" sz="2400" smtClean="0"/>
              <a:t>Методическая работа выполняет роль стимула в профессиональном развитии педагога, способствует самореализации, решению личных профессиональных проблем, позволяет достичь большего удовлетворения в педагогическом труде.</a:t>
            </a:r>
          </a:p>
          <a:p>
            <a:pPr algn="just"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214313"/>
            <a:ext cx="8072437" cy="14859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  <a:t/>
            </a:r>
            <a:br>
              <a:rPr lang="ru-RU" sz="2400" b="1" smtClean="0">
                <a:solidFill>
                  <a:srgbClr val="008080"/>
                </a:solidFill>
                <a:latin typeface="Arial Narrow" panose="020B0606020202030204" pitchFamily="34" charset="0"/>
              </a:rPr>
            </a:br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981075"/>
            <a:ext cx="8178800" cy="5616575"/>
          </a:xfr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ru-RU" sz="2400" smtClean="0"/>
              <a:t>Методическая работа является важнейшим средством повышения педагогического мастерства учителей, и как результат - единая целая система работы всей школы.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ru-RU" sz="2400" smtClean="0"/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ru-RU" sz="2400" smtClean="0"/>
              <a:t>	В современных условиях роль методической работы школы значительно возрастает т.к., необходимо рационально и оперативно использовать новые </a:t>
            </a:r>
          </a:p>
          <a:p>
            <a:pPr algn="just" eaLnBrk="1" hangingPunct="1"/>
            <a:r>
              <a:rPr lang="ru-RU" sz="2400" smtClean="0"/>
              <a:t>методики преподавания учебного предмета; </a:t>
            </a:r>
          </a:p>
          <a:p>
            <a:pPr algn="just" eaLnBrk="1" hangingPunct="1"/>
            <a:r>
              <a:rPr lang="ru-RU" sz="2400" smtClean="0"/>
              <a:t>приемы и формы обучения и воспитания;</a:t>
            </a:r>
          </a:p>
          <a:p>
            <a:pPr algn="just" eaLnBrk="1" hangingPunct="1"/>
            <a:r>
              <a:rPr lang="ru-RU" sz="2400" smtClean="0"/>
              <a:t>наполнения содержания предмета. </a:t>
            </a:r>
          </a:p>
          <a:p>
            <a:pPr eaLnBrk="1" hangingPunct="1"/>
            <a:endParaRPr lang="ru-RU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142875"/>
            <a:ext cx="8215313" cy="1125538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1557338"/>
            <a:ext cx="8107363" cy="51117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sz="2400" smtClean="0"/>
              <a:t>	</a:t>
            </a:r>
            <a:r>
              <a:rPr lang="ru-RU" sz="2200" smtClean="0"/>
              <a:t>Традиционно формы организации методической работы в школе, являются профессиональные объединения педагогов – методические объединения.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sz="220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2200" smtClean="0"/>
              <a:t>	Содержание деятельности  МО следует из названия: </a:t>
            </a:r>
          </a:p>
          <a:p>
            <a:pPr eaLnBrk="1" hangingPunct="1"/>
            <a:r>
              <a:rPr lang="ru-RU" sz="2200" smtClean="0"/>
              <a:t>частная методика преподавания предмета;</a:t>
            </a:r>
          </a:p>
          <a:p>
            <a:pPr eaLnBrk="1" hangingPunct="1"/>
            <a:endParaRPr lang="ru-RU" sz="2200" smtClean="0"/>
          </a:p>
          <a:p>
            <a:pPr eaLnBrk="1" hangingPunct="1"/>
            <a:r>
              <a:rPr lang="ru-RU" sz="2200" smtClean="0"/>
              <a:t>работа по предмету, куда входит: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	работка и обсуждение приемов, методов, технологий обучения детей по тем или иным темам;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sz="23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01625"/>
            <a:ext cx="8143875" cy="966788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2143125"/>
            <a:ext cx="8143875" cy="4143375"/>
          </a:xfrm>
        </p:spPr>
        <p:txBody>
          <a:bodyPr/>
          <a:lstStyle/>
          <a:p>
            <a:pPr algn="just" eaLnBrk="1" hangingPunct="1"/>
            <a:r>
              <a:rPr lang="ru-RU" sz="2800" smtClean="0"/>
              <a:t>обзор новинок литературы,</a:t>
            </a:r>
          </a:p>
          <a:p>
            <a:pPr algn="just" eaLnBrk="1" hangingPunct="1"/>
            <a:r>
              <a:rPr lang="ru-RU" sz="2800" smtClean="0"/>
              <a:t>преемственность и проведение олимпиад, дней и недель знаний по предметам; </a:t>
            </a:r>
          </a:p>
          <a:p>
            <a:pPr algn="just" eaLnBrk="1" hangingPunct="1"/>
            <a:r>
              <a:rPr lang="ru-RU" sz="2800" smtClean="0"/>
              <a:t>открытые уроки для своих коллег;</a:t>
            </a:r>
          </a:p>
          <a:p>
            <a:pPr algn="just" eaLnBrk="1" hangingPunct="1"/>
            <a:r>
              <a:rPr lang="ru-RU" sz="2800" smtClean="0"/>
              <a:t>работа над темами по самообразованию и т.д. </a:t>
            </a:r>
          </a:p>
          <a:p>
            <a:pPr eaLnBrk="1" hangingPunct="1">
              <a:lnSpc>
                <a:spcPct val="80000"/>
              </a:lnSpc>
            </a:pPr>
            <a:endParaRPr lang="ru-RU" sz="250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sz="2500" smtClean="0"/>
          </a:p>
          <a:p>
            <a:pPr eaLnBrk="1" hangingPunct="1">
              <a:lnSpc>
                <a:spcPct val="80000"/>
              </a:lnSpc>
            </a:pPr>
            <a:endParaRPr lang="ru-RU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60350"/>
            <a:ext cx="8286750" cy="936625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1628775"/>
            <a:ext cx="8001000" cy="487203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	С годами деятельность методобъединения развивалась, но преимущественно в направлении </a:t>
            </a:r>
            <a:r>
              <a:rPr lang="ru-RU" sz="2200" i="1" u="sng" smtClean="0"/>
              <a:t>форм организации работы:</a:t>
            </a:r>
          </a:p>
          <a:p>
            <a:pPr eaLnBrk="1" hangingPunct="1"/>
            <a:r>
              <a:rPr lang="ru-RU" sz="2200" smtClean="0"/>
              <a:t>совместные заседания двух объединений или выездное заседание в методкабинете или другой школе;</a:t>
            </a:r>
          </a:p>
          <a:p>
            <a:pPr eaLnBrk="1" hangingPunct="1"/>
            <a:r>
              <a:rPr lang="ru-RU" sz="2200" smtClean="0"/>
              <a:t>учеба учителей других школ;</a:t>
            </a:r>
          </a:p>
          <a:p>
            <a:pPr eaLnBrk="1" hangingPunct="1"/>
            <a:r>
              <a:rPr lang="ru-RU" sz="2200" smtClean="0"/>
              <a:t>творческие отчеты каждого объединения;</a:t>
            </a:r>
          </a:p>
          <a:p>
            <a:pPr eaLnBrk="1" hangingPunct="1"/>
            <a:r>
              <a:rPr lang="ru-RU" sz="2200" smtClean="0"/>
              <a:t>шефство учителей-ветеранов над молодыми специалистами.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	</a:t>
            </a:r>
            <a:r>
              <a:rPr lang="ru-RU" sz="2200" b="1" smtClean="0">
                <a:solidFill>
                  <a:srgbClr val="C00000"/>
                </a:solidFill>
              </a:rPr>
              <a:t>Все это только в рамках преподаваемой членами объединения учебной дисциплины или профиля работы.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785813" y="301625"/>
            <a:ext cx="8072437" cy="841375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857250" y="1827213"/>
            <a:ext cx="7826375" cy="46736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	Необходимо отметить традиционные ошибки в деятельности методических объединений как организационной формы работы с педкадрами: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sz="2200" smtClean="0"/>
          </a:p>
          <a:p>
            <a:pPr eaLnBrk="1" hangingPunct="1"/>
            <a:r>
              <a:rPr lang="ru-RU" sz="2200" smtClean="0"/>
              <a:t>содержания работы сводится только к частнометодическим вопросам;</a:t>
            </a:r>
          </a:p>
          <a:p>
            <a:pPr eaLnBrk="1" hangingPunct="1"/>
            <a:r>
              <a:rPr lang="ru-RU" sz="2200" smtClean="0"/>
              <a:t>в менее выгодном положении (с точки зрения возможностей совместной работы) оказывались учителя-предметники, которые были в единственном числе. Они, конечно, могли заниматься методической работой в районном объединении, но тогда вынужденно теряли связи с коллективом своей школы.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2214563"/>
            <a:ext cx="8001000" cy="431006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dirty="0" smtClean="0"/>
              <a:t>методобъединение в течение ряда десятилетий было ориентировано только на методическое совершенствование, так как содержание образования  признавалось неизменным и незыблемым. 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А ведь вся суть строительства новой школы характеризуется, прежде всего, обновлением содержания образования.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dirty="0" smtClean="0"/>
          </a:p>
        </p:txBody>
      </p:sp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1557338"/>
            <a:ext cx="8215312" cy="5111750"/>
          </a:xfrm>
        </p:spPr>
        <p:txBody>
          <a:bodyPr/>
          <a:lstStyle/>
          <a:p>
            <a:pPr eaLnBrk="1" hangingPunct="1"/>
            <a:r>
              <a:rPr lang="ru-RU" sz="2400" smtClean="0"/>
              <a:t>Традиционно учитель обязан быть членом предметного методобъединения. 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А если его не устраивает общение с коллегами по предмету, если возникла психологическая несовместимость с кем-то? </a:t>
            </a:r>
          </a:p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Он должен иметь возможность уйти в другое профессиональное объединение, где он сможет полнее и комфортнее реализовать свои потенции и потребности.</a:t>
            </a:r>
          </a:p>
          <a:p>
            <a:pPr eaLnBrk="1" hangingPunct="1"/>
            <a:endParaRPr lang="ru-RU" smtClean="0"/>
          </a:p>
        </p:txBody>
      </p:sp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857250" y="1827213"/>
            <a:ext cx="8001000" cy="453072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	Дефекты в практике работы методобъединений: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sz="2200" smtClean="0"/>
          </a:p>
          <a:p>
            <a:pPr eaLnBrk="1" hangingPunct="1"/>
            <a:r>
              <a:rPr lang="ru-RU" sz="2200" smtClean="0"/>
              <a:t>некоторые завучи передают часть своей работы методобъединениям, особенно — их председателям (проверить у кого-то выполнение программы по предмету, подготовить отчет, справку, информацию, доклад в вышестоящие инстанции и т.п.);</a:t>
            </a:r>
          </a:p>
          <a:p>
            <a:pPr eaLnBrk="1" hangingPunct="1"/>
            <a:r>
              <a:rPr lang="ru-RU" sz="2200" smtClean="0"/>
              <a:t>учителя всеми правдами и неправдами отказываются от руководства методобъединением из-за непомерного объема бумажной работы, прежде всего. </a:t>
            </a:r>
          </a:p>
          <a:p>
            <a:pPr eaLnBrk="1" hangingPunct="1"/>
            <a:endParaRPr lang="ru-RU" sz="2400" smtClean="0"/>
          </a:p>
        </p:txBody>
      </p:sp>
      <p:sp>
        <p:nvSpPr>
          <p:cNvPr id="1843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857250" y="301625"/>
            <a:ext cx="8001000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1143000" y="1827213"/>
            <a:ext cx="7540625" cy="4602162"/>
          </a:xfrm>
        </p:spPr>
        <p:txBody>
          <a:bodyPr/>
          <a:lstStyle/>
          <a:p>
            <a:pPr eaLnBrk="1" hangingPunct="1"/>
            <a:endParaRPr lang="ru-RU" sz="2400" smtClean="0"/>
          </a:p>
          <a:p>
            <a:pPr eaLnBrk="1" hangingPunct="1"/>
            <a:r>
              <a:rPr lang="ru-RU" sz="2400" smtClean="0"/>
              <a:t>руководство методобъединением осуществляется по принципу эстафеты: каждый год оно передается от одного учителя другому, по очереди. Так будто бы никому не обидно, и задача руководства МО вроде бы решена на несколько лет. 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928688" y="301625"/>
            <a:ext cx="8072437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sz="2400" smtClean="0"/>
              <a:t>	Это, конечно, заблуждение, формальное решение проблемы, ибо опыт руководителя главной школьной методической мастерской не успевает сложиться, традиции профессионального «взросления» внутри МО не возникают.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sz="2400" smtClean="0"/>
              <a:t> </a:t>
            </a:r>
          </a:p>
          <a:p>
            <a:pPr algn="ctr" eaLnBrk="1" hangingPunct="1"/>
            <a:r>
              <a:rPr lang="ru-RU" sz="2400" smtClean="0">
                <a:solidFill>
                  <a:srgbClr val="CC3300"/>
                </a:solidFill>
              </a:rPr>
              <a:t>Ведь руководителя методобъединения нужно вырастить.</a:t>
            </a:r>
          </a:p>
          <a:p>
            <a:pPr algn="ctr" eaLnBrk="1" hangingPunct="1"/>
            <a:endParaRPr lang="ru-RU" sz="2400" smtClean="0">
              <a:solidFill>
                <a:srgbClr val="CC3300"/>
              </a:solidFill>
            </a:endParaRPr>
          </a:p>
          <a:p>
            <a:pPr algn="ctr" eaLnBrk="1" hangingPunct="1"/>
            <a:r>
              <a:rPr lang="ru-RU" sz="2400" smtClean="0">
                <a:solidFill>
                  <a:srgbClr val="CC3300"/>
                </a:solidFill>
              </a:rPr>
              <a:t>ЧЛЕНОВ МЕТОДИЧЕСКОГО ОБЪЕДИНЕНИЯ НЕОБХОДИМО ФОРМИРОВАТЬ</a:t>
            </a:r>
          </a:p>
          <a:p>
            <a:pPr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01625"/>
            <a:ext cx="8112125" cy="823913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1628775"/>
            <a:ext cx="8215312" cy="5229225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sz="2200" smtClean="0"/>
              <a:t>Несмотря на все недостатки, перечисленные выше,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ru-RU" sz="220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2200" smtClean="0"/>
              <a:t>	МО вполне могут существовать в школе и эффективно работать, если их деятельность будет вливаться в общий поток методической работы, осуществляемой в рамках других многочисленных профессиональных объединений учителей, дающих возможность более разностороннего и более полного развития педагогических кадров.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sz="220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2200" smtClean="0"/>
              <a:t>	Тем более, если учесть, что современная школьная практика богата новыми формами профессиональных объединений педагогов.</a:t>
            </a:r>
            <a:endParaRPr lang="ru-RU" sz="2200" smtClean="0">
              <a:solidFill>
                <a:srgbClr val="FF0000"/>
              </a:solidFill>
            </a:endParaRPr>
          </a:p>
          <a:p>
            <a:pPr eaLnBrk="1" hangingPunct="1"/>
            <a:endParaRPr lang="ru-RU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01625"/>
            <a:ext cx="7969250" cy="895350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1827213"/>
            <a:ext cx="8001000" cy="4673600"/>
          </a:xfrm>
        </p:spPr>
        <p:txBody>
          <a:bodyPr/>
          <a:lstStyle/>
          <a:p>
            <a:pPr algn="ctr" eaLnBrk="1" hangingPunct="1"/>
            <a:r>
              <a:rPr lang="ru-RU" smtClean="0"/>
              <a:t>Направленность в прошлое или в будущее зависят от конкретных людей, от идей, которыми они руководствуются.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smtClean="0"/>
              <a:t> </a:t>
            </a:r>
          </a:p>
          <a:p>
            <a:pPr algn="ctr" eaLnBrk="1" hangingPunct="1"/>
            <a:r>
              <a:rPr lang="ru-RU" smtClean="0"/>
              <a:t>Эти идеи и люди могут вдохнуть вторую жизнь и в деятельность методических объединений.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301625"/>
            <a:ext cx="8072437" cy="966788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1628775"/>
            <a:ext cx="8107363" cy="496887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sz="2200" smtClean="0"/>
              <a:t>По мере реформирования школы именно методическим объединениям приходится принимать участие: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sz="2200" smtClean="0"/>
          </a:p>
          <a:p>
            <a:pPr eaLnBrk="1" hangingPunct="1"/>
            <a:r>
              <a:rPr lang="ru-RU" sz="2200" smtClean="0"/>
              <a:t>в выборе и составлении своего варианта учебного плана; </a:t>
            </a:r>
          </a:p>
          <a:p>
            <a:pPr eaLnBrk="1" hangingPunct="1"/>
            <a:r>
              <a:rPr lang="ru-RU" sz="2200" smtClean="0"/>
              <a:t>с учетом образовательных запросов родителей и учащихся определять и обеспечивать (содержательно и методически) школьный компонент учебного плана; </a:t>
            </a:r>
          </a:p>
          <a:p>
            <a:pPr eaLnBrk="1" hangingPunct="1"/>
            <a:r>
              <a:rPr lang="ru-RU" sz="2200" smtClean="0"/>
              <a:t>обсуждать, составлять, оценивать альтернативные программы по новым, нетрадиционным курсам;</a:t>
            </a:r>
          </a:p>
          <a:p>
            <a:pPr eaLnBrk="1" hangingPunct="1">
              <a:lnSpc>
                <a:spcPct val="80000"/>
              </a:lnSpc>
            </a:pPr>
            <a:endParaRPr lang="ru-RU" sz="2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301625"/>
            <a:ext cx="8040687" cy="895350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428750"/>
            <a:ext cx="8178800" cy="5286375"/>
          </a:xfrm>
        </p:spPr>
        <p:txBody>
          <a:bodyPr/>
          <a:lstStyle/>
          <a:p>
            <a:pPr algn="just" eaLnBrk="1" hangingPunct="1"/>
            <a:r>
              <a:rPr lang="ru-RU" sz="2200" smtClean="0"/>
              <a:t>осуществлять свою внутреннюю экспертизу, а затем и выбор новых учебных пособий (из числа предлагаемых); </a:t>
            </a:r>
          </a:p>
          <a:p>
            <a:pPr algn="just" eaLnBrk="1" hangingPunct="1"/>
            <a:r>
              <a:rPr lang="ru-RU" sz="2200" smtClean="0"/>
              <a:t>разрабатывать разноуровневые программы различной степени сложности (повышенный уровень для гимназических и лицейских классов, свои варианты для классов коррекционно-развивающего обучения, классов спрофилированных на вуз и т.д.);</a:t>
            </a:r>
          </a:p>
          <a:p>
            <a:pPr algn="just" eaLnBrk="1" hangingPunct="1"/>
            <a:r>
              <a:rPr lang="ru-RU" sz="2200" smtClean="0"/>
              <a:t> принимать участие в разработке таких документов, как «Положение о школе...», «Концепция...», «Правила приема...», «Программа развития», «План экспериментальной работы» и др.</a:t>
            </a:r>
          </a:p>
          <a:p>
            <a:pPr eaLnBrk="1" hangingPunct="1">
              <a:lnSpc>
                <a:spcPct val="80000"/>
              </a:lnSpc>
            </a:pPr>
            <a:endParaRPr lang="ru-RU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285750"/>
            <a:ext cx="8143875" cy="823913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28775"/>
            <a:ext cx="8250238" cy="48958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sz="2000" smtClean="0"/>
              <a:t>	Стало ясно, что одни учителя, работающие в том или ином предметном объединении, с этими задачами уже справиться не могут.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sz="200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2000" smtClean="0"/>
              <a:t>	Нужны прямые контакты с учеными, нужно иное содержание деятельности, иной уровень методологической, общепедагогической, психологической и управленческой подготовки, нужны иные формы работы:</a:t>
            </a:r>
          </a:p>
          <a:p>
            <a:pPr eaLnBrk="1" hangingPunct="1"/>
            <a:r>
              <a:rPr lang="ru-RU" sz="2000" b="1" smtClean="0"/>
              <a:t>Временный творческий коллектив</a:t>
            </a:r>
          </a:p>
          <a:p>
            <a:pPr eaLnBrk="1" hangingPunct="1"/>
            <a:r>
              <a:rPr lang="ru-RU" sz="2000" b="1" smtClean="0"/>
              <a:t>Годичная команда учителей класса</a:t>
            </a:r>
          </a:p>
          <a:p>
            <a:pPr eaLnBrk="1" hangingPunct="1"/>
            <a:r>
              <a:rPr lang="ru-RU" sz="2000" b="1" smtClean="0"/>
              <a:t>Кафедры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endParaRPr lang="ru-RU" sz="2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01625"/>
            <a:ext cx="8286750" cy="895350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628775"/>
            <a:ext cx="8178800" cy="5040313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Консилиумы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Кружки качества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Лаборатория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Межшкольные методические объединения учителей-предметников 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Проблемная группа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Практическая мастерская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Проектные команды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Педагогическая студия</a:t>
            </a:r>
            <a:r>
              <a:rPr lang="ru-RU" sz="2200" smtClean="0"/>
              <a:t> 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Постоянно-действующий семинар 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Сетевое профессиональное объединение</a:t>
            </a:r>
            <a:r>
              <a:rPr lang="ru-RU" sz="2200" smtClean="0"/>
              <a:t> 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sz="2200" b="1" smtClean="0"/>
              <a:t>Творческие микрогруппы</a:t>
            </a:r>
            <a:endParaRPr lang="ru-RU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341438"/>
            <a:ext cx="7313612" cy="4600575"/>
          </a:xfrm>
        </p:spPr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</a:pPr>
            <a:r>
              <a:rPr lang="ru-RU" smtClean="0"/>
              <a:t>Как должна быть организована работа методического объединения в школе? Ответить на этот вопрос можно, если серьезно задуматься над тем, какие учебно-воспитательные задачи решает образовательное учреждение, какими силами планируется осуществить решение стоящих перед школой проблем в данный момент времени.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4763"/>
            <a:ext cx="7313613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125538"/>
            <a:ext cx="7313612" cy="48164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800" smtClean="0"/>
              <a:t>Таким образом, основными компонентами организации работы методического объединения являются: </a:t>
            </a:r>
            <a:r>
              <a:rPr lang="ru-RU" sz="2800" i="1" smtClean="0"/>
              <a:t>характеристика кадрового состава; составление продуманного плана работы исходя из задач, стоящих перед школой в данный период, и анализа деятельности за истекший период; практическая реализация плана работы силами педагогов, входящих в методическое объединение, всесторонняя взаимопомощь </a:t>
            </a:r>
            <a:r>
              <a:rPr lang="ru-RU" sz="280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Характеристика кадрового состава включает вопросы, связанные с профессиональным уровнем педагога, его образованием, повышением квалификации, аттестацией, педагогическим стажем, нагрузкой, ученой степенью, званиями, наградами, индивидуальным планом самообразовательной работы и другими аспектами деятельности. Знание профессиональных качеств учителей, их творческого потенциала поможет грамотно спланировать работу методического объединения.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549275"/>
            <a:ext cx="7313612" cy="539273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/>
              <a:t>План должен соответствовать потребностям школы и требованиям среды. Цели, которые ставятся, должны быть реальными и достижимыми. При этом нужно помнить, что цель — это ожидаемый результат образования, а задачи — формулировки того, как мы хотим достичь этих целей и что для этого необходимо сделать. План — это программа достижения целей, которая отражает задачи, объединяет усилия руководителей и исполнителей, обеспечивает последовательность мероприятий и преемственность в работе всех структур образовательного учреждения. План должен показывать, кто и что должен делать и в какие сроки.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836613"/>
            <a:ext cx="7313612" cy="51054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000" smtClean="0"/>
              <a:t>Планирование работы методического объединения зависит от многих внешних и внутренних факторов, включая программу модернизации российского образования в целом и задачи, стоящие перед конкретным образовательным учреждением в данный момент. План работы составляется председателем МО в соответствии с планом работы школы, отражающим рекомендации окружных и городских методических кабинетов, методическую тему, принятую к разработке педагогическим коллективом, учитывающим индивидуальные планы профессионального самообразования учителей на основе анализа работы за прошедший год. План рассматривается на заседании МО, согласовывается с заместителем директора школы по учебно-воспитательной работе и утверждается директором школы.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smtClean="0"/>
              <a:t>Планирование работы МО необходимо начать с всестороннего анализа деятельности за истекший период.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620713"/>
            <a:ext cx="7313612" cy="53213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2400" smtClean="0"/>
              <a:t>Анализ работы подразумевает изучение следующих вопросов: во-первых , диагностика уровня обученности и качества знаний по результатам срезовых работ, итогов полугодия и учебного года в сравнении с предыдущим периодом; во-вторых , деятельность учителей по совершенствованию профессионального мастерства — результативность профессиональной деятельности, результативность повышения квалификации и самообразования, участие в опытно-экспериментальной и научно-методической работе; в-третьих , обоснованность выбора того или иного варианта учебно-методического обеспечения преподавания предметов в основной и старшей школе; в-четвертых , состояние воспитательной работы в урочное и внеурочное время.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smtClean="0"/>
              <a:t>В плане работы следует выделить основные приоритеты , такие как </a:t>
            </a:r>
            <a:r>
              <a:rPr lang="ru-RU" i="1" smtClean="0"/>
              <a:t>повышение качества обучения, повышение качества преподавания, совершенствование воспитательного процесса </a:t>
            </a:r>
            <a:r>
              <a:rPr lang="ru-RU" smtClean="0"/>
              <a:t>, направленного на развитие личности ребенка.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476250"/>
            <a:ext cx="7313612" cy="54657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/>
              <a:t>Строить работу методического объединения необходимо в рамках общей педагогической проблемы, над которой работает коллектив учителей школы в данный период. В ходе обсуждения общешкольной темы на заседании методического объединения желательно конкретизировать ее в работе учителей различных циклов в целом и каждого педагога в отдельности. После определения темы, над которой работают учителя данного цикла, нужно наметить </a:t>
            </a:r>
            <a:r>
              <a:rPr lang="ru-RU" sz="2400" i="1" smtClean="0"/>
              <a:t>форму ее практического выхода </a:t>
            </a:r>
            <a:r>
              <a:rPr lang="ru-RU" sz="2400" smtClean="0"/>
              <a:t>: выступление на семинаре, представление опыта работы с практическим показом на открытом уроке, доклад на научно-практической конференции и т. д.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836613"/>
            <a:ext cx="7313612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/>
              <a:t>Для обеспечения современного уровня методической работы в образовательном учреждении важно организовать работу по ознакомлению учителей с нормативными документами, новинками методической и специальной литературы, монографиями. 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400" smtClean="0"/>
              <a:t>На заседаниях методического объединения могут рассматриваться вопросы, связанные с составлением рекомендаций, памяток, алгоритмов для изучения наиболее трудных тем программы, вопросы по формированию, изучению и распространению передового педагогического опыта.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908050"/>
            <a:ext cx="7313612" cy="50339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sz="2400" smtClean="0"/>
              <a:t>Для того чтобы бесценный педагогический опыт не пропал, необходимо к нему бережно относиться и грамотно оформлять в виде методических «копилок», отчетов, публикаций. Возможна организация выставки конспектов уроков, творческих работ, рефератов, наглядных пособий, лучших тетрадей. Методическое объединение составляет план-график взаимных посещений уроков с целью совершенствования педагогического мастерства. Большое значение в работе методического объединения имеет квалифицированная помощь, наставничество в работе с молодыми специалистами.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1255713"/>
          </a:xfrm>
        </p:spPr>
        <p:txBody>
          <a:bodyPr/>
          <a:lstStyle/>
          <a:p>
            <a:pPr eaLnBrk="1" hangingPunct="1"/>
            <a:r>
              <a:rPr lang="ru-RU" sz="2800" smtClean="0"/>
              <a:t>План работы должен иметь следующие разделы:</a:t>
            </a:r>
            <a:endParaRPr lang="ru-RU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27213"/>
            <a:ext cx="7999412" cy="41148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smtClean="0"/>
              <a:t>•  Банк данных членов МО.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smtClean="0"/>
              <a:t>•  Анализ работы МО за прошедший год.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smtClean="0"/>
              <a:t>•  Цели и задачи деятельности МО на новый учебный год.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smtClean="0"/>
              <a:t>•  Методическая тема, над которой работает МО.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smtClean="0"/>
              <a:t>•  Методическое обеспечение предметов.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smtClean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smtClean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260350"/>
            <a:ext cx="7639050" cy="411480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График или текстовой вариант системы повышения квалификации учителей МО.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Участие в контроле за качеством обучения и преподавания (графики взаимопосещения уроков, открытых уроков, проведения контрольных/лабораторных работ по предмету и т. д.).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Самообразование учителей.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Планирование заседаний МО (с указанием тематики).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Работа с молодыми или вновь прибывшими специалистами.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Внеурочная деятельность по предмету (предметные недели, олимпиады, конкурсы).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Укрепление учебно-материальной, технической базы кабинетов.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76250"/>
            <a:ext cx="8567737" cy="5465763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При планировании работы МО рекомендуется включить следующие вопросы.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Вопросы теории и методики преподавания предмета, вопросы педагогики и психологии (выступления специалистов).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Опережающее изучение трудных разделов и тем программы. Обзор методической и педагогической литературы.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Изучение нормативных документов.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Изучение новых программ и учебников.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Разработка рекомендаций, памяток, наглядных пособий.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Вопросы преемственности и межпредметных связей.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Вопросы о едином орфографическом режиме и проверке тетрадей.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 Работа по изучению и распространению передового педагогического опыта, организация семинаров по изучению опыта работы в сочетании с практическим показом.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Организация целевых взаимных посещений и открытых уроков.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Изучение состояния преподавания учителей и качества знаний учащихся. </a:t>
            </a:r>
          </a:p>
          <a:p>
            <a:pPr marL="0" indent="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63" name="Объект 2"/>
          <p:cNvSpPr>
            <a:spLocks noGrp="1"/>
          </p:cNvSpPr>
          <p:nvPr>
            <p:ph idx="1"/>
          </p:nvPr>
        </p:nvSpPr>
        <p:spPr>
          <a:xfrm>
            <a:off x="250825" y="908050"/>
            <a:ext cx="8432800" cy="5033963"/>
          </a:xfrm>
        </p:spPr>
        <p:txBody>
          <a:bodyPr/>
          <a:lstStyle/>
          <a:p>
            <a:pPr algn="just"/>
            <a:r>
              <a:rPr lang="ru-RU" sz="2000" smtClean="0"/>
              <a:t> Организация наставничества, стажировок в работе с молодыми специалистами. </a:t>
            </a:r>
          </a:p>
          <a:p>
            <a:pPr algn="just"/>
            <a:r>
              <a:rPr lang="ru-RU" sz="2000" smtClean="0"/>
              <a:t>•  Подготовка экзаменационного материала. </a:t>
            </a:r>
          </a:p>
          <a:p>
            <a:pPr algn="just"/>
            <a:r>
              <a:rPr lang="ru-RU" sz="2000" smtClean="0"/>
              <a:t>•  Сообщения учителей, посещающих предметные курсы, семинары, консультации. </a:t>
            </a:r>
          </a:p>
          <a:p>
            <a:pPr algn="just"/>
            <a:r>
              <a:rPr lang="ru-RU" sz="2000" smtClean="0"/>
              <a:t>•  Подготовка к предметным конференциям, районным совещаниям, семинарам и т. п. </a:t>
            </a:r>
          </a:p>
          <a:p>
            <a:pPr algn="just"/>
            <a:r>
              <a:rPr lang="ru-RU" sz="2000" smtClean="0"/>
              <a:t>•  Отчеты учителей по теме самообразования. </a:t>
            </a:r>
          </a:p>
          <a:p>
            <a:pPr algn="just"/>
            <a:r>
              <a:rPr lang="ru-RU" sz="2000" smtClean="0"/>
              <a:t>•  Организация накопления методических материалов и разработок. </a:t>
            </a:r>
          </a:p>
          <a:p>
            <a:pPr algn="just"/>
            <a:r>
              <a:rPr lang="ru-RU" sz="2000" smtClean="0"/>
              <a:t>• Организация выставок конспектов уроков, тематических разработок, дидактических материалов, наглядных пособий, рефератов, творческих работ учащихся, лучших тетрадей. </a:t>
            </a:r>
          </a:p>
          <a:p>
            <a:pPr algn="just"/>
            <a:r>
              <a:rPr lang="ru-RU" sz="2000" smtClean="0"/>
              <a:t>•  Внеклассная работа по предмету. </a:t>
            </a:r>
          </a:p>
          <a:p>
            <a:pPr algn="just"/>
            <a:endParaRPr lang="ru-RU" sz="200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i="1" smtClean="0"/>
              <a:t>Анализ работы методического объединения за год 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125538"/>
            <a:ext cx="7313612" cy="48164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1200" smtClean="0"/>
              <a:t>•  </a:t>
            </a:r>
            <a:r>
              <a:rPr lang="ru-RU" sz="2000" smtClean="0"/>
              <a:t>Задачи, которые были поставлены перед методическим объединением.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Какие результаты получены ?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Итоги экзаменов;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результаты олимпиад;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результаты поступления в высшие учебные заведения;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выполнение программ;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воспитанность учеников (в чем проявляется?);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итоги городских, окружных контрольных работ, тестирований и школьного мониторинга).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Что способствовало получению этих результатов ?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Кадровые условия (подготовленность учителей, повышение квалификации, работа без больничных);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•  методические (наличие программ, учебников, пособий, разработок, обмен опытом, использование новых технологий: УДО, тестирование, информатизация, итоги работы по самообразованию);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00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0013" y="765175"/>
            <a:ext cx="7313612" cy="517683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•  нормативные (законы, приказы, распоряжения, положения);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•  организационные (расписание, педагогическая поддержка классного руководителя);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•  материальные (наличие множительной техники, компьютеров, приборов и т. д.).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•  Что препятствовало ?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•  Какие проблемы возникли ? Сформулировать проблемы. Что необходимо сделать, чтобы разрешить эти проблемы? Какие задачи (в связи с проблемами) выдвигаются на следующий год?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Анализ оформляется и сдается руководителю, курирующему методическую работу в школе. На заседании МО председатель делает сообщение, используя подготовленные материалы. 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Документация методического объединения </a:t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412875"/>
            <a:ext cx="7313612" cy="452913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Положение о методическом объединении, приказ о назначении председателя МО.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План работы методического объединения.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Протоколы заседаний.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Результаты диагностики , анализы проводимых срезов, контрольных работ и т. д.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Тексты окружных работ.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Результаты предметных олимпиад.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•  Анализ работы методической службы за год.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smtClean="0"/>
              <a:t>Предлагаем приложения по оформлению документации по работе методического объединения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Некоторые инновационные формы методической работы</a:t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450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200" smtClean="0"/>
          </a:p>
          <a:p>
            <a:endParaRPr lang="ru-RU" sz="120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55650" y="1125538"/>
          <a:ext cx="7920038" cy="5486400"/>
        </p:xfrm>
        <a:graphic>
          <a:graphicData uri="http://schemas.openxmlformats.org/drawingml/2006/table">
            <a:tbl>
              <a:tblPr/>
              <a:tblGrid>
                <a:gridCol w="3816350"/>
                <a:gridCol w="4103688"/>
              </a:tblGrid>
              <a:tr h="166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Практические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Коллективные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46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Проблемные семинары и конференции по обсуждению значимых педагогических явлений, докладов, технологий, методик и т.д.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Научно-практические конференции с показом фактических инновационных достижений</a:t>
                      </a: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Практикумы по разработке конкретных методических продуктов (программ ЭК, дидактических и диагностических материалов, проектов, уроков)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Практикумы по изучению нормативных  документов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Анализ творческих, исследовательских,  контрольных работ учащихся</a:t>
                      </a: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23850" y="115888"/>
          <a:ext cx="8712200" cy="6705600"/>
        </p:xfrm>
        <a:graphic>
          <a:graphicData uri="http://schemas.openxmlformats.org/drawingml/2006/table">
            <a:tbl>
              <a:tblPr/>
              <a:tblGrid>
                <a:gridCol w="3960813"/>
                <a:gridCol w="4751387"/>
              </a:tblGrid>
              <a:tr h="184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Практические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Коллективные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45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Методические советы как форма поиска, изучения и обсуждения интересных подходов и решений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Лекции по актуальным проблемам дидактики, методики предмета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Обзоры и аннотирование педагогических изданий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Педагогические консилиумы по обсуждению актуальных методических проблем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Методический ринг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Панорама методических идей и педагогических достижений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«Педагогический Гайд-парк»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«Круглые столы» по проблемам эксперимента</a:t>
                      </a: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Проблемные творческие группы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Мастер-классы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Педагогические мастерские по формированию у педагогов творческих умений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Демонстрационные уроки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Профессионально-педагогические экскурсии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Межшкольные научно-методические обмены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Проблемные научно-исследовательские лаборатории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Школы профессионального мастерства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Коллективная подготовка и издание сборников, методичек.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Профессиональные педагогические и психологические тренинги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Деловые, ролевые, проблемно-ситуационные, игры, «мозговой штурм»</a:t>
                      </a:r>
                    </a:p>
                  </a:txBody>
                  <a:tcPr marL="53209" marR="5320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177925" y="230188"/>
            <a:ext cx="7313613" cy="1143000"/>
          </a:xfrm>
        </p:spPr>
        <p:txBody>
          <a:bodyPr/>
          <a:lstStyle/>
          <a:p>
            <a:endParaRPr lang="ru-RU" sz="220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95288" y="260350"/>
          <a:ext cx="8424862" cy="6264275"/>
        </p:xfrm>
        <a:graphic>
          <a:graphicData uri="http://schemas.openxmlformats.org/drawingml/2006/table">
            <a:tbl>
              <a:tblPr/>
              <a:tblGrid>
                <a:gridCol w="4257675"/>
                <a:gridCol w="4167187"/>
              </a:tblGrid>
              <a:tr h="368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959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Самообразование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Собеседование с учителем по определению целей исследования, пути и средств достижений цели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Рефлексия и самоанализ научно-исследовательской и опытно-экспериментальной деятельности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Подготовка доклада, сообщения, реферата, презентации, методических сборников и т.п.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блога, странички на школьном сайте.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Индивидуальная консультация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Стажировка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Наставничество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Творческий отчет по проблеме исследования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 учебных занятий коллег с целью обсуждения конкретной проблемы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индивидуального творческого проекта (авторской программы ЭК, дидактического обеспечения, технологии и т.д.)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Самостоятельное   проведение исследований, работа над инновационным проектом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Narrow" pitchFamily="34" charset="0"/>
                        <a:buChar char="▪"/>
                        <a:tabLst>
                          <a:tab pos="11350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Педагогическое общение в сети творческих учителей, на форумах Интернет- порталов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301625"/>
            <a:ext cx="8215312" cy="895350"/>
          </a:xfrm>
        </p:spPr>
        <p:txBody>
          <a:bodyPr/>
          <a:lstStyle/>
          <a:p>
            <a:pPr eaLnBrk="1" hangingPunct="1"/>
            <a:endParaRPr lang="ru-RU" sz="2400" b="1" smtClean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63" y="1700213"/>
            <a:ext cx="7893050" cy="4897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Поташник М. М. Управление профессиональным ростом учителя в современной школе. Методическое пособие. – М.: Центр педагогического образования, 2009. – 448 с.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3"/>
          <p:cNvSpPr>
            <a:spLocks noGrp="1"/>
          </p:cNvSpPr>
          <p:nvPr>
            <p:ph type="title"/>
          </p:nvPr>
        </p:nvSpPr>
        <p:spPr>
          <a:xfrm>
            <a:off x="857250" y="301625"/>
            <a:ext cx="8072438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50179" name="Содержимое 4"/>
          <p:cNvSpPr>
            <a:spLocks noGrp="1"/>
          </p:cNvSpPr>
          <p:nvPr>
            <p:ph sz="half" idx="1"/>
          </p:nvPr>
        </p:nvSpPr>
        <p:spPr>
          <a:xfrm>
            <a:off x="714375" y="1827213"/>
            <a:ext cx="4235450" cy="4316412"/>
          </a:xfrm>
        </p:spPr>
        <p:txBody>
          <a:bodyPr/>
          <a:lstStyle/>
          <a:p>
            <a:pPr eaLnBrk="1" hangingPunct="1"/>
            <a:r>
              <a:rPr lang="ru-RU" sz="2000" smtClean="0">
                <a:latin typeface="Arial" panose="020B0604020202020204" pitchFamily="34" charset="0"/>
              </a:rPr>
              <a:t>Опыт работы по системному подходу к внутри школьной методической учебе педагогов в период их аттестации на первую и высшую квалификационные категории. </a:t>
            </a:r>
          </a:p>
          <a:p>
            <a:pPr eaLnBrk="1" hangingPunct="1"/>
            <a:endParaRPr lang="ru-RU" sz="20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2000" smtClean="0">
                <a:latin typeface="Arial" panose="020B0604020202020204" pitchFamily="34" charset="0"/>
              </a:rPr>
              <a:t>Система деятельности школы по подготовке обучающихся к сдаче ЕГЭ и ГИА.</a:t>
            </a:r>
          </a:p>
          <a:p>
            <a:pPr eaLnBrk="1" hangingPunct="1"/>
            <a:endParaRPr lang="ru-RU" sz="20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2000" smtClean="0">
                <a:latin typeface="Arial" panose="020B0604020202020204" pitchFamily="34" charset="0"/>
              </a:rPr>
              <a:t>Пособие адресовано руководителям МО</a:t>
            </a:r>
          </a:p>
          <a:p>
            <a:pPr eaLnBrk="1" hangingPunct="1"/>
            <a:endParaRPr lang="ru-RU" smtClean="0"/>
          </a:p>
        </p:txBody>
      </p:sp>
      <p:pic>
        <p:nvPicPr>
          <p:cNvPr id="50180" name="Picture 2" descr="picture"/>
          <p:cNvPicPr preferRelativeResize="0">
            <a:picLocks noGrp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0488" y="1827213"/>
            <a:ext cx="3271837" cy="4387850"/>
          </a:xfr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3"/>
          <p:cNvSpPr>
            <a:spLocks noGrp="1"/>
          </p:cNvSpPr>
          <p:nvPr>
            <p:ph type="title"/>
          </p:nvPr>
        </p:nvSpPr>
        <p:spPr>
          <a:xfrm>
            <a:off x="785813" y="301625"/>
            <a:ext cx="8215312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51203" name="Содержимое 4"/>
          <p:cNvSpPr>
            <a:spLocks noGrp="1"/>
          </p:cNvSpPr>
          <p:nvPr>
            <p:ph sz="half" idx="1"/>
          </p:nvPr>
        </p:nvSpPr>
        <p:spPr>
          <a:xfrm>
            <a:off x="857250" y="1827213"/>
            <a:ext cx="3357563" cy="4387850"/>
          </a:xfrm>
        </p:spPr>
        <p:txBody>
          <a:bodyPr/>
          <a:lstStyle/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Рассматриваются варианты подготовки и проведения анализа методической работы на муниципальном уровне и уровне общеобразовательного учреждения.</a:t>
            </a:r>
          </a:p>
          <a:p>
            <a:pPr eaLnBrk="1" hangingPunct="1"/>
            <a:endParaRPr lang="ru-RU" sz="16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Особое внимание уделяется сбору информации, формированию электронной базы данных, анализу деятельности проблемно-творческих групп педагогов.</a:t>
            </a:r>
          </a:p>
          <a:p>
            <a:pPr eaLnBrk="1" hangingPunct="1"/>
            <a:endParaRPr lang="ru-RU" sz="16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Предназначено для руководителей методических объединений, методистам.</a:t>
            </a:r>
          </a:p>
          <a:p>
            <a:pPr eaLnBrk="1" hangingPunct="1"/>
            <a:endParaRPr lang="ru-RU" sz="2000" smtClean="0"/>
          </a:p>
        </p:txBody>
      </p:sp>
      <p:pic>
        <p:nvPicPr>
          <p:cNvPr id="51204" name="Picture 2" descr="picture"/>
          <p:cNvPicPr preferRelativeResize="0">
            <a:picLocks noGrp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1827213"/>
            <a:ext cx="3467100" cy="4602162"/>
          </a:xfr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3"/>
          <p:cNvSpPr>
            <a:spLocks noGrp="1"/>
          </p:cNvSpPr>
          <p:nvPr>
            <p:ph type="title"/>
          </p:nvPr>
        </p:nvSpPr>
        <p:spPr>
          <a:xfrm>
            <a:off x="857250" y="301625"/>
            <a:ext cx="8143875" cy="1143000"/>
          </a:xfrm>
        </p:spPr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52227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Рассматриваются подходы к организации и содержанию традиционных и инновационных форм методической работы.</a:t>
            </a:r>
          </a:p>
          <a:p>
            <a:pPr eaLnBrk="1" hangingPunct="1"/>
            <a:endParaRPr lang="ru-RU" sz="16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Даны научные и практические рекомендации по организацию работы над проблемой и единой методической темой.</a:t>
            </a:r>
          </a:p>
          <a:p>
            <a:pPr eaLnBrk="1" hangingPunct="1"/>
            <a:endParaRPr lang="ru-RU" sz="1600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sz="1600" smtClean="0">
                <a:latin typeface="Arial" panose="020B0604020202020204" pitchFamily="34" charset="0"/>
              </a:rPr>
              <a:t>Адресовано учителям-предметникам, методистам, слушателям ИПК</a:t>
            </a:r>
          </a:p>
          <a:p>
            <a:pPr eaLnBrk="1" hangingPunct="1"/>
            <a:endParaRPr lang="ru-RU" smtClean="0"/>
          </a:p>
        </p:txBody>
      </p:sp>
      <p:pic>
        <p:nvPicPr>
          <p:cNvPr id="52228" name="Picture 2" descr="picture"/>
          <p:cNvPicPr preferRelativeResize="0">
            <a:picLocks noGrp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3700" y="1827213"/>
            <a:ext cx="2838450" cy="4114800"/>
          </a:xfrm>
          <a:solidFill>
            <a:srgbClr val="FFFFFF"/>
          </a:solidFill>
          <a:ln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тмение">
  <a:themeElements>
    <a:clrScheme name="Затмение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Затме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тмение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тмение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тмение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</TotalTime>
  <Words>1571</Words>
  <Application>Microsoft Office PowerPoint</Application>
  <PresentationFormat>Экран (4:3)</PresentationFormat>
  <Paragraphs>232</Paragraphs>
  <Slides>45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Verdana</vt:lpstr>
      <vt:lpstr>Arial</vt:lpstr>
      <vt:lpstr>Wingdings</vt:lpstr>
      <vt:lpstr>Calibri</vt:lpstr>
      <vt:lpstr>Arial Narrow</vt:lpstr>
      <vt:lpstr>Times New Roman</vt:lpstr>
      <vt:lpstr>Затмение</vt:lpstr>
      <vt:lpstr>Проект «Осуществление руководства  методическим объединением естественно – научного цикла»  </vt:lpstr>
      <vt:lpstr>Введение</vt:lpstr>
      <vt:lpstr>  Цель: создание рекомендаций для успешного руководства МО учителей естественно-научного цикла</vt:lpstr>
      <vt:lpstr>Профессиональный рост учителя осуществляется двумя путями: </vt:lpstr>
      <vt:lpstr>Презентация PowerPoint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работы должен иметь следующие разделы:</vt:lpstr>
      <vt:lpstr>Презентация PowerPoint</vt:lpstr>
      <vt:lpstr>Презентация PowerPoint</vt:lpstr>
      <vt:lpstr>Презентация PowerPoint</vt:lpstr>
      <vt:lpstr>Анализ работы методического объединения за год  </vt:lpstr>
      <vt:lpstr>Презентация PowerPoint</vt:lpstr>
      <vt:lpstr>Документация методического объединения  </vt:lpstr>
      <vt:lpstr>Некоторые инновационные формы методической работы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Пропедевтическое преподавание химии в основной школе</dc:title>
  <dc:creator>Дом</dc:creator>
  <cp:lastModifiedBy>ПК-1</cp:lastModifiedBy>
  <cp:revision>57</cp:revision>
  <dcterms:created xsi:type="dcterms:W3CDTF">2008-02-25T09:15:38Z</dcterms:created>
  <dcterms:modified xsi:type="dcterms:W3CDTF">2014-06-16T07:18:02Z</dcterms:modified>
</cp:coreProperties>
</file>