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71" r:id="rId10"/>
    <p:sldId id="263" r:id="rId11"/>
    <p:sldId id="264" r:id="rId12"/>
    <p:sldId id="265" r:id="rId13"/>
    <p:sldId id="266" r:id="rId14"/>
    <p:sldId id="274" r:id="rId15"/>
    <p:sldId id="268" r:id="rId16"/>
    <p:sldId id="269" r:id="rId17"/>
    <p:sldId id="270" r:id="rId18"/>
    <p:sldId id="273" r:id="rId19"/>
    <p:sldId id="280" r:id="rId20"/>
    <p:sldId id="279" r:id="rId21"/>
    <p:sldId id="277" r:id="rId22"/>
    <p:sldId id="278" r:id="rId23"/>
    <p:sldId id="27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9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D27E45-1ADE-45B6-AAF5-22EC7D53949B}" type="doc">
      <dgm:prSet loTypeId="urn:microsoft.com/office/officeart/2005/8/layout/radial5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B5A7B639-BC75-4A58-A1D8-8469B90B6F2D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800" baseline="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ИКТ</a:t>
          </a:r>
          <a:endParaRPr lang="ru-RU" sz="1400" baseline="0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86C8937E-F449-4C1F-B9F0-5102783C5E98}" type="parTrans" cxnId="{3D532FCB-A440-4E6C-A75C-807002784EDA}">
      <dgm:prSet/>
      <dgm:spPr/>
      <dgm:t>
        <a:bodyPr/>
        <a:lstStyle/>
        <a:p>
          <a:endParaRPr lang="ru-RU"/>
        </a:p>
      </dgm:t>
    </dgm:pt>
    <dgm:pt modelId="{79E56FEE-FB96-4485-BBF4-3EE93E83AA72}" type="sibTrans" cxnId="{3D532FCB-A440-4E6C-A75C-807002784EDA}">
      <dgm:prSet/>
      <dgm:spPr/>
      <dgm:t>
        <a:bodyPr/>
        <a:lstStyle/>
        <a:p>
          <a:endParaRPr lang="ru-RU"/>
        </a:p>
      </dgm:t>
    </dgm:pt>
    <dgm:pt modelId="{2147F212-0134-431D-981B-28631428ABD8}">
      <dgm:prSet phldrT="[Текст]" custT="1"/>
      <dgm:spPr/>
      <dgm:t>
        <a:bodyPr/>
        <a:lstStyle/>
        <a:p>
          <a:r>
            <a:rPr lang="ru-RU" sz="1800" b="1" baseline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Использование ИКТ на уроке</a:t>
          </a:r>
          <a:endParaRPr lang="ru-RU" sz="1800" b="1" baseline="0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DAD265C0-D121-4923-92F4-E02162CAF241}" type="parTrans" cxnId="{21C2DE08-36EF-402A-BFDC-6E47EE7C61BA}">
      <dgm:prSet/>
      <dgm:spPr/>
      <dgm:t>
        <a:bodyPr/>
        <a:lstStyle/>
        <a:p>
          <a:endParaRPr lang="ru-RU"/>
        </a:p>
      </dgm:t>
    </dgm:pt>
    <dgm:pt modelId="{1AE595F1-9C36-40EE-BB14-D9FF7B011B6A}" type="sibTrans" cxnId="{21C2DE08-36EF-402A-BFDC-6E47EE7C61BA}">
      <dgm:prSet/>
      <dgm:spPr/>
      <dgm:t>
        <a:bodyPr/>
        <a:lstStyle/>
        <a:p>
          <a:endParaRPr lang="ru-RU"/>
        </a:p>
      </dgm:t>
    </dgm:pt>
    <dgm:pt modelId="{1C16EBEB-1249-40BA-A880-A7C4DF06387D}">
      <dgm:prSet phldrT="[Текст]" custT="1"/>
      <dgm:spPr/>
      <dgm:t>
        <a:bodyPr/>
        <a:lstStyle/>
        <a:p>
          <a:r>
            <a:rPr lang="ru-RU" sz="1800" b="1" baseline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Использование ИКТ для подготовки к ЕГЭ</a:t>
          </a:r>
          <a:endParaRPr lang="ru-RU" sz="1800" b="1" baseline="0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C3BEE3A7-E702-4569-AF46-1AD69F1D3FA5}" type="parTrans" cxnId="{78DFE39C-EB5E-482D-A2F8-7FB8FB6561D9}">
      <dgm:prSet/>
      <dgm:spPr/>
      <dgm:t>
        <a:bodyPr/>
        <a:lstStyle/>
        <a:p>
          <a:endParaRPr lang="ru-RU"/>
        </a:p>
      </dgm:t>
    </dgm:pt>
    <dgm:pt modelId="{A568C204-BE88-433F-A120-B3B07DA5B039}" type="sibTrans" cxnId="{78DFE39C-EB5E-482D-A2F8-7FB8FB6561D9}">
      <dgm:prSet/>
      <dgm:spPr/>
      <dgm:t>
        <a:bodyPr/>
        <a:lstStyle/>
        <a:p>
          <a:endParaRPr lang="ru-RU"/>
        </a:p>
      </dgm:t>
    </dgm:pt>
    <dgm:pt modelId="{DBED9769-1C77-4C4B-9C1B-B781A9F09B17}">
      <dgm:prSet phldrT="[Текст]" custT="1"/>
      <dgm:spPr/>
      <dgm:t>
        <a:bodyPr/>
        <a:lstStyle/>
        <a:p>
          <a:r>
            <a:rPr lang="ru-RU" sz="1800" b="1" baseline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Мониторинг развития учащихся</a:t>
          </a:r>
          <a:endParaRPr lang="ru-RU" sz="1800" b="1" baseline="0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BF09BAF2-35C2-4501-85BD-F756E90BD213}" type="parTrans" cxnId="{10C3B8D3-F4A2-43E6-B884-386F312AEA09}">
      <dgm:prSet/>
      <dgm:spPr/>
      <dgm:t>
        <a:bodyPr/>
        <a:lstStyle/>
        <a:p>
          <a:endParaRPr lang="ru-RU"/>
        </a:p>
      </dgm:t>
    </dgm:pt>
    <dgm:pt modelId="{83060D95-4D58-4541-A952-54CE891233E7}" type="sibTrans" cxnId="{10C3B8D3-F4A2-43E6-B884-386F312AEA09}">
      <dgm:prSet/>
      <dgm:spPr/>
      <dgm:t>
        <a:bodyPr/>
        <a:lstStyle/>
        <a:p>
          <a:endParaRPr lang="ru-RU"/>
        </a:p>
      </dgm:t>
    </dgm:pt>
    <dgm:pt modelId="{B4ACA7A9-9E05-40C8-8488-B4AA0E7EE7A1}">
      <dgm:prSet phldrT="[Текст]" custT="1"/>
      <dgm:spPr/>
      <dgm:t>
        <a:bodyPr/>
        <a:lstStyle/>
        <a:p>
          <a:r>
            <a:rPr lang="ru-RU" sz="1800" b="1" baseline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Поурочное планирование</a:t>
          </a:r>
          <a:endParaRPr lang="ru-RU" sz="1800" b="1" baseline="0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A27C538F-13AC-47FF-9D03-EE87DC5678AA}" type="parTrans" cxnId="{CC06C386-5F56-43E0-AE9F-41F773BB9762}">
      <dgm:prSet/>
      <dgm:spPr/>
      <dgm:t>
        <a:bodyPr/>
        <a:lstStyle/>
        <a:p>
          <a:endParaRPr lang="ru-RU"/>
        </a:p>
      </dgm:t>
    </dgm:pt>
    <dgm:pt modelId="{1C223AAC-1CF6-4C5E-A8B8-5822327688B7}" type="sibTrans" cxnId="{CC06C386-5F56-43E0-AE9F-41F773BB9762}">
      <dgm:prSet/>
      <dgm:spPr/>
      <dgm:t>
        <a:bodyPr/>
        <a:lstStyle/>
        <a:p>
          <a:endParaRPr lang="ru-RU"/>
        </a:p>
      </dgm:t>
    </dgm:pt>
    <dgm:pt modelId="{7CB2A50D-5743-4E55-B605-AC2ED35C0199}">
      <dgm:prSet phldrT="[Текст]" custT="1"/>
      <dgm:spPr/>
      <dgm:t>
        <a:bodyPr/>
        <a:lstStyle/>
        <a:p>
          <a:r>
            <a:rPr lang="ru-RU" sz="1800" b="1" baseline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Поиск материалов в Интернете</a:t>
          </a:r>
          <a:endParaRPr lang="ru-RU" sz="1800" b="1" baseline="0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3E38EAE0-879B-4F5D-B647-9EFA1CEA1A77}" type="parTrans" cxnId="{94BD991E-282B-4D15-AB6E-1684709FB187}">
      <dgm:prSet/>
      <dgm:spPr/>
      <dgm:t>
        <a:bodyPr/>
        <a:lstStyle/>
        <a:p>
          <a:endParaRPr lang="ru-RU"/>
        </a:p>
      </dgm:t>
    </dgm:pt>
    <dgm:pt modelId="{E8ABBA69-C9E0-4036-A376-938AC871CD4E}" type="sibTrans" cxnId="{94BD991E-282B-4D15-AB6E-1684709FB187}">
      <dgm:prSet/>
      <dgm:spPr/>
      <dgm:t>
        <a:bodyPr/>
        <a:lstStyle/>
        <a:p>
          <a:endParaRPr lang="ru-RU"/>
        </a:p>
      </dgm:t>
    </dgm:pt>
    <dgm:pt modelId="{CA05A7F4-CA7E-40D0-AA65-9880A9F3C975}">
      <dgm:prSet phldrT="[Текст]" custT="1"/>
      <dgm:spPr/>
      <dgm:t>
        <a:bodyPr/>
        <a:lstStyle/>
        <a:p>
          <a:r>
            <a:rPr lang="ru-RU" sz="1600" b="1" baseline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Взаимодействие с родителями</a:t>
          </a:r>
          <a:endParaRPr lang="ru-RU" sz="1600" b="1" baseline="0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ED544BFD-4866-4C6D-9FFF-95EDD22216A2}" type="parTrans" cxnId="{0F47D5BA-4417-43DC-8C07-6D7A9B525BE9}">
      <dgm:prSet/>
      <dgm:spPr/>
      <dgm:t>
        <a:bodyPr/>
        <a:lstStyle/>
        <a:p>
          <a:endParaRPr lang="ru-RU"/>
        </a:p>
      </dgm:t>
    </dgm:pt>
    <dgm:pt modelId="{8F1FAFF9-A69A-40BC-9B5B-59E3042E9DB3}" type="sibTrans" cxnId="{0F47D5BA-4417-43DC-8C07-6D7A9B525BE9}">
      <dgm:prSet/>
      <dgm:spPr/>
      <dgm:t>
        <a:bodyPr/>
        <a:lstStyle/>
        <a:p>
          <a:endParaRPr lang="ru-RU"/>
        </a:p>
      </dgm:t>
    </dgm:pt>
    <dgm:pt modelId="{32F9FF6A-B3D3-4CAB-8CDD-5A1309D9D35D}">
      <dgm:prSet phldrT="[Текст]" custT="1"/>
      <dgm:spPr/>
      <dgm:t>
        <a:bodyPr/>
        <a:lstStyle/>
        <a:p>
          <a:r>
            <a:rPr lang="ru-RU" sz="1600" b="1" baseline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Взаимодействие с коллегами</a:t>
          </a:r>
          <a:endParaRPr lang="ru-RU" sz="1600" b="1" baseline="0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711EAE3D-6769-4628-A44C-4E47C04151CA}" type="parTrans" cxnId="{6D44F246-CEB9-41F7-9885-99D5BF6DBC69}">
      <dgm:prSet/>
      <dgm:spPr/>
      <dgm:t>
        <a:bodyPr/>
        <a:lstStyle/>
        <a:p>
          <a:endParaRPr lang="ru-RU"/>
        </a:p>
      </dgm:t>
    </dgm:pt>
    <dgm:pt modelId="{F5C237CD-D2AB-4368-995C-39FBFA4FB0E9}" type="sibTrans" cxnId="{6D44F246-CEB9-41F7-9885-99D5BF6DBC69}">
      <dgm:prSet/>
      <dgm:spPr/>
      <dgm:t>
        <a:bodyPr/>
        <a:lstStyle/>
        <a:p>
          <a:endParaRPr lang="ru-RU"/>
        </a:p>
      </dgm:t>
    </dgm:pt>
    <dgm:pt modelId="{8161CF12-CA90-4FEC-A117-D658C6EC93AA}">
      <dgm:prSet phldrT="[Текст]" custT="1"/>
      <dgm:spPr/>
      <dgm:t>
        <a:bodyPr/>
        <a:lstStyle/>
        <a:p>
          <a:r>
            <a:rPr lang="ru-RU" sz="1800" b="1" baseline="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Объяснение нового материала на уроке</a:t>
          </a:r>
          <a:endParaRPr lang="ru-RU" sz="1800" b="1" baseline="0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AFDF51B3-DDE3-4AF0-81D4-0C4D6E2B7BB3}" type="parTrans" cxnId="{926762C7-2EC7-4FEE-8A64-EFEC591DC9B1}">
      <dgm:prSet/>
      <dgm:spPr/>
      <dgm:t>
        <a:bodyPr/>
        <a:lstStyle/>
        <a:p>
          <a:endParaRPr lang="ru-RU"/>
        </a:p>
      </dgm:t>
    </dgm:pt>
    <dgm:pt modelId="{A04E32B4-8C6F-46DD-B9B5-107BC66404FA}" type="sibTrans" cxnId="{926762C7-2EC7-4FEE-8A64-EFEC591DC9B1}">
      <dgm:prSet/>
      <dgm:spPr/>
      <dgm:t>
        <a:bodyPr/>
        <a:lstStyle/>
        <a:p>
          <a:endParaRPr lang="ru-RU"/>
        </a:p>
      </dgm:t>
    </dgm:pt>
    <dgm:pt modelId="{D6363F71-C8D0-42A8-865A-60332E4740DA}" type="pres">
      <dgm:prSet presAssocID="{A7D27E45-1ADE-45B6-AAF5-22EC7D53949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C125AD-51D8-4E5E-BD5A-3F51EFEB8D3B}" type="pres">
      <dgm:prSet presAssocID="{B5A7B639-BC75-4A58-A1D8-8469B90B6F2D}" presName="centerShape" presStyleLbl="node0" presStyleIdx="0" presStyleCnt="1"/>
      <dgm:spPr/>
      <dgm:t>
        <a:bodyPr/>
        <a:lstStyle/>
        <a:p>
          <a:endParaRPr lang="ru-RU"/>
        </a:p>
      </dgm:t>
    </dgm:pt>
    <dgm:pt modelId="{B21BEF6E-AD1F-4C83-830A-735C2EE5B1AC}" type="pres">
      <dgm:prSet presAssocID="{DAD265C0-D121-4923-92F4-E02162CAF241}" presName="parTrans" presStyleLbl="sibTrans2D1" presStyleIdx="0" presStyleCnt="8"/>
      <dgm:spPr/>
      <dgm:t>
        <a:bodyPr/>
        <a:lstStyle/>
        <a:p>
          <a:endParaRPr lang="ru-RU"/>
        </a:p>
      </dgm:t>
    </dgm:pt>
    <dgm:pt modelId="{142E6CA0-433A-448C-9D85-CFB9F02B31CE}" type="pres">
      <dgm:prSet presAssocID="{DAD265C0-D121-4923-92F4-E02162CAF241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80ED19DD-4C8F-4E44-83A6-D5DB15F27813}" type="pres">
      <dgm:prSet presAssocID="{2147F212-0134-431D-981B-28631428ABD8}" presName="node" presStyleLbl="node1" presStyleIdx="0" presStyleCnt="8" custScaleX="159231" custScaleY="96637" custRadScaleRad="103378" custRadScaleInc="4220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37154470-CE57-475A-B589-68CACA9C8F94}" type="pres">
      <dgm:prSet presAssocID="{C3BEE3A7-E702-4569-AF46-1AD69F1D3FA5}" presName="parTrans" presStyleLbl="sibTrans2D1" presStyleIdx="1" presStyleCnt="8"/>
      <dgm:spPr/>
      <dgm:t>
        <a:bodyPr/>
        <a:lstStyle/>
        <a:p>
          <a:endParaRPr lang="ru-RU"/>
        </a:p>
      </dgm:t>
    </dgm:pt>
    <dgm:pt modelId="{25DFF2B4-E22B-4B91-A27F-4905436A6171}" type="pres">
      <dgm:prSet presAssocID="{C3BEE3A7-E702-4569-AF46-1AD69F1D3FA5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829DAC62-1310-461F-911C-2868FFF64E34}" type="pres">
      <dgm:prSet presAssocID="{1C16EBEB-1249-40BA-A880-A7C4DF06387D}" presName="node" presStyleLbl="node1" presStyleIdx="1" presStyleCnt="8" custScaleX="159036" custScaleY="95612" custRadScaleRad="122538" custRadScaleInc="44325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7DA62F5A-7714-460A-998A-28B12A4152BD}" type="pres">
      <dgm:prSet presAssocID="{A27C538F-13AC-47FF-9D03-EE87DC5678AA}" presName="parTrans" presStyleLbl="sibTrans2D1" presStyleIdx="2" presStyleCnt="8"/>
      <dgm:spPr/>
      <dgm:t>
        <a:bodyPr/>
        <a:lstStyle/>
        <a:p>
          <a:endParaRPr lang="ru-RU"/>
        </a:p>
      </dgm:t>
    </dgm:pt>
    <dgm:pt modelId="{793D8C53-5302-49BD-B725-63F0719F0613}" type="pres">
      <dgm:prSet presAssocID="{A27C538F-13AC-47FF-9D03-EE87DC5678AA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F4CD5FA6-68E4-4ED6-8353-20D7C5CFE46A}" type="pres">
      <dgm:prSet presAssocID="{B4ACA7A9-9E05-40C8-8488-B4AA0E7EE7A1}" presName="node" presStyleLbl="node1" presStyleIdx="2" presStyleCnt="8" custScaleX="159231" custScaleY="96637" custRadScaleRad="100579" custRadScaleInc="15141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36C207C9-7F65-4C59-A4C6-5F463BD72CF1}" type="pres">
      <dgm:prSet presAssocID="{BF09BAF2-35C2-4501-85BD-F756E90BD213}" presName="parTrans" presStyleLbl="sibTrans2D1" presStyleIdx="3" presStyleCnt="8"/>
      <dgm:spPr/>
      <dgm:t>
        <a:bodyPr/>
        <a:lstStyle/>
        <a:p>
          <a:endParaRPr lang="ru-RU"/>
        </a:p>
      </dgm:t>
    </dgm:pt>
    <dgm:pt modelId="{DD800B83-8ECB-4CBB-98B4-B36E50B7E5B2}" type="pres">
      <dgm:prSet presAssocID="{BF09BAF2-35C2-4501-85BD-F756E90BD213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C81B4667-BFC4-41D4-842E-65839BE978FF}" type="pres">
      <dgm:prSet presAssocID="{DBED9769-1C77-4C4B-9C1B-B781A9F09B17}" presName="node" presStyleLbl="node1" presStyleIdx="3" presStyleCnt="8" custScaleX="159231" custScaleY="96637" custRadScaleRad="122434" custRadScaleInc="-43210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95C6154C-5E37-4266-AB35-C5A10FE1C989}" type="pres">
      <dgm:prSet presAssocID="{3E38EAE0-879B-4F5D-B647-9EFA1CEA1A77}" presName="parTrans" presStyleLbl="sibTrans2D1" presStyleIdx="4" presStyleCnt="8"/>
      <dgm:spPr/>
      <dgm:t>
        <a:bodyPr/>
        <a:lstStyle/>
        <a:p>
          <a:endParaRPr lang="ru-RU"/>
        </a:p>
      </dgm:t>
    </dgm:pt>
    <dgm:pt modelId="{981E389B-28E9-4371-8018-6BD4519F7544}" type="pres">
      <dgm:prSet presAssocID="{3E38EAE0-879B-4F5D-B647-9EFA1CEA1A77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DF689A01-22F9-4F2D-B887-BCB148C5DF4B}" type="pres">
      <dgm:prSet presAssocID="{7CB2A50D-5743-4E55-B605-AC2ED35C0199}" presName="node" presStyleLbl="node1" presStyleIdx="4" presStyleCnt="8" custScaleX="159231" custScaleY="96637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32628754-F53B-4851-AF12-9982F28F6B57}" type="pres">
      <dgm:prSet presAssocID="{ED544BFD-4866-4C6D-9FFF-95EDD22216A2}" presName="parTrans" presStyleLbl="sibTrans2D1" presStyleIdx="5" presStyleCnt="8"/>
      <dgm:spPr/>
      <dgm:t>
        <a:bodyPr/>
        <a:lstStyle/>
        <a:p>
          <a:endParaRPr lang="ru-RU"/>
        </a:p>
      </dgm:t>
    </dgm:pt>
    <dgm:pt modelId="{FFBEAA25-7645-4ED7-9127-C15A711C6D6B}" type="pres">
      <dgm:prSet presAssocID="{ED544BFD-4866-4C6D-9FFF-95EDD22216A2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DA81A88F-8A7A-4E60-8E2B-493023EBAE4F}" type="pres">
      <dgm:prSet presAssocID="{CA05A7F4-CA7E-40D0-AA65-9880A9F3C975}" presName="node" presStyleLbl="node1" presStyleIdx="5" presStyleCnt="8" custScaleX="159231" custScaleY="96637" custRadScaleRad="121695" custRadScaleInc="44459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75A8D56A-4B13-43DE-A07B-92A644C2D584}" type="pres">
      <dgm:prSet presAssocID="{711EAE3D-6769-4628-A44C-4E47C04151CA}" presName="parTrans" presStyleLbl="sibTrans2D1" presStyleIdx="6" presStyleCnt="8"/>
      <dgm:spPr/>
      <dgm:t>
        <a:bodyPr/>
        <a:lstStyle/>
        <a:p>
          <a:endParaRPr lang="ru-RU"/>
        </a:p>
      </dgm:t>
    </dgm:pt>
    <dgm:pt modelId="{1034E0DB-F365-4256-AF04-BDB06A319F6D}" type="pres">
      <dgm:prSet presAssocID="{711EAE3D-6769-4628-A44C-4E47C04151CA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9E0CE8C5-6D89-41BE-A4CB-1F309605F33D}" type="pres">
      <dgm:prSet presAssocID="{32F9FF6A-B3D3-4CAB-8CDD-5A1309D9D35D}" presName="node" presStyleLbl="node1" presStyleIdx="6" presStyleCnt="8" custScaleX="159231" custScaleY="96637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3277A4C4-0D34-4C97-891A-201DC9DB4B9C}" type="pres">
      <dgm:prSet presAssocID="{AFDF51B3-DDE3-4AF0-81D4-0C4D6E2B7BB3}" presName="parTrans" presStyleLbl="sibTrans2D1" presStyleIdx="7" presStyleCnt="8"/>
      <dgm:spPr/>
      <dgm:t>
        <a:bodyPr/>
        <a:lstStyle/>
        <a:p>
          <a:endParaRPr lang="ru-RU"/>
        </a:p>
      </dgm:t>
    </dgm:pt>
    <dgm:pt modelId="{99E102B8-2A8F-415C-AF9A-CBA4262457E4}" type="pres">
      <dgm:prSet presAssocID="{AFDF51B3-DDE3-4AF0-81D4-0C4D6E2B7BB3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BEF8872D-06A2-4B62-BDA0-D5B967702E95}" type="pres">
      <dgm:prSet presAssocID="{8161CF12-CA90-4FEC-A117-D658C6EC93AA}" presName="node" presStyleLbl="node1" presStyleIdx="7" presStyleCnt="8" custScaleX="159231" custScaleY="96637" custRadScaleRad="119025" custRadScaleInc="-40646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</dgm:ptLst>
  <dgm:cxnLst>
    <dgm:cxn modelId="{8DCDAB73-1D39-4DF3-9F87-8C251625D321}" type="presOf" srcId="{711EAE3D-6769-4628-A44C-4E47C04151CA}" destId="{75A8D56A-4B13-43DE-A07B-92A644C2D584}" srcOrd="0" destOrd="0" presId="urn:microsoft.com/office/officeart/2005/8/layout/radial5"/>
    <dgm:cxn modelId="{CF2B67C6-2AAF-487F-9BB1-5A69C383D40F}" type="presOf" srcId="{32F9FF6A-B3D3-4CAB-8CDD-5A1309D9D35D}" destId="{9E0CE8C5-6D89-41BE-A4CB-1F309605F33D}" srcOrd="0" destOrd="0" presId="urn:microsoft.com/office/officeart/2005/8/layout/radial5"/>
    <dgm:cxn modelId="{9DA02CAC-C455-4504-8833-B9C5FD8B9C60}" type="presOf" srcId="{DBED9769-1C77-4C4B-9C1B-B781A9F09B17}" destId="{C81B4667-BFC4-41D4-842E-65839BE978FF}" srcOrd="0" destOrd="0" presId="urn:microsoft.com/office/officeart/2005/8/layout/radial5"/>
    <dgm:cxn modelId="{540E244D-79BD-41E6-BF60-57962C286803}" type="presOf" srcId="{BF09BAF2-35C2-4501-85BD-F756E90BD213}" destId="{36C207C9-7F65-4C59-A4C6-5F463BD72CF1}" srcOrd="0" destOrd="0" presId="urn:microsoft.com/office/officeart/2005/8/layout/radial5"/>
    <dgm:cxn modelId="{62D0175F-77DB-407C-9701-93C99914B7AA}" type="presOf" srcId="{BF09BAF2-35C2-4501-85BD-F756E90BD213}" destId="{DD800B83-8ECB-4CBB-98B4-B36E50B7E5B2}" srcOrd="1" destOrd="0" presId="urn:microsoft.com/office/officeart/2005/8/layout/radial5"/>
    <dgm:cxn modelId="{75CBA89D-4220-4DFA-BDA8-33C352455EAE}" type="presOf" srcId="{C3BEE3A7-E702-4569-AF46-1AD69F1D3FA5}" destId="{37154470-CE57-475A-B589-68CACA9C8F94}" srcOrd="0" destOrd="0" presId="urn:microsoft.com/office/officeart/2005/8/layout/radial5"/>
    <dgm:cxn modelId="{7B96253F-7CBD-4966-BBCE-58AC286F3F19}" type="presOf" srcId="{8161CF12-CA90-4FEC-A117-D658C6EC93AA}" destId="{BEF8872D-06A2-4B62-BDA0-D5B967702E95}" srcOrd="0" destOrd="0" presId="urn:microsoft.com/office/officeart/2005/8/layout/radial5"/>
    <dgm:cxn modelId="{78DFE39C-EB5E-482D-A2F8-7FB8FB6561D9}" srcId="{B5A7B639-BC75-4A58-A1D8-8469B90B6F2D}" destId="{1C16EBEB-1249-40BA-A880-A7C4DF06387D}" srcOrd="1" destOrd="0" parTransId="{C3BEE3A7-E702-4569-AF46-1AD69F1D3FA5}" sibTransId="{A568C204-BE88-433F-A120-B3B07DA5B039}"/>
    <dgm:cxn modelId="{2E322311-0EC4-42D1-B8CC-B727DB7F3B32}" type="presOf" srcId="{DAD265C0-D121-4923-92F4-E02162CAF241}" destId="{B21BEF6E-AD1F-4C83-830A-735C2EE5B1AC}" srcOrd="0" destOrd="0" presId="urn:microsoft.com/office/officeart/2005/8/layout/radial5"/>
    <dgm:cxn modelId="{8606C242-FF53-457F-8B46-16920DB5CF54}" type="presOf" srcId="{AFDF51B3-DDE3-4AF0-81D4-0C4D6E2B7BB3}" destId="{3277A4C4-0D34-4C97-891A-201DC9DB4B9C}" srcOrd="0" destOrd="0" presId="urn:microsoft.com/office/officeart/2005/8/layout/radial5"/>
    <dgm:cxn modelId="{2DA7F16B-2797-4722-8BB6-228D7D8741F9}" type="presOf" srcId="{1C16EBEB-1249-40BA-A880-A7C4DF06387D}" destId="{829DAC62-1310-461F-911C-2868FFF64E34}" srcOrd="0" destOrd="0" presId="urn:microsoft.com/office/officeart/2005/8/layout/radial5"/>
    <dgm:cxn modelId="{E5FE0524-F165-4FD0-9B5A-2D3AD810E3E3}" type="presOf" srcId="{2147F212-0134-431D-981B-28631428ABD8}" destId="{80ED19DD-4C8F-4E44-83A6-D5DB15F27813}" srcOrd="0" destOrd="0" presId="urn:microsoft.com/office/officeart/2005/8/layout/radial5"/>
    <dgm:cxn modelId="{65B7D16D-9555-427C-88A9-173A068FE3AB}" type="presOf" srcId="{C3BEE3A7-E702-4569-AF46-1AD69F1D3FA5}" destId="{25DFF2B4-E22B-4B91-A27F-4905436A6171}" srcOrd="1" destOrd="0" presId="urn:microsoft.com/office/officeart/2005/8/layout/radial5"/>
    <dgm:cxn modelId="{75DD589B-BFD1-4BCB-B5AF-E7DFC4A7E64A}" type="presOf" srcId="{B5A7B639-BC75-4A58-A1D8-8469B90B6F2D}" destId="{03C125AD-51D8-4E5E-BD5A-3F51EFEB8D3B}" srcOrd="0" destOrd="0" presId="urn:microsoft.com/office/officeart/2005/8/layout/radial5"/>
    <dgm:cxn modelId="{E2D047D6-1E8C-4FDE-A9AA-8A5CA209FD38}" type="presOf" srcId="{AFDF51B3-DDE3-4AF0-81D4-0C4D6E2B7BB3}" destId="{99E102B8-2A8F-415C-AF9A-CBA4262457E4}" srcOrd="1" destOrd="0" presId="urn:microsoft.com/office/officeart/2005/8/layout/radial5"/>
    <dgm:cxn modelId="{645B6C24-454A-4DF5-8CC2-4D6760810683}" type="presOf" srcId="{3E38EAE0-879B-4F5D-B647-9EFA1CEA1A77}" destId="{981E389B-28E9-4371-8018-6BD4519F7544}" srcOrd="1" destOrd="0" presId="urn:microsoft.com/office/officeart/2005/8/layout/radial5"/>
    <dgm:cxn modelId="{6D44F246-CEB9-41F7-9885-99D5BF6DBC69}" srcId="{B5A7B639-BC75-4A58-A1D8-8469B90B6F2D}" destId="{32F9FF6A-B3D3-4CAB-8CDD-5A1309D9D35D}" srcOrd="6" destOrd="0" parTransId="{711EAE3D-6769-4628-A44C-4E47C04151CA}" sibTransId="{F5C237CD-D2AB-4368-995C-39FBFA4FB0E9}"/>
    <dgm:cxn modelId="{05A3A2AA-B0EE-4CF7-86EB-7D5A8E81F18F}" type="presOf" srcId="{7CB2A50D-5743-4E55-B605-AC2ED35C0199}" destId="{DF689A01-22F9-4F2D-B887-BCB148C5DF4B}" srcOrd="0" destOrd="0" presId="urn:microsoft.com/office/officeart/2005/8/layout/radial5"/>
    <dgm:cxn modelId="{A17F87CA-AFE0-42C4-B346-DC38F73172FB}" type="presOf" srcId="{A7D27E45-1ADE-45B6-AAF5-22EC7D53949B}" destId="{D6363F71-C8D0-42A8-865A-60332E4740DA}" srcOrd="0" destOrd="0" presId="urn:microsoft.com/office/officeart/2005/8/layout/radial5"/>
    <dgm:cxn modelId="{41CD708B-473E-4600-8471-A7654B038852}" type="presOf" srcId="{A27C538F-13AC-47FF-9D03-EE87DC5678AA}" destId="{793D8C53-5302-49BD-B725-63F0719F0613}" srcOrd="1" destOrd="0" presId="urn:microsoft.com/office/officeart/2005/8/layout/radial5"/>
    <dgm:cxn modelId="{069ABB88-6465-44DD-8B34-1673DB26538A}" type="presOf" srcId="{DAD265C0-D121-4923-92F4-E02162CAF241}" destId="{142E6CA0-433A-448C-9D85-CFB9F02B31CE}" srcOrd="1" destOrd="0" presId="urn:microsoft.com/office/officeart/2005/8/layout/radial5"/>
    <dgm:cxn modelId="{DD49AB21-F01E-4B4B-9BCF-04B7DEA6C5AF}" type="presOf" srcId="{3E38EAE0-879B-4F5D-B647-9EFA1CEA1A77}" destId="{95C6154C-5E37-4266-AB35-C5A10FE1C989}" srcOrd="0" destOrd="0" presId="urn:microsoft.com/office/officeart/2005/8/layout/radial5"/>
    <dgm:cxn modelId="{2E4691EA-D0D1-4171-A7A0-E27AF76AF2C3}" type="presOf" srcId="{ED544BFD-4866-4C6D-9FFF-95EDD22216A2}" destId="{32628754-F53B-4851-AF12-9982F28F6B57}" srcOrd="0" destOrd="0" presId="urn:microsoft.com/office/officeart/2005/8/layout/radial5"/>
    <dgm:cxn modelId="{3D532FCB-A440-4E6C-A75C-807002784EDA}" srcId="{A7D27E45-1ADE-45B6-AAF5-22EC7D53949B}" destId="{B5A7B639-BC75-4A58-A1D8-8469B90B6F2D}" srcOrd="0" destOrd="0" parTransId="{86C8937E-F449-4C1F-B9F0-5102783C5E98}" sibTransId="{79E56FEE-FB96-4485-BBF4-3EE93E83AA72}"/>
    <dgm:cxn modelId="{3133407C-1E1D-4384-8356-AC39F6C7B842}" type="presOf" srcId="{711EAE3D-6769-4628-A44C-4E47C04151CA}" destId="{1034E0DB-F365-4256-AF04-BDB06A319F6D}" srcOrd="1" destOrd="0" presId="urn:microsoft.com/office/officeart/2005/8/layout/radial5"/>
    <dgm:cxn modelId="{81AEC385-DD5C-4B37-8B5D-301B422D8E61}" type="presOf" srcId="{B4ACA7A9-9E05-40C8-8488-B4AA0E7EE7A1}" destId="{F4CD5FA6-68E4-4ED6-8353-20D7C5CFE46A}" srcOrd="0" destOrd="0" presId="urn:microsoft.com/office/officeart/2005/8/layout/radial5"/>
    <dgm:cxn modelId="{61531D1D-9993-4F96-B37A-016C9F87C41A}" type="presOf" srcId="{ED544BFD-4866-4C6D-9FFF-95EDD22216A2}" destId="{FFBEAA25-7645-4ED7-9127-C15A711C6D6B}" srcOrd="1" destOrd="0" presId="urn:microsoft.com/office/officeart/2005/8/layout/radial5"/>
    <dgm:cxn modelId="{21C2DE08-36EF-402A-BFDC-6E47EE7C61BA}" srcId="{B5A7B639-BC75-4A58-A1D8-8469B90B6F2D}" destId="{2147F212-0134-431D-981B-28631428ABD8}" srcOrd="0" destOrd="0" parTransId="{DAD265C0-D121-4923-92F4-E02162CAF241}" sibTransId="{1AE595F1-9C36-40EE-BB14-D9FF7B011B6A}"/>
    <dgm:cxn modelId="{10C3B8D3-F4A2-43E6-B884-386F312AEA09}" srcId="{B5A7B639-BC75-4A58-A1D8-8469B90B6F2D}" destId="{DBED9769-1C77-4C4B-9C1B-B781A9F09B17}" srcOrd="3" destOrd="0" parTransId="{BF09BAF2-35C2-4501-85BD-F756E90BD213}" sibTransId="{83060D95-4D58-4541-A952-54CE891233E7}"/>
    <dgm:cxn modelId="{DB52F3E4-D8C6-4DC2-BE8B-FC24FA88DAF5}" type="presOf" srcId="{A27C538F-13AC-47FF-9D03-EE87DC5678AA}" destId="{7DA62F5A-7714-460A-998A-28B12A4152BD}" srcOrd="0" destOrd="0" presId="urn:microsoft.com/office/officeart/2005/8/layout/radial5"/>
    <dgm:cxn modelId="{926762C7-2EC7-4FEE-8A64-EFEC591DC9B1}" srcId="{B5A7B639-BC75-4A58-A1D8-8469B90B6F2D}" destId="{8161CF12-CA90-4FEC-A117-D658C6EC93AA}" srcOrd="7" destOrd="0" parTransId="{AFDF51B3-DDE3-4AF0-81D4-0C4D6E2B7BB3}" sibTransId="{A04E32B4-8C6F-46DD-B9B5-107BC66404FA}"/>
    <dgm:cxn modelId="{0F47D5BA-4417-43DC-8C07-6D7A9B525BE9}" srcId="{B5A7B639-BC75-4A58-A1D8-8469B90B6F2D}" destId="{CA05A7F4-CA7E-40D0-AA65-9880A9F3C975}" srcOrd="5" destOrd="0" parTransId="{ED544BFD-4866-4C6D-9FFF-95EDD22216A2}" sibTransId="{8F1FAFF9-A69A-40BC-9B5B-59E3042E9DB3}"/>
    <dgm:cxn modelId="{CC06C386-5F56-43E0-AE9F-41F773BB9762}" srcId="{B5A7B639-BC75-4A58-A1D8-8469B90B6F2D}" destId="{B4ACA7A9-9E05-40C8-8488-B4AA0E7EE7A1}" srcOrd="2" destOrd="0" parTransId="{A27C538F-13AC-47FF-9D03-EE87DC5678AA}" sibTransId="{1C223AAC-1CF6-4C5E-A8B8-5822327688B7}"/>
    <dgm:cxn modelId="{265FE598-9190-445F-AECE-48A9F5A5FB68}" type="presOf" srcId="{CA05A7F4-CA7E-40D0-AA65-9880A9F3C975}" destId="{DA81A88F-8A7A-4E60-8E2B-493023EBAE4F}" srcOrd="0" destOrd="0" presId="urn:microsoft.com/office/officeart/2005/8/layout/radial5"/>
    <dgm:cxn modelId="{94BD991E-282B-4D15-AB6E-1684709FB187}" srcId="{B5A7B639-BC75-4A58-A1D8-8469B90B6F2D}" destId="{7CB2A50D-5743-4E55-B605-AC2ED35C0199}" srcOrd="4" destOrd="0" parTransId="{3E38EAE0-879B-4F5D-B647-9EFA1CEA1A77}" sibTransId="{E8ABBA69-C9E0-4036-A376-938AC871CD4E}"/>
    <dgm:cxn modelId="{BC390472-0515-4C1B-BF53-518A90B62087}" type="presParOf" srcId="{D6363F71-C8D0-42A8-865A-60332E4740DA}" destId="{03C125AD-51D8-4E5E-BD5A-3F51EFEB8D3B}" srcOrd="0" destOrd="0" presId="urn:microsoft.com/office/officeart/2005/8/layout/radial5"/>
    <dgm:cxn modelId="{1C7A327C-FCCF-4E47-A466-D30055B56002}" type="presParOf" srcId="{D6363F71-C8D0-42A8-865A-60332E4740DA}" destId="{B21BEF6E-AD1F-4C83-830A-735C2EE5B1AC}" srcOrd="1" destOrd="0" presId="urn:microsoft.com/office/officeart/2005/8/layout/radial5"/>
    <dgm:cxn modelId="{A9B2A22F-DF13-4F24-BD06-CF017ED55A64}" type="presParOf" srcId="{B21BEF6E-AD1F-4C83-830A-735C2EE5B1AC}" destId="{142E6CA0-433A-448C-9D85-CFB9F02B31CE}" srcOrd="0" destOrd="0" presId="urn:microsoft.com/office/officeart/2005/8/layout/radial5"/>
    <dgm:cxn modelId="{1DC09F30-6724-4A4C-A166-31AD786B6201}" type="presParOf" srcId="{D6363F71-C8D0-42A8-865A-60332E4740DA}" destId="{80ED19DD-4C8F-4E44-83A6-D5DB15F27813}" srcOrd="2" destOrd="0" presId="urn:microsoft.com/office/officeart/2005/8/layout/radial5"/>
    <dgm:cxn modelId="{DE69DF13-E571-47BB-9ACF-BC0D6261A17F}" type="presParOf" srcId="{D6363F71-C8D0-42A8-865A-60332E4740DA}" destId="{37154470-CE57-475A-B589-68CACA9C8F94}" srcOrd="3" destOrd="0" presId="urn:microsoft.com/office/officeart/2005/8/layout/radial5"/>
    <dgm:cxn modelId="{9CE498CF-540A-439D-A49C-3DE5FA8DB000}" type="presParOf" srcId="{37154470-CE57-475A-B589-68CACA9C8F94}" destId="{25DFF2B4-E22B-4B91-A27F-4905436A6171}" srcOrd="0" destOrd="0" presId="urn:microsoft.com/office/officeart/2005/8/layout/radial5"/>
    <dgm:cxn modelId="{D67D6750-AD8B-4837-A858-7EC2C05C559B}" type="presParOf" srcId="{D6363F71-C8D0-42A8-865A-60332E4740DA}" destId="{829DAC62-1310-461F-911C-2868FFF64E34}" srcOrd="4" destOrd="0" presId="urn:microsoft.com/office/officeart/2005/8/layout/radial5"/>
    <dgm:cxn modelId="{1C7B07AD-7B07-4691-B9BF-0F3FE4A16241}" type="presParOf" srcId="{D6363F71-C8D0-42A8-865A-60332E4740DA}" destId="{7DA62F5A-7714-460A-998A-28B12A4152BD}" srcOrd="5" destOrd="0" presId="urn:microsoft.com/office/officeart/2005/8/layout/radial5"/>
    <dgm:cxn modelId="{B1CC6228-53BB-4F49-A597-9DE61619EB9B}" type="presParOf" srcId="{7DA62F5A-7714-460A-998A-28B12A4152BD}" destId="{793D8C53-5302-49BD-B725-63F0719F0613}" srcOrd="0" destOrd="0" presId="urn:microsoft.com/office/officeart/2005/8/layout/radial5"/>
    <dgm:cxn modelId="{5234214D-3FD9-4DED-98BE-27E66475C8D2}" type="presParOf" srcId="{D6363F71-C8D0-42A8-865A-60332E4740DA}" destId="{F4CD5FA6-68E4-4ED6-8353-20D7C5CFE46A}" srcOrd="6" destOrd="0" presId="urn:microsoft.com/office/officeart/2005/8/layout/radial5"/>
    <dgm:cxn modelId="{726D3F81-9AEE-4678-B170-BE553E22B207}" type="presParOf" srcId="{D6363F71-C8D0-42A8-865A-60332E4740DA}" destId="{36C207C9-7F65-4C59-A4C6-5F463BD72CF1}" srcOrd="7" destOrd="0" presId="urn:microsoft.com/office/officeart/2005/8/layout/radial5"/>
    <dgm:cxn modelId="{0FC964DA-AF4B-4AB1-82D8-726F6EED9E9B}" type="presParOf" srcId="{36C207C9-7F65-4C59-A4C6-5F463BD72CF1}" destId="{DD800B83-8ECB-4CBB-98B4-B36E50B7E5B2}" srcOrd="0" destOrd="0" presId="urn:microsoft.com/office/officeart/2005/8/layout/radial5"/>
    <dgm:cxn modelId="{16160443-0599-469B-9F0D-CC77846D7DBE}" type="presParOf" srcId="{D6363F71-C8D0-42A8-865A-60332E4740DA}" destId="{C81B4667-BFC4-41D4-842E-65839BE978FF}" srcOrd="8" destOrd="0" presId="urn:microsoft.com/office/officeart/2005/8/layout/radial5"/>
    <dgm:cxn modelId="{65CBBF0C-6868-44CC-B001-828C758F1968}" type="presParOf" srcId="{D6363F71-C8D0-42A8-865A-60332E4740DA}" destId="{95C6154C-5E37-4266-AB35-C5A10FE1C989}" srcOrd="9" destOrd="0" presId="urn:microsoft.com/office/officeart/2005/8/layout/radial5"/>
    <dgm:cxn modelId="{FCEEE309-483F-4595-B8EC-CE97EDABD8B3}" type="presParOf" srcId="{95C6154C-5E37-4266-AB35-C5A10FE1C989}" destId="{981E389B-28E9-4371-8018-6BD4519F7544}" srcOrd="0" destOrd="0" presId="urn:microsoft.com/office/officeart/2005/8/layout/radial5"/>
    <dgm:cxn modelId="{3CBA47BE-E0FC-4481-A733-DC604DF12EA8}" type="presParOf" srcId="{D6363F71-C8D0-42A8-865A-60332E4740DA}" destId="{DF689A01-22F9-4F2D-B887-BCB148C5DF4B}" srcOrd="10" destOrd="0" presId="urn:microsoft.com/office/officeart/2005/8/layout/radial5"/>
    <dgm:cxn modelId="{D03E0BD4-B95E-4E92-A726-968C4865AC2B}" type="presParOf" srcId="{D6363F71-C8D0-42A8-865A-60332E4740DA}" destId="{32628754-F53B-4851-AF12-9982F28F6B57}" srcOrd="11" destOrd="0" presId="urn:microsoft.com/office/officeart/2005/8/layout/radial5"/>
    <dgm:cxn modelId="{9CBB5B87-5B09-475C-8B30-ADE028A82318}" type="presParOf" srcId="{32628754-F53B-4851-AF12-9982F28F6B57}" destId="{FFBEAA25-7645-4ED7-9127-C15A711C6D6B}" srcOrd="0" destOrd="0" presId="urn:microsoft.com/office/officeart/2005/8/layout/radial5"/>
    <dgm:cxn modelId="{4CC84D58-7750-4144-94BE-7694061E1B2E}" type="presParOf" srcId="{D6363F71-C8D0-42A8-865A-60332E4740DA}" destId="{DA81A88F-8A7A-4E60-8E2B-493023EBAE4F}" srcOrd="12" destOrd="0" presId="urn:microsoft.com/office/officeart/2005/8/layout/radial5"/>
    <dgm:cxn modelId="{862152EF-FADD-44C4-A25D-C062209318DE}" type="presParOf" srcId="{D6363F71-C8D0-42A8-865A-60332E4740DA}" destId="{75A8D56A-4B13-43DE-A07B-92A644C2D584}" srcOrd="13" destOrd="0" presId="urn:microsoft.com/office/officeart/2005/8/layout/radial5"/>
    <dgm:cxn modelId="{51FEFB65-007D-41C4-9260-693EC72B7F62}" type="presParOf" srcId="{75A8D56A-4B13-43DE-A07B-92A644C2D584}" destId="{1034E0DB-F365-4256-AF04-BDB06A319F6D}" srcOrd="0" destOrd="0" presId="urn:microsoft.com/office/officeart/2005/8/layout/radial5"/>
    <dgm:cxn modelId="{4FCD5562-DC55-41B4-B12C-2E15BD2B2D84}" type="presParOf" srcId="{D6363F71-C8D0-42A8-865A-60332E4740DA}" destId="{9E0CE8C5-6D89-41BE-A4CB-1F309605F33D}" srcOrd="14" destOrd="0" presId="urn:microsoft.com/office/officeart/2005/8/layout/radial5"/>
    <dgm:cxn modelId="{814E257E-DDA9-4517-91E2-AA3C32AA6A6F}" type="presParOf" srcId="{D6363F71-C8D0-42A8-865A-60332E4740DA}" destId="{3277A4C4-0D34-4C97-891A-201DC9DB4B9C}" srcOrd="15" destOrd="0" presId="urn:microsoft.com/office/officeart/2005/8/layout/radial5"/>
    <dgm:cxn modelId="{08FD2A56-7EC8-4892-8199-E0FF3E8E8202}" type="presParOf" srcId="{3277A4C4-0D34-4C97-891A-201DC9DB4B9C}" destId="{99E102B8-2A8F-415C-AF9A-CBA4262457E4}" srcOrd="0" destOrd="0" presId="urn:microsoft.com/office/officeart/2005/8/layout/radial5"/>
    <dgm:cxn modelId="{A8DDE55F-1A76-4D90-B240-48F712072634}" type="presParOf" srcId="{D6363F71-C8D0-42A8-865A-60332E4740DA}" destId="{BEF8872D-06A2-4B62-BDA0-D5B967702E95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624DB-370F-479F-9446-5DE0AFBBBED5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54AFE-2AA4-491C-B4EF-9931BAFD4C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65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54AFE-2AA4-491C-B4EF-9931BAFD4C1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84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3773B-4FB9-48CA-8F95-6BC1CE8248D2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255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3773B-4FB9-48CA-8F95-6BC1CE8248D2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413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BEC5B14-4E0B-4F3F-8B1F-6F36C67ED07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FA08ED-AF90-4115-8B8F-B828954EC7B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50405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«СОШ им.Ф.Ахметова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с.Каркаусь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717032"/>
            <a:ext cx="7854696" cy="259228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Творческий отчет по реализации проекта победителя гранта «Наш лучший учитель» в 2013 году </a:t>
            </a:r>
          </a:p>
          <a:p>
            <a:pPr algn="ctr"/>
            <a:endParaRPr lang="ru-RU" sz="3600" b="1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Учитель математики                  </a:t>
            </a:r>
          </a:p>
          <a:p>
            <a:pPr algn="ctr"/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3600" b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Ахметгалеева</a:t>
            </a:r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Гульшат</a:t>
            </a:r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Бариевна</a:t>
            </a:r>
            <a:endParaRPr lang="ru-RU" sz="3600" b="1" dirty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:\фотки\школа\2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268760"/>
            <a:ext cx="3565377" cy="2376264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Земфира\Desktop\132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836712"/>
            <a:ext cx="1368152" cy="18242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115616" y="2996952"/>
            <a:ext cx="6984776" cy="26776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 err="1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Ахметгалеева</a:t>
            </a:r>
            <a:r>
              <a:rPr lang="ru-RU" sz="1600" b="1" cap="all" dirty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all" dirty="0" err="1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Гульшат</a:t>
            </a:r>
            <a:r>
              <a:rPr lang="ru-RU" sz="1600" b="1" cap="all" dirty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all" dirty="0" err="1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Бариевна</a:t>
            </a:r>
            <a:endParaRPr lang="ru-RU" sz="1600" b="1" cap="all" dirty="0">
              <a:ln/>
              <a:solidFill>
                <a:schemeClr val="accent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 smtClean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1600" b="1" cap="all" dirty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рождения: </a:t>
            </a:r>
            <a:r>
              <a:rPr lang="ru-RU" sz="1600" b="1" cap="all" dirty="0" smtClean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195</a:t>
            </a:r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ru-RU" sz="1600" b="1" cap="all" dirty="0">
              <a:ln/>
              <a:solidFill>
                <a:schemeClr val="accent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Образование:  Высшее, </a:t>
            </a:r>
            <a:r>
              <a:rPr lang="ru-RU" sz="1600" b="1" cap="all" dirty="0" smtClean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КГПИ, 1976 </a:t>
            </a:r>
            <a:endParaRPr lang="ru-RU" sz="1600" b="1" cap="all" dirty="0">
              <a:ln/>
              <a:solidFill>
                <a:schemeClr val="accent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Специальность: учитель математики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Квалификационная категория: </a:t>
            </a:r>
            <a:r>
              <a:rPr lang="ru-RU" sz="1600" b="1" cap="all" dirty="0" smtClean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Первая</a:t>
            </a:r>
            <a:endParaRPr lang="ru-RU" sz="1600" b="1" cap="all" dirty="0">
              <a:ln/>
              <a:solidFill>
                <a:schemeClr val="accent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Общий педагогический стаж: </a:t>
            </a:r>
            <a:r>
              <a:rPr lang="ru-RU" sz="1600" b="1" cap="all" dirty="0" smtClean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38 лет</a:t>
            </a:r>
            <a:endParaRPr lang="ru-RU" sz="1600" b="1" cap="all" dirty="0">
              <a:ln/>
              <a:solidFill>
                <a:schemeClr val="accent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Занимаемая должность: </a:t>
            </a:r>
            <a:r>
              <a:rPr lang="ru-RU" sz="1600" b="1" cap="all" dirty="0" smtClean="0">
                <a:ln/>
                <a:solidFill>
                  <a:schemeClr val="accent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учитель математики</a:t>
            </a:r>
            <a:endParaRPr lang="ru-RU" sz="1600" b="1" cap="all" dirty="0">
              <a:ln/>
              <a:solidFill>
                <a:schemeClr val="accent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935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b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интерактивных технологий </a:t>
            </a:r>
            <a:b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образовательном процессе</a:t>
            </a:r>
            <a:r>
              <a:rPr lang="ru-RU" sz="3100" dirty="0" smtClean="0">
                <a:solidFill>
                  <a:srgbClr val="FF0000"/>
                </a:solidFill>
              </a:rPr>
              <a:t/>
            </a:r>
            <a:br>
              <a:rPr lang="ru-RU" sz="3100" dirty="0" smtClean="0">
                <a:solidFill>
                  <a:srgbClr val="FF0000"/>
                </a:solidFill>
              </a:rPr>
            </a:br>
            <a:endParaRPr lang="ru-RU" sz="31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           </a:t>
            </a:r>
          </a:p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Цель</a:t>
            </a:r>
            <a:endParaRPr lang="ru-RU" sz="2800" dirty="0" smtClean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Повышение эффективности обучения математике в условиях общеобразовательной школы через использование в учебном процессе информационно-коммуникационных технологий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Изучить передовой опыт по использованию ИКТ в преподавании курса математики по литературам и электронным источникам. 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Провести анализ методической базы по внедрению ИКТ в образовательный процесс по математике.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Ввести ИКТ в учебный процесс и выявить условия эффективного использования их на уроках математики, способствующие развитию самостоятельной деятельности учащихся.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Повысить эстетическую привлекательность урока.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Актуальность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pPr algn="just"/>
            <a:r>
              <a:rPr lang="ru-RU" dirty="0" smtClean="0">
                <a:solidFill>
                  <a:schemeClr val="accent2"/>
                </a:solidFill>
              </a:rPr>
              <a:t>    Информационно -  коммуникативные технологии дают богатейшие возможности для развития личности ребёнка. Компьютер стал средством обучения, который позволяет использовать обучающие электронные продукты</a:t>
            </a:r>
          </a:p>
          <a:p>
            <a:pPr algn="just"/>
            <a:endParaRPr lang="ru-RU" dirty="0" smtClean="0">
              <a:solidFill>
                <a:schemeClr val="accent2"/>
              </a:solidFill>
            </a:endParaRPr>
          </a:p>
          <a:p>
            <a:pPr algn="just"/>
            <a:r>
              <a:rPr lang="ru-RU" dirty="0" smtClean="0">
                <a:solidFill>
                  <a:schemeClr val="accent2"/>
                </a:solidFill>
              </a:rPr>
              <a:t>Перед учителем стоит вопрос: как повысить познавательный интерес учащихся на уроках, качество образования по математике, используя ИКТ; дать прочные знания в рамках школьного курса и сформировать у них навыки практической грамотности, приобщить своих учеников к информационной культуре</a:t>
            </a:r>
          </a:p>
          <a:p>
            <a:pPr algn="just"/>
            <a:endParaRPr lang="ru-RU" dirty="0" smtClean="0">
              <a:solidFill>
                <a:schemeClr val="accent2"/>
              </a:solidFill>
            </a:endParaRPr>
          </a:p>
          <a:p>
            <a:pPr algn="just"/>
            <a:r>
              <a:rPr lang="ru-RU" dirty="0" smtClean="0">
                <a:solidFill>
                  <a:schemeClr val="accent2"/>
                </a:solidFill>
              </a:rPr>
              <a:t>Интеграция ИКТ и современных педагогических технологий стимулирует познавательный интерес, способствуют повышению  эффективности обучения и самообучения,  повышению качества образования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FF0000"/>
                </a:solidFill>
                <a:cs typeface="Times New Roman" pitchFamily="18" charset="0"/>
              </a:rPr>
              <a:t>ИКТ позволяет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  <a:defRPr/>
            </a:pPr>
            <a:r>
              <a:rPr lang="ru-RU" dirty="0" smtClean="0">
                <a:solidFill>
                  <a:schemeClr val="accent1"/>
                </a:solidFill>
                <a:cs typeface="Times New Roman" pitchFamily="18" charset="0"/>
              </a:rPr>
              <a:t>-   реализовать идеи развивающего обучения;</a:t>
            </a:r>
          </a:p>
          <a:p>
            <a:pPr algn="just">
              <a:buNone/>
              <a:defRPr/>
            </a:pPr>
            <a:r>
              <a:rPr lang="ru-RU" dirty="0" smtClean="0">
                <a:solidFill>
                  <a:schemeClr val="accent1"/>
                </a:solidFill>
                <a:cs typeface="Times New Roman" pitchFamily="18" charset="0"/>
              </a:rPr>
              <a:t>-   получить широкий    доступ к информации;</a:t>
            </a:r>
          </a:p>
          <a:p>
            <a:pPr algn="just">
              <a:buNone/>
              <a:defRPr/>
            </a:pPr>
            <a:r>
              <a:rPr lang="ru-RU" dirty="0" smtClean="0">
                <a:solidFill>
                  <a:schemeClr val="accent1"/>
                </a:solidFill>
                <a:cs typeface="Times New Roman" pitchFamily="18" charset="0"/>
              </a:rPr>
              <a:t>- ученику быть активным и равноправным участником образовательной деятельности;</a:t>
            </a:r>
          </a:p>
          <a:p>
            <a:pPr algn="just">
              <a:buNone/>
              <a:defRPr/>
            </a:pPr>
            <a:r>
              <a:rPr lang="ru-RU" dirty="0" smtClean="0">
                <a:solidFill>
                  <a:schemeClr val="accent1"/>
                </a:solidFill>
                <a:cs typeface="Times New Roman" pitchFamily="18" charset="0"/>
              </a:rPr>
              <a:t>- повысить темп урока, увеличить объем самостоятельной работы;</a:t>
            </a:r>
          </a:p>
          <a:p>
            <a:pPr algn="just">
              <a:buNone/>
              <a:defRPr/>
            </a:pPr>
            <a:r>
              <a:rPr lang="ru-RU" dirty="0" smtClean="0">
                <a:solidFill>
                  <a:schemeClr val="accent1"/>
                </a:solidFill>
                <a:cs typeface="Times New Roman" pitchFamily="18" charset="0"/>
              </a:rPr>
              <a:t> - реализовать принципы личностно- ориентированного  образования</a:t>
            </a:r>
          </a:p>
          <a:p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611560" y="980728"/>
          <a:ext cx="813690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одержимое 22"/>
          <p:cNvSpPr>
            <a:spLocks noGrp="1"/>
          </p:cNvSpPr>
          <p:nvPr>
            <p:ph idx="1"/>
          </p:nvPr>
        </p:nvSpPr>
        <p:spPr>
          <a:xfrm>
            <a:off x="179512" y="836712"/>
            <a:ext cx="8229600" cy="35524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В кабинете созданы все условия для работы: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разработаны инструкции по технике безопасности при работе в кабинете, правила поведения обучающихся в кабинете; реальные  условия в кабинете соответствуют нормативным требованиям; имеется  компьютер, мультимедиа проектор,  ноутбук, принтер- сканер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24" name="Picture 5" descr="F:\МАТ фото\2014225123251.jpg"/>
          <p:cNvPicPr>
            <a:picLocks noChangeAspect="1" noChangeArrowheads="1"/>
          </p:cNvPicPr>
          <p:nvPr/>
        </p:nvPicPr>
        <p:blipFill>
          <a:blip r:embed="rId2" cstate="print"/>
          <a:srcRect t="6950" r="19766" b="22025"/>
          <a:stretch>
            <a:fillRect/>
          </a:stretch>
        </p:blipFill>
        <p:spPr bwMode="auto">
          <a:xfrm>
            <a:off x="971600" y="2492896"/>
            <a:ext cx="7095250" cy="41158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ИКТ на уроке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Picture 2" descr="F:\МАТ фото\20142251219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409" r="18315"/>
          <a:stretch>
            <a:fillRect/>
          </a:stretch>
        </p:blipFill>
        <p:spPr>
          <a:xfrm>
            <a:off x="251520" y="1844824"/>
            <a:ext cx="4248150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F:\МАТ фото\2014225121812.jpg"/>
          <p:cNvPicPr>
            <a:picLocks noChangeAspect="1" noChangeArrowheads="1"/>
          </p:cNvPicPr>
          <p:nvPr/>
        </p:nvPicPr>
        <p:blipFill>
          <a:blip r:embed="rId3" cstate="print"/>
          <a:srcRect r="35039" b="21651"/>
          <a:stretch>
            <a:fillRect/>
          </a:stretch>
        </p:blipFill>
        <p:spPr bwMode="auto">
          <a:xfrm>
            <a:off x="4644008" y="1844824"/>
            <a:ext cx="4213225" cy="4464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836712"/>
            <a:ext cx="8208912" cy="864096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              Электронные носители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5" descr="F:\МАТ фото\2014225130027.jpg"/>
          <p:cNvPicPr>
            <a:picLocks noChangeAspect="1" noChangeArrowheads="1"/>
          </p:cNvPicPr>
          <p:nvPr/>
        </p:nvPicPr>
        <p:blipFill>
          <a:blip r:embed="rId2" cstate="print"/>
          <a:srcRect t="23750" b="19551"/>
          <a:stretch>
            <a:fillRect/>
          </a:stretch>
        </p:blipFill>
        <p:spPr bwMode="auto">
          <a:xfrm>
            <a:off x="323528" y="2132856"/>
            <a:ext cx="8532440" cy="44336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МАТ фото\20142251224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164971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F:\МАТ фото\2014225123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3995" y="0"/>
            <a:ext cx="4620005" cy="34650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F:\МАТ фото\2014225123140.jpg"/>
          <p:cNvPicPr>
            <a:picLocks noChangeAspect="1" noChangeArrowheads="1"/>
          </p:cNvPicPr>
          <p:nvPr/>
        </p:nvPicPr>
        <p:blipFill>
          <a:blip r:embed="rId4" cstate="print"/>
          <a:srcRect l="2362" r="20074" b="27950"/>
          <a:stretch>
            <a:fillRect/>
          </a:stretch>
        </p:blipFill>
        <p:spPr bwMode="auto">
          <a:xfrm>
            <a:off x="0" y="3645024"/>
            <a:ext cx="4094738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3" descr="F:\МАТ фото\2014225122810.jpg"/>
          <p:cNvPicPr>
            <a:picLocks noChangeAspect="1" noChangeArrowheads="1"/>
          </p:cNvPicPr>
          <p:nvPr/>
        </p:nvPicPr>
        <p:blipFill>
          <a:blip r:embed="rId5" cstate="print"/>
          <a:srcRect t="3885" b="28960"/>
          <a:stretch>
            <a:fillRect/>
          </a:stretch>
        </p:blipFill>
        <p:spPr>
          <a:xfrm>
            <a:off x="4427984" y="3662123"/>
            <a:ext cx="4716016" cy="3195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6" descr="F:\МАТ фото\2014225122240.jpg"/>
          <p:cNvPicPr>
            <a:picLocks noChangeAspect="1" noChangeArrowheads="1"/>
          </p:cNvPicPr>
          <p:nvPr/>
        </p:nvPicPr>
        <p:blipFill>
          <a:blip r:embed="rId6" cstate="print"/>
          <a:srcRect l="10085" r="31084" b="1389"/>
          <a:stretch>
            <a:fillRect/>
          </a:stretch>
        </p:blipFill>
        <p:spPr bwMode="auto">
          <a:xfrm>
            <a:off x="3059832" y="2079364"/>
            <a:ext cx="2448272" cy="30778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20184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Важным пунктом применения ИКТ технологий является подготовка к  ЕГЭ и ГИА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Она начинается с выполнения тестовых заданий. Тесты могут быть представлены в электронном виде и в интерактивном режиме  </a:t>
            </a:r>
            <a:endParaRPr lang="ru-RU" sz="2400" dirty="0"/>
          </a:p>
        </p:txBody>
      </p:sp>
      <p:pic>
        <p:nvPicPr>
          <p:cNvPr id="4" name="Picture 2" descr="C:\Users\Земфира\Documents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780928"/>
            <a:ext cx="7056784" cy="383505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достижения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Picture 5" descr="F:\МАТ фото\2014225121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3002"/>
            <a:ext cx="3888432" cy="5116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 descr="F:\МАТ фото\20142251209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2547" y="1556792"/>
            <a:ext cx="4455215" cy="504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Практическая значимость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обучение для учащихся становится более привлекательным, повышается интерес к предмету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- положительная динамика качества знаний учащихся;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- повышается плотность урока, продвижение вперёд  происходит быстрыми темпами;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- происходит систематическая работа над общим развитием учащихся;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- подход учащихся к процессу учения становится осознанным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Ежегодно учащиеся школы активно применяют участие в олимпиаде по математике, демонстрируя хорошие знания,  ученики 6 класса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Галиахметова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Л.,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Бикмухаметов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Н. 2012-2013 учебном году стали призерами районной олимпиады, участвовали в республиканской олимпиаде.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Члены кружка «Юный математик»  активно принимают  участие в различных конкурсах, олимпиадах: «Пятерочка»,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Олимпус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Альбус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«Мир знаний»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400" b="1" dirty="0" smtClean="0"/>
              <a:t> </a:t>
            </a:r>
            <a:br>
              <a:rPr lang="ru-RU" sz="5400" b="1" dirty="0" smtClean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частники олимпиад, конкурсов 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научно-практических конференций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Autofit/>
          </a:bodyPr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Сверхпрограммная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общероссийская предметная олимпиада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Олимпус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Зимняя сессия, 2011год, ООО «ИРШО», Калининград, участников -10,  2 диплом лауреата: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Галиахметова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Л., 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Бикмухаметов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Сверхпрограммная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общероссийская предметная олимпиада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Олимпус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Весенняя сессия, 2011год, ООО «ИРШО», Калининград, участников -6,  1 диплом лауреата: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Галиахметова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Всероссийская олимпиада школьников, 2012год, Центр поддержки талантливой молодёжи,  3 место: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Файзриева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Всероссийская олимпиада школьников, 2012год, Центр поддержки талантливой молодёжи,  3 место: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Шайдуллина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Сверхпрограммная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общероссийская предметная олимпиада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Олимпус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Зимняя сессия, 2012год, ООО «ИРШО», Калининград, участников -8,  1 диплом лауреата: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ГалиахметоваЛ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Сверхпрограммная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общероссийская предметная олимпиада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Олимпус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Весенняя сессия, 2012год, ООО «ИРШО», Калининград, участников -21,  1 диплом лауреата: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Галиахметова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Олимпиада «Школа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Мустакимовых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 Газета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 2010, 2011, 2012год, участников-5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Общероссийский конкурс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мультитест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2013год, ООО «ИРШО» Калининград,  участников -8,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1место: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Файзриева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А.,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Шайдуллина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Г.,  2-3 место: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Насирова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Ф.,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Галиахметова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Сверхпрограммная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общероссийская предметная олимпиада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Олимпус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Осенняя сессия, 2013год, ООО «ИРШО», Калининград, участников -15,  1 место: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Галиахметова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Результаты участия обучающихся в научно-практических конференциях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5" y="1556789"/>
          <a:ext cx="8280919" cy="4434930"/>
        </p:xfrm>
        <a:graphic>
          <a:graphicData uri="http://schemas.openxmlformats.org/drawingml/2006/table">
            <a:tbl>
              <a:tblPr/>
              <a:tblGrid>
                <a:gridCol w="1385269"/>
                <a:gridCol w="1904721"/>
                <a:gridCol w="1965061"/>
                <a:gridCol w="1128483"/>
                <a:gridCol w="1897385"/>
              </a:tblGrid>
              <a:tr h="13381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Тема конференции, кем организована, дата проведения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Тема выступления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Уровень (образовательное учреждение, район, город, республиканский, федеральный, международный уровень)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Результат (занятое место)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Документы (материалы) подтверждающие результаты (при наличии высоких результатов)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«Моё Я в Большой Науке»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Золотая пропорция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межрегиональный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участие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грамота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«Моё Я в Большой Науке»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Статистические характеристики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образовательное учреждение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место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грамота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«Моё Я в Большой Науке»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Теорема Пифагора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образовательное учреждение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место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грамота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«Моё Я в Большой Науке»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Многоугольники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образовательное учреждение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место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грамота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«Моё Я в Большой Науке»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Четырехугольник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образовательное учреждение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место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грамота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«Моё Я в Большой науке»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 вокруг нас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Образовательное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учреждение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  место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грамота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756" marR="47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Результаты работы</a:t>
            </a:r>
            <a:br>
              <a:rPr lang="ru-RU" sz="3600" dirty="0" smtClean="0"/>
            </a:br>
            <a:r>
              <a:rPr lang="ru-RU" sz="3600" dirty="0" smtClean="0"/>
              <a:t> за 2013-2014 учебный год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Успеваемость-100%, качество обучения- 73%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Чемпионат по математике: призер-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Галиахметова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Результаты ГИА: успеваемость-100%,качество-100%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Участие учителя на республиканской олимпиаде по математике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Участие на районном конкурсе «Лучший кабинет математики»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Участие учащихся на конкурсах: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Альбус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»-19 учащихся, «Пятёрочка»-12 учащихся,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Олимпус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»-12 учащихся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Verdana" pitchFamily="34" charset="0"/>
              </a:rPr>
              <a:t>  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Результативность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686800" cy="486570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None/>
              <a:defRPr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Умеют работать с программными средствами обучения  по математике</a:t>
            </a:r>
          </a:p>
          <a:p>
            <a:pPr marL="274320" indent="-274320">
              <a:lnSpc>
                <a:spcPct val="170000"/>
              </a:lnSpc>
              <a:buClr>
                <a:schemeClr val="accent3"/>
              </a:buClr>
              <a:buNone/>
              <a:defRPr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- Умеют работать с информацией: форматировать, сканировать, копировать на различные носители, архивировать</a:t>
            </a:r>
          </a:p>
          <a:p>
            <a:pPr marL="274320" indent="-274320">
              <a:lnSpc>
                <a:spcPct val="170000"/>
              </a:lnSpc>
              <a:buClr>
                <a:schemeClr val="accent3"/>
              </a:buClr>
              <a:buNone/>
              <a:defRPr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- Работают  в сети Интернет </a:t>
            </a:r>
          </a:p>
          <a:p>
            <a:pPr>
              <a:buNone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Наблюдается : повышение  интереса  к предмету; развитие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творческих способностей учащихся, формирование  навыков исследовательской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- Возросло качество знаний: : успеваемость- 100%,   качество знаний – 73 % ;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- Результаты ГИА по математике качество: 2012 год- 78 %, 2013 год-100%  </a:t>
            </a:r>
          </a:p>
          <a:p>
            <a:pPr>
              <a:lnSpc>
                <a:spcPct val="120000"/>
              </a:lnSpc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- Качественное  изменение  контроля  за деятельностью учащихся, создание ситуации «успеха для каждого ученика»;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indent="-400050">
              <a:lnSpc>
                <a:spcPct val="170000"/>
              </a:lnSpc>
              <a:buClr>
                <a:schemeClr val="accent3"/>
              </a:buClr>
              <a:buNone/>
              <a:defRPr/>
            </a:pP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715436" cy="1132732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tx1"/>
                </a:solidFill>
                <a:latin typeface="Verdana" pitchFamily="34" charset="0"/>
              </a:rPr>
              <a:t>   Используемые </a:t>
            </a:r>
            <a:r>
              <a:rPr lang="ru-RU" sz="4400" baseline="0" dirty="0" err="1" smtClean="0">
                <a:solidFill>
                  <a:schemeClr val="tx1"/>
                </a:solidFill>
                <a:latin typeface="Verdana" pitchFamily="34" charset="0"/>
              </a:rPr>
              <a:t>медиаресурсы</a:t>
            </a:r>
            <a:endParaRPr lang="ru-RU" sz="4400" dirty="0">
              <a:solidFill>
                <a:schemeClr val="tx1"/>
              </a:solidFill>
              <a:latin typeface="Verdana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1712"/>
                <a:gridCol w="270508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«Математика 5-11 классы. Практикум»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«Учебное электронное издание. Математика 5-11 классы»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«Интерактивная математика 5-9 классы».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«Математика 5-11 классы. Практикум», «Сдаем единый экзамен»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«Курс математики </a:t>
                      </a: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XXI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века»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2143116"/>
            <a:ext cx="1697039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4572008"/>
            <a:ext cx="171450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4572008"/>
            <a:ext cx="1785939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4500570"/>
            <a:ext cx="17859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572008"/>
            <a:ext cx="170973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20688"/>
            <a:ext cx="8686800" cy="674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</a:t>
            </a:r>
            <a:r>
              <a:rPr lang="ru-RU" dirty="0" smtClean="0">
                <a:latin typeface="Verdana" pitchFamily="34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84784"/>
            <a:ext cx="8686800" cy="45953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Внедрение  ИКТ в образовательный процесс стимулирует познавательный интерес к математике, создавая условия для мотивации к изучению этого предмета, способствуют</a:t>
            </a:r>
          </a:p>
          <a:p>
            <a:pPr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повышению эффективности обучения и самообучения,  повышению качества образования.  </a:t>
            </a:r>
            <a:r>
              <a:rPr lang="tt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Использование информационных технологий в изучении математики позволяет добиться высокого уровня качества знаний.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572660" cy="85723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Verdana" pitchFamily="34" charset="0"/>
              </a:rPr>
              <a:t>            Используемая литература </a:t>
            </a:r>
            <a:br>
              <a:rPr lang="ru-RU" sz="2800" dirty="0" smtClean="0">
                <a:latin typeface="Verdana" pitchFamily="34" charset="0"/>
              </a:rPr>
            </a:br>
            <a:r>
              <a:rPr lang="ru-RU" sz="2800" dirty="0" smtClean="0">
                <a:latin typeface="Verdana" pitchFamily="34" charset="0"/>
              </a:rPr>
              <a:t>                       </a:t>
            </a:r>
            <a:endParaRPr lang="ru-RU" sz="2800" dirty="0">
              <a:latin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42918"/>
            <a:ext cx="8686800" cy="5437207"/>
          </a:xfrm>
        </p:spPr>
        <p:txBody>
          <a:bodyPr>
            <a:noAutofit/>
          </a:bodyPr>
          <a:lstStyle/>
          <a:p>
            <a:pPr lvl="0"/>
            <a:r>
              <a:rPr lang="tt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Селевко Г.К. Современные педагогические технологии: Учебное пособие. М.: Народное образование, 1998. 256 с.</a:t>
            </a: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tt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"Подготовка обучающихся к успешной сдаче ЕГЭ по математике" Из опыта работы учителя математики МОУ СОШ  № 20 Кнышенко Л.Н., г.Старый Оскол</a:t>
            </a: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tt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Информационные технологии на уроках математики. Старцева Надежда Алексеевна, с.н.с. Института электронных программно-методических средств обучения РАО</a:t>
            </a:r>
            <a:endParaRPr lang="ru-RU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Борисова Т.Н.,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Захарцова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Л.М., Кузьмина А.Н. Применение в учебном процессе компьютерных и информационных технологий.//Специалист № 6 2008 г – 40 с </a:t>
            </a:r>
          </a:p>
          <a:p>
            <a:pPr lvl="0"/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Зашихина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Н.А. Информационные технологии на уроках математики.//Специалист № 5 2008 – 40с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Интернет-ресурсы: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700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http://www.math.ru</a:t>
            </a:r>
            <a:r>
              <a:rPr lang="ru-RU" sz="17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Математика и образование</a:t>
            </a:r>
          </a:p>
          <a:p>
            <a:pPr lvl="0"/>
            <a:r>
              <a:rPr lang="ru-RU" sz="1700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http:// </a:t>
            </a:r>
            <a:r>
              <a:rPr lang="en-US" sz="1700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www</a:t>
            </a:r>
            <a:r>
              <a:rPr lang="ru-RU" sz="1700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700" u="sng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school.msu.ru</a:t>
            </a:r>
            <a:r>
              <a:rPr lang="ru-RU" sz="17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Учебно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консультационный сайт для учащихся и преподавателей средних школ</a:t>
            </a:r>
          </a:p>
          <a:p>
            <a:pPr lvl="0"/>
            <a:r>
              <a:rPr lang="ru-RU" sz="1700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http://www.problems.ru</a:t>
            </a:r>
            <a:r>
              <a:rPr lang="ru-RU" sz="17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Интернет-проект «Задачи»</a:t>
            </a:r>
          </a:p>
          <a:p>
            <a:pPr lvl="0"/>
            <a:r>
              <a:rPr lang="tt-RU" sz="1700" b="1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www.fipi.ru</a:t>
            </a:r>
            <a:r>
              <a:rPr lang="tt-RU" sz="17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t-RU" sz="1700" b="1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www.alleng.ru</a:t>
            </a:r>
            <a:r>
              <a:rPr lang="tt-RU" sz="17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ю</a:t>
            </a:r>
            <a:r>
              <a:rPr lang="tt-RU" sz="1700" b="1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http://www.afportal.ru/physics/task</a:t>
            </a:r>
            <a:r>
              <a:rPr lang="tt-RU" sz="17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,</a:t>
            </a:r>
            <a:r>
              <a:rPr lang="tt-RU" sz="1700" b="1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www.ege.edu.ru</a:t>
            </a:r>
            <a:endParaRPr lang="ru-RU" sz="17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700" u="sng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http</a:t>
            </a:r>
            <a:r>
              <a:rPr lang="ru-RU" sz="1700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://school-collection.edu.ru/collection/matematika/</a:t>
            </a:r>
            <a:r>
              <a:rPr lang="ru-RU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Материалы по математике в Единой коллекции ЦОР</a:t>
            </a:r>
            <a:endParaRPr lang="ru-RU" sz="1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earth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710" y="4643446"/>
            <a:ext cx="1357290" cy="1500198"/>
          </a:xfrm>
          <a:prstGeom prst="rect">
            <a:avLst/>
          </a:prstGeom>
          <a:noFill/>
        </p:spPr>
      </p:pic>
      <p:pic>
        <p:nvPicPr>
          <p:cNvPr id="5" name="Picture 3" descr="image33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15082"/>
            <a:ext cx="928662" cy="642918"/>
          </a:xfrm>
          <a:prstGeom prst="rect">
            <a:avLst/>
          </a:prstGeom>
          <a:noFill/>
        </p:spPr>
      </p:pic>
      <p:pic>
        <p:nvPicPr>
          <p:cNvPr id="6" name="Picture 7" descr="dbdee13c60c9204fee7ec8d256b5f9f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01058" y="4929198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7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2" y="188640"/>
            <a:ext cx="8678167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611560" y="2636912"/>
            <a:ext cx="7777162" cy="19272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34810"/>
              </a:avLst>
            </a:prstTxWarp>
            <a:scene3d>
              <a:camera prst="legacyPerspectiveFront">
                <a:rot lat="20519966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Impact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296</TotalTime>
  <Words>1135</Words>
  <Application>Microsoft Office PowerPoint</Application>
  <PresentationFormat>Экран (4:3)</PresentationFormat>
  <Paragraphs>150</Paragraphs>
  <Slides>23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Constantia</vt:lpstr>
      <vt:lpstr>Impact</vt:lpstr>
      <vt:lpstr>Times New Roman</vt:lpstr>
      <vt:lpstr>Verdana</vt:lpstr>
      <vt:lpstr>Wingdings 2</vt:lpstr>
      <vt:lpstr>Поток</vt:lpstr>
      <vt:lpstr>      МБОУ «СОШ им.Ф.Ахметова с.Каркаусь»</vt:lpstr>
      <vt:lpstr>Презентация PowerPoint</vt:lpstr>
      <vt:lpstr>        Использование   интерактивных технологий  в образовательном процессе </vt:lpstr>
      <vt:lpstr>                 Задачи</vt:lpstr>
      <vt:lpstr>Актуальность</vt:lpstr>
      <vt:lpstr>  ИКТ позволяет</vt:lpstr>
      <vt:lpstr>Презентация PowerPoint</vt:lpstr>
      <vt:lpstr>Презентация PowerPoint</vt:lpstr>
      <vt:lpstr>ИКТ на уроке</vt:lpstr>
      <vt:lpstr>Презентация PowerPoint</vt:lpstr>
      <vt:lpstr>Презентация PowerPoint</vt:lpstr>
      <vt:lpstr>Важным пунктом применения ИКТ технологий является подготовка к  ЕГЭ и ГИА  Она начинается с выполнения тестовых заданий. Тесты могут быть представлены в электронном виде и в интерактивном режиме  </vt:lpstr>
      <vt:lpstr>Наши достижения</vt:lpstr>
      <vt:lpstr>Практическая значимость</vt:lpstr>
      <vt:lpstr>Презентация PowerPoint</vt:lpstr>
      <vt:lpstr>             Участники олимпиад, конкурсов и  научно-практических конференций</vt:lpstr>
      <vt:lpstr>Результаты участия обучающихся в научно-практических конференциях </vt:lpstr>
      <vt:lpstr>Результаты работы  за 2013-2014 учебный год</vt:lpstr>
      <vt:lpstr>      Результативность</vt:lpstr>
      <vt:lpstr>   Используемые медиаресурсы</vt:lpstr>
      <vt:lpstr>                      Заключение</vt:lpstr>
      <vt:lpstr>            Используемая литература                      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«СОШ им.Ф.Ахметова с.Каркаусь»</dc:title>
  <dc:creator>1</dc:creator>
  <cp:lastModifiedBy>Ирина</cp:lastModifiedBy>
  <cp:revision>44</cp:revision>
  <dcterms:created xsi:type="dcterms:W3CDTF">2014-05-31T05:12:06Z</dcterms:created>
  <dcterms:modified xsi:type="dcterms:W3CDTF">2014-06-11T11:19:58Z</dcterms:modified>
</cp:coreProperties>
</file>