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48680"/>
            <a:ext cx="8215064" cy="6120680"/>
          </a:xfrm>
        </p:spPr>
        <p:txBody>
          <a:bodyPr>
            <a:normAutofit/>
          </a:bodyPr>
          <a:lstStyle/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tt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lang="tt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Лексик-семантик яктан исемнәр предметлыкны белдерә.</a:t>
            </a:r>
            <a:endParaRPr lang="ru-RU" sz="1800" dirty="0" smtClean="0">
              <a:latin typeface="Arial" pitchFamily="34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tt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tt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Морфологик яктан исемгә килеш,тартым,сан һәм хәбәрлек категорияләре хас.</a:t>
            </a:r>
            <a:endParaRPr lang="ru-RU" sz="1800" dirty="0" smtClean="0">
              <a:latin typeface="Arial" pitchFamily="34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tt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tt-RU" sz="2800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Синтаксик яктан исемнең җөмләдәге төп функциясе- ия яки тәмамлык булып килү.(Дәфтәргә язу)</a:t>
            </a:r>
            <a:endParaRPr lang="tt-RU" sz="40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207968"/>
          </a:xfrm>
        </p:spPr>
        <p:txBody>
          <a:bodyPr/>
          <a:lstStyle/>
          <a:p>
            <a:endParaRPr lang="tt-RU" dirty="0" smtClean="0"/>
          </a:p>
          <a:p>
            <a:endParaRPr lang="tt-RU" dirty="0" smtClean="0"/>
          </a:p>
          <a:p>
            <a:endParaRPr lang="tt-RU" dirty="0" smtClean="0"/>
          </a:p>
          <a:p>
            <a:r>
              <a:rPr lang="tt-RU" dirty="0" smtClean="0"/>
              <a:t>1.</a:t>
            </a:r>
            <a:r>
              <a:rPr lang="tt-RU" u="sng" dirty="0" smtClean="0"/>
              <a:t>Ялгызлык </a:t>
            </a:r>
            <a:r>
              <a:rPr lang="tt-RU" u="sng" dirty="0" smtClean="0"/>
              <a:t>һәм уртаклык исемнәр</a:t>
            </a:r>
            <a:endParaRPr lang="ru-RU" dirty="0" smtClean="0"/>
          </a:p>
          <a:p>
            <a:r>
              <a:rPr lang="tt-RU" u="sng" dirty="0" smtClean="0"/>
              <a:t>2</a:t>
            </a:r>
            <a:r>
              <a:rPr lang="tt-RU" u="sng" dirty="0" smtClean="0"/>
              <a:t>.</a:t>
            </a:r>
            <a:r>
              <a:rPr lang="tt-RU" dirty="0" smtClean="0"/>
              <a:t> </a:t>
            </a:r>
            <a:r>
              <a:rPr lang="tt-RU" u="sng" dirty="0" smtClean="0"/>
              <a:t>Предметлыкны белдерә торган исемнәр</a:t>
            </a:r>
            <a:endParaRPr lang="ru-RU" dirty="0" smtClean="0"/>
          </a:p>
          <a:p>
            <a:r>
              <a:rPr lang="tt-RU" u="sng" dirty="0" smtClean="0"/>
              <a:t>3</a:t>
            </a:r>
            <a:r>
              <a:rPr lang="tt-RU" u="sng" dirty="0" smtClean="0"/>
              <a:t>. Конкрет һәм абстракт исемнәр</a:t>
            </a:r>
            <a:endParaRPr lang="ru-RU" dirty="0" smtClean="0"/>
          </a:p>
          <a:p>
            <a:r>
              <a:rPr lang="tt-RU" u="sng" dirty="0" smtClean="0"/>
              <a:t>4</a:t>
            </a:r>
            <a:r>
              <a:rPr lang="tt-RU" u="sng" dirty="0" smtClean="0"/>
              <a:t>. Җыйма исемнәр(Дәфтәргә язу)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r>
              <a:rPr lang="tt-RU" i="1" dirty="0" smtClean="0"/>
              <a:t>Берлек сан һәм аның грамматик мәгънәләре</a:t>
            </a:r>
            <a:r>
              <a:rPr lang="tt-RU" dirty="0" smtClean="0"/>
              <a:t>:</a:t>
            </a:r>
            <a:endParaRPr lang="ru-RU" dirty="0" smtClean="0"/>
          </a:p>
          <a:p>
            <a:r>
              <a:rPr lang="tt-RU" dirty="0" smtClean="0"/>
              <a:t>1.Берлек сандагы исем предметларның реаль берлеген белдерә</a:t>
            </a:r>
            <a:endParaRPr lang="ru-RU" dirty="0" smtClean="0"/>
          </a:p>
          <a:p>
            <a:r>
              <a:rPr lang="tt-RU" dirty="0" smtClean="0"/>
              <a:t>2.Нуль формада килгән исем,гади берлекне белдермичә,предметларны гомумиләштереп,аларны теге яки бу предметлар классы вәкиле буларак характерлый.(Мичтән ипи чыгаргандыр әни)</a:t>
            </a:r>
            <a:endParaRPr lang="ru-RU" dirty="0" smtClean="0"/>
          </a:p>
          <a:p>
            <a:r>
              <a:rPr lang="tt-RU" dirty="0" smtClean="0"/>
              <a:t>3.Сан белән ачыкланган исемнәр татар телендә берлек сан формасында килә.(Бер тауда ун чишмә.)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 fontScale="92500" lnSpcReduction="20000"/>
          </a:bodyPr>
          <a:lstStyle/>
          <a:p>
            <a:r>
              <a:rPr lang="tt-RU" i="1" dirty="0" smtClean="0"/>
              <a:t>Күплек сан һәм аның грамматик мәгънәләре:</a:t>
            </a:r>
            <a:endParaRPr lang="ru-RU" dirty="0" smtClean="0"/>
          </a:p>
          <a:p>
            <a:r>
              <a:rPr lang="tt-RU" dirty="0" smtClean="0"/>
              <a:t>1.Санала торган предмет һәм күренешләрне белдергән исемнәрдәге күплек кушымчасы предметларның бердән артык булуын,аның билгесез күплеген күрсәтә.(Агачлар яфрак яра башладылар)</a:t>
            </a:r>
            <a:endParaRPr lang="ru-RU" dirty="0" smtClean="0"/>
          </a:p>
          <a:p>
            <a:r>
              <a:rPr lang="tt-RU" dirty="0" smtClean="0"/>
              <a:t>2.Матдәлек мәгънәсендәге исемнәргә –ләр,-лар кушымчасы ялгаганда,алар гади күплекне түгел ,ә әйберләрнең төрле төрләрен,сортларын белдерәләр.(Җиләкләр өлгереп килә)</a:t>
            </a:r>
            <a:endParaRPr lang="ru-RU" dirty="0" smtClean="0"/>
          </a:p>
          <a:p>
            <a:r>
              <a:rPr lang="tt-RU" dirty="0" smtClean="0"/>
              <a:t>3.Абстракт мәгънәле исемнәр күплек кушымчасы алганда,аларның мәгънәләре конкретлаша төшә.(Калсын юллар туймас моңнар булып.)</a:t>
            </a:r>
            <a:endParaRPr lang="ru-RU" dirty="0" smtClean="0"/>
          </a:p>
          <a:p>
            <a:r>
              <a:rPr lang="tt-RU" dirty="0" smtClean="0"/>
              <a:t>4.Җыйма исемнәр күплек сан кушымчасы белән килгәндә аерым бер күплекнең җыел-масын һәм аларның урын,вакыт һ.б. ягыннан бүленгәнлеген белдерәләр(Халыкларның күңелен яулап алган.)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 fontScale="85000" lnSpcReduction="10000"/>
          </a:bodyPr>
          <a:lstStyle/>
          <a:p>
            <a:r>
              <a:rPr lang="tt-RU" dirty="0" smtClean="0"/>
              <a:t>-Баш килеш эш башкаручы субъектны белдерә;</a:t>
            </a:r>
            <a:endParaRPr lang="ru-RU" dirty="0" smtClean="0"/>
          </a:p>
          <a:p>
            <a:r>
              <a:rPr lang="tt-RU" dirty="0" smtClean="0"/>
              <a:t>-Иялек килеше иялек мөнәсәбәтен билгелелек төсмере белән белдерә;</a:t>
            </a:r>
            <a:endParaRPr lang="ru-RU" dirty="0" smtClean="0"/>
          </a:p>
          <a:p>
            <a:r>
              <a:rPr lang="tt-RU" dirty="0" smtClean="0"/>
              <a:t>-Юнәлеш килеше.Җөмләдә фигыль яки башка сүз төркемнәре белән мөнәсәбәткә кереп,урын,вакыт,сәбәп,максат мөнәсәбәтенбелдерә;</a:t>
            </a:r>
            <a:endParaRPr lang="ru-RU" dirty="0" smtClean="0"/>
          </a:p>
          <a:p>
            <a:r>
              <a:rPr lang="tt-RU" dirty="0" smtClean="0"/>
              <a:t>-Төшем килешенең төп грамматик мәгънәсе-туры объектмөнәсәбәтен билгелелек төсмере белән белдерә;</a:t>
            </a:r>
            <a:endParaRPr lang="ru-RU" dirty="0" smtClean="0"/>
          </a:p>
          <a:p>
            <a:r>
              <a:rPr lang="tt-RU" dirty="0" smtClean="0"/>
              <a:t>-Чыгыш килеше эш яки хәлнең чыгыш ноктасын,эш-хәлнең урынын(юлдан атлау),вакытын(җәйдән калу),сәбәбен(шатлыктан сикерү),эш яки хәлгә карата кыек объ-ект мөнәсәбәтен (әнидән сорау),акча санау берәмлекләре белән килгәндә,әйбернең хакын(бишәр сумнан алу)белдерә.</a:t>
            </a:r>
            <a:endParaRPr lang="ru-RU" dirty="0" smtClean="0"/>
          </a:p>
          <a:p>
            <a:r>
              <a:rPr lang="tt-RU" dirty="0" smtClean="0"/>
              <a:t>-Урын-вакыт килеше эш-хәлгә карата урын яки вакыт мөнәсәбәтен(Болында балык тота,Чәчүне бер атнада тәмамладылар);кыек объект мөнәсәбәтен(Татарларда тырышлык бар)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 fontScale="85000" lnSpcReduction="10000"/>
          </a:bodyPr>
          <a:lstStyle/>
          <a:p>
            <a:r>
              <a:rPr lang="tt-RU" dirty="0" smtClean="0"/>
              <a:t>Тартым мәгънәсен белдерүнең төрле структур типлары бар:</a:t>
            </a:r>
            <a:endParaRPr lang="ru-RU" dirty="0" smtClean="0"/>
          </a:p>
          <a:p>
            <a:r>
              <a:rPr lang="tt-RU" dirty="0" smtClean="0"/>
              <a:t>-исемгә ялганып килгән тартым кушымчалары үзләре генә дә предметның кайсы затка караганлыгын белдерә(эшем)</a:t>
            </a:r>
            <a:endParaRPr lang="ru-RU" dirty="0" smtClean="0"/>
          </a:p>
          <a:p>
            <a:r>
              <a:rPr lang="tt-RU" dirty="0" smtClean="0"/>
              <a:t>-тартым кушымчаларын ачыклап,төгәлләндереп иялек килешендәге зат алмашлыклары килә(синең китабың);</a:t>
            </a:r>
            <a:endParaRPr lang="ru-RU" dirty="0" smtClean="0"/>
          </a:p>
          <a:p>
            <a:r>
              <a:rPr lang="tt-RU" dirty="0" smtClean="0"/>
              <a:t>I –II зат тартымның мәгънәләре һәрвакыт анык: I зат предметның сөйләүченеке,II зат тың-лаучыныкы икәнен белдерә.III затның мәгънәсе исә киң,ул сөйләмдә катнашмаган башка бер затка гына түгел,ә киң предметлар дөньясына ишарәли.</a:t>
            </a:r>
            <a:endParaRPr lang="ru-RU" dirty="0" smtClean="0"/>
          </a:p>
          <a:p>
            <a:r>
              <a:rPr lang="tt-RU" dirty="0" smtClean="0"/>
              <a:t>Тартымлы исемнәрнең килеш белән төрләнешен таблицада карау.Үзгәреш:I һәм II зат тартымлы исем юнәлеш килешендә-</a:t>
            </a:r>
            <a:r>
              <a:rPr lang="tt-RU" b="1" dirty="0" smtClean="0"/>
              <a:t>а</a:t>
            </a:r>
            <a:r>
              <a:rPr lang="tt-RU" dirty="0" smtClean="0"/>
              <a:t> кушымчасы ала(кызыма, китабыңа);IIIзат тартымлы исем юнәлеш килешендә-</a:t>
            </a:r>
            <a:r>
              <a:rPr lang="tt-RU" b="1" dirty="0" smtClean="0"/>
              <a:t>на,</a:t>
            </a:r>
            <a:r>
              <a:rPr lang="tt-RU" dirty="0" smtClean="0"/>
              <a:t>төшем килешендә –</a:t>
            </a:r>
            <a:r>
              <a:rPr lang="tt-RU" b="1" dirty="0" smtClean="0"/>
              <a:t>н</a:t>
            </a:r>
            <a:r>
              <a:rPr lang="tt-RU" dirty="0" smtClean="0"/>
              <a:t>,чыгыш к</a:t>
            </a:r>
            <a:r>
              <a:rPr lang="tt-RU" b="1" dirty="0" smtClean="0"/>
              <a:t>.-ннан</a:t>
            </a:r>
            <a:r>
              <a:rPr lang="tt-RU" dirty="0" smtClean="0"/>
              <a:t>, урын-вакыт к.-</a:t>
            </a:r>
            <a:r>
              <a:rPr lang="tt-RU" b="1" dirty="0" smtClean="0"/>
              <a:t>нда</a:t>
            </a:r>
            <a:r>
              <a:rPr lang="tt-RU" dirty="0" smtClean="0"/>
              <a:t> кушымчалары ала.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/>
          <a:lstStyle/>
          <a:p>
            <a:r>
              <a:rPr lang="tt-RU" dirty="0" smtClean="0"/>
              <a:t>Исем турында кагыйдәләрнең алгоритмын төзегез</a:t>
            </a:r>
            <a:endParaRPr lang="ru-RU" dirty="0" smtClean="0"/>
          </a:p>
          <a:p>
            <a:r>
              <a:rPr lang="tt-RU" dirty="0" smtClean="0"/>
              <a:t>-исемнәрнең лексик-семантик,морфологик,синтаксик яктан бүленеше;</a:t>
            </a:r>
            <a:endParaRPr lang="ru-RU" dirty="0" smtClean="0"/>
          </a:p>
          <a:p>
            <a:r>
              <a:rPr lang="tt-RU" dirty="0" smtClean="0"/>
              <a:t>-лексик-грамматик төркемнәр.Аларның аермасы.</a:t>
            </a:r>
            <a:endParaRPr lang="ru-RU" dirty="0" smtClean="0"/>
          </a:p>
          <a:p>
            <a:r>
              <a:rPr lang="tt-RU" dirty="0" smtClean="0"/>
              <a:t>-исемнең грамматик категорияләре</a:t>
            </a:r>
            <a:endParaRPr lang="ru-RU" dirty="0" smtClean="0"/>
          </a:p>
          <a:p>
            <a:r>
              <a:rPr lang="tt-RU" dirty="0" smtClean="0"/>
              <a:t>-боларны белү нигә кирәк?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430</Words>
  <Application>Microsoft Office PowerPoint</Application>
  <PresentationFormat>Экран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</cp:revision>
  <dcterms:modified xsi:type="dcterms:W3CDTF">2011-05-19T07:23:22Z</dcterms:modified>
</cp:coreProperties>
</file>