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sldIdLst>
    <p:sldId id="268" r:id="rId2"/>
    <p:sldId id="270" r:id="rId3"/>
    <p:sldId id="259" r:id="rId4"/>
    <p:sldId id="260" r:id="rId5"/>
    <p:sldId id="264" r:id="rId6"/>
    <p:sldId id="265" r:id="rId7"/>
    <p:sldId id="263" r:id="rId8"/>
    <p:sldId id="262" r:id="rId9"/>
    <p:sldId id="261" r:id="rId10"/>
    <p:sldId id="266" r:id="rId11"/>
    <p:sldId id="275" r:id="rId12"/>
    <p:sldId id="267" r:id="rId13"/>
    <p:sldId id="271" r:id="rId14"/>
    <p:sldId id="272" r:id="rId15"/>
    <p:sldId id="273" r:id="rId16"/>
    <p:sldId id="274" r:id="rId17"/>
    <p:sldId id="269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0C0"/>
    <a:srgbClr val="00CC99"/>
    <a:srgbClr val="CCFFCC"/>
    <a:srgbClr val="99FF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2" y="10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9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89D49A2-CE89-4278-A705-A2FCF69BB0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F5CA9AB-BF92-401B-B0B4-CCEC1D741A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10C997B-5244-47B4-9D28-0F2A61252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CD69-74A9-44EE-86DD-34CF2060DA12}" type="datetimeFigureOut">
              <a:rPr lang="ru-RU" smtClean="0"/>
              <a:t>21.02.2019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68EB39E-3B8E-49B3-849A-0D4C6EEEA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82F2DE1-208E-424E-BB65-0366E7F39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DBC3-B202-4A9E-89F0-F481337B5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04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195B5C0-3AB8-43BA-B100-82C2D0E1F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3803DFC-AA42-4CA7-A5A0-4F32DFA6A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B315FA1-289A-47CC-B3DA-5F86CAC11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CD69-74A9-44EE-86DD-34CF2060DA12}" type="datetimeFigureOut">
              <a:rPr lang="ru-RU" smtClean="0"/>
              <a:t>21.02.2019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30FF63D-D592-4C8F-ACF7-A75866F52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ED25161-0B8C-474F-A963-72BAB79BE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DBC3-B202-4A9E-89F0-F481337B5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49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C4C7A7-4CCA-49E9-BE1D-6B8C06F3B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A639C1C-2FDC-4BEC-BDDD-7F68B4D67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D765A01-31BA-4C58-8E97-D705721DB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CD69-74A9-44EE-86DD-34CF2060DA12}" type="datetimeFigureOut">
              <a:rPr lang="ru-RU" smtClean="0"/>
              <a:t>21.02.2019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58B3B96-DD29-4126-9522-8BB17481F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33C8EA1-1317-487C-95B1-033FE5D07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DBC3-B202-4A9E-89F0-F481337B5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58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7DDE6BC-38D0-4345-AD4C-8B70FB654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0ED5CC2-6AE9-4212-8F91-4A0AB70CC2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5A2C2F7-0D8B-470B-93C7-ABB6BAB60F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2869133-4D1F-484A-89EB-EF1CA420B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CD69-74A9-44EE-86DD-34CF2060DA12}" type="datetimeFigureOut">
              <a:rPr lang="ru-RU" smtClean="0"/>
              <a:t>21.02.2019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9674D11-9BC8-4451-B011-C395E7EE7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28075CC-B405-4A97-95E6-115604B25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DBC3-B202-4A9E-89F0-F481337B5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12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729EA5E-DA8A-4DDA-94D8-2C09A8FDA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A3EFC9A-B810-4189-9346-546115E36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DC894D1-2DE7-4FA0-871C-361404B3D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6498D8B-98DB-4F9C-8D15-F0BDC148CA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A6012302-9299-45ED-BF1E-A052A91CB6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4E85D450-53AC-4867-BAC9-A12806F7E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CD69-74A9-44EE-86DD-34CF2060DA12}" type="datetimeFigureOut">
              <a:rPr lang="ru-RU" smtClean="0"/>
              <a:t>21.02.2019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631891F0-5C58-4C3C-B4FE-8E0E28B4A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4C2835E7-0656-47D0-97D3-32CAE0723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DBC3-B202-4A9E-89F0-F481337B5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83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57BA934-BC99-444D-B62F-CBF243CBD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E667C396-0507-4780-B11C-18A5E6FEC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CD69-74A9-44EE-86DD-34CF2060DA12}" type="datetimeFigureOut">
              <a:rPr lang="ru-RU" smtClean="0"/>
              <a:t>21.02.2019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87E85E97-682A-46B4-9224-F0BECA4FA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4885A3DE-4013-4A4A-A6F1-6B8DF3C3E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DBC3-B202-4A9E-89F0-F481337B5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7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5DCA21C-C009-436E-AAC4-CA9C6E5BC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CD69-74A9-44EE-86DD-34CF2060DA12}" type="datetimeFigureOut">
              <a:rPr lang="ru-RU" smtClean="0"/>
              <a:t>21.02.2019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99FA13AC-7905-44D8-8E94-26D89644A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DCCDA04-A315-4950-9FF5-7D1EA740D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DBC3-B202-4A9E-89F0-F481337B5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10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2F1C9BF-03FD-4261-880D-A340E4391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5A63606-0899-47AC-BF2B-6DA958049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21F410C-7A01-48F1-9390-05788499A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749C081-3501-474B-A053-287CD65A3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CD69-74A9-44EE-86DD-34CF2060DA12}" type="datetimeFigureOut">
              <a:rPr lang="ru-RU" smtClean="0"/>
              <a:t>21.02.2019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88CCAFE-CBCA-441C-848D-5AA5816B5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637D59B-B819-485A-903A-56B6B5A8C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DBC3-B202-4A9E-89F0-F481337B5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86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15ACBC1-028F-4BF8-A0F7-7A6165FBD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2D4CE028-D02D-4C2D-B50D-04626DED0F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89BF761-A17D-4709-9927-1B25F95C8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9FC2702-98F9-4C81-BB2F-CE363977A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CD69-74A9-44EE-86DD-34CF2060DA12}" type="datetimeFigureOut">
              <a:rPr lang="ru-RU" smtClean="0"/>
              <a:t>21.02.2019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4632B8A-412D-4B1C-B366-A515A2F10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EC1D086-5149-4EB8-961E-89D0C173E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DBC3-B202-4A9E-89F0-F481337B5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41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A3F2087-F683-44B0-9533-8B97B1768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07EE9F2-6153-4CE2-855B-EF419B212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02A97CD-AD3B-4590-9C54-EA05DB170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CD69-74A9-44EE-86DD-34CF2060DA12}" type="datetimeFigureOut">
              <a:rPr lang="ru-RU" smtClean="0"/>
              <a:t>21.02.2019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657BC34-7E6C-4BC4-9FE4-A39B65A04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ABF5CF5-F684-4341-B457-16F00BAD3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DBC3-B202-4A9E-89F0-F481337B5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06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91AB88C1-3BD8-4987-A153-598CC6C166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A07A211-6D44-4E04-8306-10C6470D1F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BDCEFA5-1687-4947-8A26-099BC051F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CD69-74A9-44EE-86DD-34CF2060DA12}" type="datetimeFigureOut">
              <a:rPr lang="ru-RU" smtClean="0"/>
              <a:t>21.02.2019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C05EC26-86FD-4466-8B44-F4AEE0B86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72092E4-9E97-47B0-BBCD-AC38059B6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3DBC3-B202-4A9E-89F0-F481337B5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56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C6B37AD-419F-424F-8BE7-809CA510F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235C208-E575-4BB9-B75D-C77345145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14B5EC1-EDAB-4948-B0B2-14502FD9C2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5CD69-74A9-44EE-86DD-34CF2060DA12}" type="datetimeFigureOut">
              <a:rPr lang="ru-RU" smtClean="0"/>
              <a:t>21.02.2019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CB33651-DE81-4392-B13E-6D748AB7E1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866C4BB-FCC8-4129-A6B9-862383861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3DBC3-B202-4A9E-89F0-F481337B5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231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mtdata.ru/u5/photoCA01/20117206191-0/original.jpg">
            <a:extLst>
              <a:ext uri="{FF2B5EF4-FFF2-40B4-BE49-F238E27FC236}">
                <a16:creationId xmlns="" xmlns:a16="http://schemas.microsoft.com/office/drawing/2014/main" id="{DD613374-C2A3-4D52-8C82-34F35417E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327" y="2372780"/>
            <a:ext cx="5841891" cy="389279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E8CA935-FAAF-4282-B9BD-1C5B3FDF5D46}"/>
              </a:ext>
            </a:extLst>
          </p:cNvPr>
          <p:cNvSpPr/>
          <p:nvPr/>
        </p:nvSpPr>
        <p:spPr>
          <a:xfrm>
            <a:off x="592475" y="1191756"/>
            <a:ext cx="408226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ru-RU" sz="3600" b="1" dirty="0">
                <a:ln>
                  <a:solidFill>
                    <a:schemeClr val="bg1"/>
                  </a:solidFill>
                </a:ln>
                <a:solidFill>
                  <a:srgbClr val="004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Impact" panose="020B0806030902050204" pitchFamily="34" charset="0"/>
              </a:rPr>
              <a:t>27 февраля – </a:t>
            </a:r>
          </a:p>
          <a:p>
            <a:pPr algn="ctr" fontAlgn="base">
              <a:lnSpc>
                <a:spcPct val="150000"/>
              </a:lnSpc>
            </a:pPr>
            <a:r>
              <a:rPr lang="ru-RU" sz="3600" b="1" dirty="0">
                <a:ln>
                  <a:solidFill>
                    <a:schemeClr val="bg1"/>
                  </a:solidFill>
                </a:ln>
                <a:solidFill>
                  <a:srgbClr val="004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Impact" panose="020B0806030902050204" pitchFamily="34" charset="0"/>
              </a:rPr>
              <a:t>Международный </a:t>
            </a:r>
          </a:p>
          <a:p>
            <a:pPr algn="ctr" fontAlgn="base">
              <a:lnSpc>
                <a:spcPct val="150000"/>
              </a:lnSpc>
            </a:pPr>
            <a:r>
              <a:rPr lang="ru-RU" sz="3600" b="1" dirty="0">
                <a:ln>
                  <a:solidFill>
                    <a:schemeClr val="bg1"/>
                  </a:solidFill>
                </a:ln>
                <a:solidFill>
                  <a:srgbClr val="004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Impact" panose="020B0806030902050204" pitchFamily="34" charset="0"/>
              </a:rPr>
              <a:t>день полярного </a:t>
            </a:r>
          </a:p>
          <a:p>
            <a:pPr algn="ctr" fontAlgn="base">
              <a:lnSpc>
                <a:spcPct val="150000"/>
              </a:lnSpc>
            </a:pPr>
            <a:r>
              <a:rPr lang="ru-RU" sz="3600" b="1" dirty="0">
                <a:ln>
                  <a:solidFill>
                    <a:schemeClr val="bg1"/>
                  </a:solidFill>
                </a:ln>
                <a:solidFill>
                  <a:srgbClr val="004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Impact" panose="020B0806030902050204" pitchFamily="34" charset="0"/>
              </a:rPr>
              <a:t>медведя</a:t>
            </a:r>
            <a:endParaRPr lang="ru-RU" sz="3600" dirty="0">
              <a:ln>
                <a:solidFill>
                  <a:schemeClr val="bg1"/>
                </a:solidFill>
              </a:ln>
              <a:solidFill>
                <a:srgbClr val="0040C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68013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854" y="111212"/>
            <a:ext cx="11833654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1"/>
                </a:solidFill>
                <a:latin typeface="Impact" panose="020B0806030902050204" pitchFamily="34" charset="0"/>
              </a:rPr>
              <a:t>Предисловие:</a:t>
            </a:r>
          </a:p>
          <a:p>
            <a:pPr algn="ctr"/>
            <a:r>
              <a:rPr lang="ru-RU" sz="3200" dirty="0">
                <a:solidFill>
                  <a:schemeClr val="accent1"/>
                </a:solidFill>
                <a:latin typeface="Impact" panose="020B0806030902050204" pitchFamily="34" charset="0"/>
              </a:rPr>
              <a:t>Белый медведь-вид, который находится на грани вымирания. Поэтому в мире решили отмечать Международный день полярного медведя 27 февраля.</a:t>
            </a:r>
          </a:p>
          <a:p>
            <a:pPr algn="ctr"/>
            <a:r>
              <a:rPr lang="ru-RU" sz="3200" dirty="0">
                <a:solidFill>
                  <a:schemeClr val="accent1"/>
                </a:solidFill>
                <a:latin typeface="Impact" panose="020B0806030902050204" pitchFamily="34" charset="0"/>
              </a:rPr>
              <a:t>Праздник имеет огромное значение для пяти стран, в которых обитают медведи-Россия, Норвегия, Гренландия, Канада и США.</a:t>
            </a:r>
          </a:p>
          <a:p>
            <a:pPr algn="ctr"/>
            <a:r>
              <a:rPr lang="ru-RU" sz="3200" dirty="0">
                <a:solidFill>
                  <a:schemeClr val="accent1"/>
                </a:solidFill>
                <a:latin typeface="Impact" panose="020B0806030902050204" pitchFamily="34" charset="0"/>
              </a:rPr>
              <a:t>Цель проведения любого праздника привлечь внимание ,обозначить проблему ,сохранить вид  в природе, а не в</a:t>
            </a:r>
          </a:p>
          <a:p>
            <a:pPr algn="ctr"/>
            <a:r>
              <a:rPr lang="ru-RU" sz="3200" dirty="0">
                <a:solidFill>
                  <a:schemeClr val="accent1"/>
                </a:solidFill>
                <a:latin typeface="Impact" panose="020B0806030902050204" pitchFamily="34" charset="0"/>
              </a:rPr>
              <a:t>зоопарках</a:t>
            </a:r>
          </a:p>
          <a:p>
            <a:endParaRPr lang="ru-RU" sz="2800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8216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0"/>
    </mc:Choice>
    <mc:Fallback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12FF621E-7214-4817-ADED-80DA7F8F44E4}"/>
              </a:ext>
            </a:extLst>
          </p:cNvPr>
          <p:cNvSpPr/>
          <p:nvPr/>
        </p:nvSpPr>
        <p:spPr>
          <a:xfrm>
            <a:off x="220718" y="4857636"/>
            <a:ext cx="11971282" cy="1876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>
                <a:solidFill>
                  <a:schemeClr val="accent1"/>
                </a:solidFill>
                <a:latin typeface="Impact" panose="020B0806030902050204" pitchFamily="34" charset="0"/>
              </a:rPr>
              <a:t>Белый, или полярный медведь – крупное хищное животное, потомок бурого медведя. В 2013 году в мире проживало 25 тысяч особей, в России – 5-6 тысяч. Таяние льдов, загрязнение окружающей среды, браконьерская охота приводят к численному уменьшению их популяции. По прогнозам экспертов, к 2050 году исчезнет две трети полярных медведей.</a:t>
            </a:r>
          </a:p>
        </p:txBody>
      </p:sp>
      <p:pic>
        <p:nvPicPr>
          <p:cNvPr id="1026" name="Picture 2" descr="http://2.bp.blogspot.com/-3sShEtreEKg/Uw9NJylL7YI/AAAAAAAAQmc/0ag8c_ZL18g/s1600/image68674.jpg">
            <a:extLst>
              <a:ext uri="{FF2B5EF4-FFF2-40B4-BE49-F238E27FC236}">
                <a16:creationId xmlns="" xmlns:a16="http://schemas.microsoft.com/office/drawing/2014/main" id="{FFF8EAF4-6C94-4955-A952-84BACBA99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368" y="0"/>
            <a:ext cx="8346672" cy="503582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749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0"/>
    </mc:Choice>
    <mc:Fallback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2E5DA5C6-B142-41EB-A1F4-7E164741D69C}"/>
              </a:ext>
            </a:extLst>
          </p:cNvPr>
          <p:cNvSpPr/>
          <p:nvPr/>
        </p:nvSpPr>
        <p:spPr>
          <a:xfrm>
            <a:off x="504497" y="5443251"/>
            <a:ext cx="11466786" cy="1125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Особое внимание охранным мероприятиям уделяют страны, в которых обитает животное: Россия, Канада, США, Норвегия и Гренландия.</a:t>
            </a:r>
          </a:p>
        </p:txBody>
      </p:sp>
      <p:pic>
        <p:nvPicPr>
          <p:cNvPr id="5" name="Picture 6" descr="http://fb.ru/misc/i/gallery/23410/548227.jpg">
            <a:extLst>
              <a:ext uri="{FF2B5EF4-FFF2-40B4-BE49-F238E27FC236}">
                <a16:creationId xmlns="" xmlns:a16="http://schemas.microsoft.com/office/drawing/2014/main" id="{4B532203-4754-4E7D-A29B-797A74D70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271" y="288992"/>
            <a:ext cx="7367418" cy="483486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softEdge rad="635000"/>
          </a:effectLst>
          <a:extLst/>
        </p:spPr>
      </p:pic>
    </p:spTree>
    <p:extLst>
      <p:ext uri="{BB962C8B-B14F-4D97-AF65-F5344CB8AC3E}">
        <p14:creationId xmlns:p14="http://schemas.microsoft.com/office/powerpoint/2010/main" val="1117072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0"/>
    </mc:Choice>
    <mc:Fallback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F1D84B16-90E4-46DE-9583-C2A5238FEC9A}"/>
              </a:ext>
            </a:extLst>
          </p:cNvPr>
          <p:cNvSpPr/>
          <p:nvPr/>
        </p:nvSpPr>
        <p:spPr>
          <a:xfrm>
            <a:off x="578777" y="5488094"/>
            <a:ext cx="11034445" cy="1125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Международный день белого медведя был учрежден, чтобы обратить внимание на проблему сохранения  популяции этих животных. </a:t>
            </a:r>
          </a:p>
        </p:txBody>
      </p:sp>
      <p:pic>
        <p:nvPicPr>
          <p:cNvPr id="4" name="Picture 4" descr="http://bm.img.com.ua/nxs/img/prikol/images/large/9/6/260769_611635.jpg">
            <a:extLst>
              <a:ext uri="{FF2B5EF4-FFF2-40B4-BE49-F238E27FC236}">
                <a16:creationId xmlns="" xmlns:a16="http://schemas.microsoft.com/office/drawing/2014/main" id="{19247656-3B06-4CE9-8B2F-A099B9C3B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413" y="-134284"/>
            <a:ext cx="7991172" cy="618525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955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0"/>
    </mc:Choice>
    <mc:Fallback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9FC6839-82B5-46DF-8C99-C31237CD04E4}"/>
              </a:ext>
            </a:extLst>
          </p:cNvPr>
          <p:cNvSpPr/>
          <p:nvPr/>
        </p:nvSpPr>
        <p:spPr>
          <a:xfrm>
            <a:off x="563857" y="5560081"/>
            <a:ext cx="11496781" cy="129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dirty="0">
                <a:solidFill>
                  <a:schemeClr val="accent1"/>
                </a:solidFill>
                <a:latin typeface="Impact" panose="020B0806030902050204" pitchFamily="34" charset="0"/>
              </a:rPr>
              <a:t>Во время охоты полярный медведь использует правую лапу для маскировки – закрывает ею нос и сливается с окружающей средой.</a:t>
            </a:r>
          </a:p>
        </p:txBody>
      </p:sp>
      <p:pic>
        <p:nvPicPr>
          <p:cNvPr id="3074" name="Picture 2" descr="http://www.gazete8.com/images/album/-dunyanin-en-mutsuz-hayvani--19-vf1.jpg">
            <a:extLst>
              <a:ext uri="{FF2B5EF4-FFF2-40B4-BE49-F238E27FC236}">
                <a16:creationId xmlns="" xmlns:a16="http://schemas.microsoft.com/office/drawing/2014/main" id="{0A280BF2-763C-4D96-8276-2F6F804C43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00"/>
          <a:stretch/>
        </p:blipFill>
        <p:spPr bwMode="auto">
          <a:xfrm>
            <a:off x="1373651" y="471716"/>
            <a:ext cx="8380395" cy="490261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596990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0"/>
    </mc:Choice>
    <mc:Fallback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269F13B3-E8C3-4C27-AF2B-02D9DEC8FC1B}"/>
              </a:ext>
            </a:extLst>
          </p:cNvPr>
          <p:cNvSpPr/>
          <p:nvPr/>
        </p:nvSpPr>
        <p:spPr>
          <a:xfrm>
            <a:off x="243155" y="5056425"/>
            <a:ext cx="11948845" cy="1679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Полярный медведь обитает на Северном полюсе, в Арктике. Ведет бродячий образ жизни. Хорошо плавает и ныряет. Охотится на тюленей, моржей и других морских животных. В Антарктиде он не водится.</a:t>
            </a:r>
          </a:p>
        </p:txBody>
      </p:sp>
      <p:pic>
        <p:nvPicPr>
          <p:cNvPr id="4" name="Picture 2" descr="https://ds03.infourok.ru/uploads/ex/04f2/000227d1-e22de94a/img16.jpg">
            <a:extLst>
              <a:ext uri="{FF2B5EF4-FFF2-40B4-BE49-F238E27FC236}">
                <a16:creationId xmlns="" xmlns:a16="http://schemas.microsoft.com/office/drawing/2014/main" id="{D07EEAF5-3676-4433-B2AF-A90C7C70B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988" y="-40477"/>
            <a:ext cx="7616024" cy="571201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906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0"/>
    </mc:Choice>
    <mc:Fallback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A2361962-7D07-4B36-B492-30DAC2C483CC}"/>
              </a:ext>
            </a:extLst>
          </p:cNvPr>
          <p:cNvSpPr/>
          <p:nvPr/>
        </p:nvSpPr>
        <p:spPr>
          <a:xfrm>
            <a:off x="503968" y="5028166"/>
            <a:ext cx="11445412" cy="1679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Длина тела взрослых особей составляет 200-250 см, вес самца – 400-500 кг, самки – 250-350 кг. Продолжительность жизни – 25-30 лет.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Животное занесено в международную Красную Книгу и в Красную Книгу России.</a:t>
            </a:r>
          </a:p>
        </p:txBody>
      </p:sp>
      <p:pic>
        <p:nvPicPr>
          <p:cNvPr id="2050" name="Picture 2" descr="http://cruise-adviser.com/wp-content/uploads/2014/02/Top-of-the-world.jpg">
            <a:extLst>
              <a:ext uri="{FF2B5EF4-FFF2-40B4-BE49-F238E27FC236}">
                <a16:creationId xmlns="" xmlns:a16="http://schemas.microsoft.com/office/drawing/2014/main" id="{5B1B563D-9D00-415A-8F61-604A0156F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040" y="150079"/>
            <a:ext cx="7707920" cy="5138613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890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0"/>
    </mc:Choice>
    <mc:Fallback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0-tub-ru.yandex.net/i?id=aa9357afebc20447f2136f03908c2ec7-l&amp;n=13">
            <a:extLst>
              <a:ext uri="{FF2B5EF4-FFF2-40B4-BE49-F238E27FC236}">
                <a16:creationId xmlns="" xmlns:a16="http://schemas.microsoft.com/office/drawing/2014/main" id="{C7AFDA97-C6BC-4355-B950-0937BADDF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945" y="510081"/>
            <a:ext cx="6559055" cy="440276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imgs.mongabay.com/wp-content/uploads/sites/20/2015/10/03142245/polar-bear-mother-and-cub-recently-out-of-the-den_polar-bears-intl.jpg">
            <a:extLst>
              <a:ext uri="{FF2B5EF4-FFF2-40B4-BE49-F238E27FC236}">
                <a16:creationId xmlns="" xmlns:a16="http://schemas.microsoft.com/office/drawing/2014/main" id="{4BA0A4C5-F28A-477B-9ADA-2FCC996441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60"/>
          <a:stretch/>
        </p:blipFill>
        <p:spPr bwMode="auto">
          <a:xfrm>
            <a:off x="0" y="510081"/>
            <a:ext cx="6319748" cy="424213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9B83F727-4AFD-452D-A8C4-B53F4EE97BD4}"/>
              </a:ext>
            </a:extLst>
          </p:cNvPr>
          <p:cNvSpPr/>
          <p:nvPr/>
        </p:nvSpPr>
        <p:spPr>
          <a:xfrm>
            <a:off x="324678" y="4934382"/>
            <a:ext cx="11542643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accent1"/>
                </a:solidFill>
                <a:latin typeface="Impact" panose="020B0806030902050204" pitchFamily="34" charset="0"/>
              </a:rPr>
              <a:t>Обычно у самок полярных медведей рождаются по два детеныша. Детеныши остаются с матерью до двух с половиной лет, обучаясь охоте и приобретая навыки выживания в суровой арктической среде.</a:t>
            </a:r>
            <a:br>
              <a:rPr lang="ru-RU" sz="2000" dirty="0">
                <a:solidFill>
                  <a:schemeClr val="accent1"/>
                </a:solidFill>
                <a:latin typeface="Impact" panose="020B0806030902050204" pitchFamily="34" charset="0"/>
              </a:rPr>
            </a:br>
            <a:r>
              <a:rPr lang="ru-RU" sz="2000" dirty="0">
                <a:solidFill>
                  <a:schemeClr val="accent1"/>
                </a:solidFill>
                <a:latin typeface="Impact" panose="020B0806030902050204" pitchFamily="34" charset="0"/>
              </a:rPr>
              <a:t/>
            </a:r>
            <a:br>
              <a:rPr lang="ru-RU" sz="2000" dirty="0">
                <a:solidFill>
                  <a:schemeClr val="accent1"/>
                </a:solidFill>
                <a:latin typeface="Impact" panose="020B0806030902050204" pitchFamily="34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869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8ACC5CC7-F422-4973-96A0-0E0CFB72E573}"/>
              </a:ext>
            </a:extLst>
          </p:cNvPr>
          <p:cNvSpPr/>
          <p:nvPr/>
        </p:nvSpPr>
        <p:spPr>
          <a:xfrm>
            <a:off x="8165683" y="1061478"/>
            <a:ext cx="3842534" cy="820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</a:pPr>
            <a:endParaRPr lang="ru-RU" sz="3600" dirty="0">
              <a:solidFill>
                <a:schemeClr val="accent1"/>
              </a:solidFill>
              <a:effectLst>
                <a:reflection blurRad="6350" stA="55000" endA="300" endPos="45500" dir="5400000" sy="-100000" algn="bl" rotWithShape="0"/>
              </a:effectLst>
              <a:latin typeface="Helvetica Neue"/>
            </a:endParaRPr>
          </a:p>
        </p:txBody>
      </p:sp>
      <p:pic>
        <p:nvPicPr>
          <p:cNvPr id="4098" name="Picture 2" descr="http://www.fresher.ru/manager_content/images/iz-afriki-v-arktiku-fotografii-dikoj-prirody-gida-pola-goldshtejna/big/13.jpg">
            <a:extLst>
              <a:ext uri="{FF2B5EF4-FFF2-40B4-BE49-F238E27FC236}">
                <a16:creationId xmlns="" xmlns:a16="http://schemas.microsoft.com/office/drawing/2014/main" id="{69E2398F-6B5C-4150-A535-6EB0D778A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767" y="239648"/>
            <a:ext cx="8496464" cy="5307815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1F93359F-C9AD-4F92-9C43-AE57BD250956}"/>
              </a:ext>
            </a:extLst>
          </p:cNvPr>
          <p:cNvSpPr/>
          <p:nvPr/>
        </p:nvSpPr>
        <p:spPr>
          <a:xfrm>
            <a:off x="429802" y="6042496"/>
            <a:ext cx="113323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727272"/>
                </a:solidFill>
                <a:latin typeface="tahoma" panose="020B0604030504040204" pitchFamily="34" charset="0"/>
              </a:rPr>
              <a:t> 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89843404-1284-40B4-BF68-B98B6858E969}"/>
              </a:ext>
            </a:extLst>
          </p:cNvPr>
          <p:cNvSpPr/>
          <p:nvPr/>
        </p:nvSpPr>
        <p:spPr>
          <a:xfrm>
            <a:off x="194648" y="5052430"/>
            <a:ext cx="11813569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Белый медведь не пьет воду – он получает необходимую влагу вместе с добычей.</a:t>
            </a:r>
          </a:p>
          <a:p>
            <a:pPr algn="ctr">
              <a:lnSpc>
                <a:spcPct val="150000"/>
              </a:lnSpc>
            </a:pP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 Животное выдерживает температуру до -80°C.  «</a:t>
            </a:r>
            <a:r>
              <a:rPr lang="ru-RU" sz="2800" dirty="0">
                <a:solidFill>
                  <a:schemeClr val="accent1"/>
                </a:solidFill>
                <a:latin typeface="Impact" panose="020B0806030902050204" pitchFamily="34" charset="0"/>
              </a:rPr>
              <a:t>Царь Ледовитого океана</a:t>
            </a: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», так нередко называют арктического зверя.</a:t>
            </a:r>
          </a:p>
        </p:txBody>
      </p:sp>
    </p:spTree>
    <p:extLst>
      <p:ext uri="{BB962C8B-B14F-4D97-AF65-F5344CB8AC3E}">
        <p14:creationId xmlns:p14="http://schemas.microsoft.com/office/powerpoint/2010/main" val="227092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012" t="3549" r="4084"/>
          <a:stretch/>
        </p:blipFill>
        <p:spPr>
          <a:xfrm>
            <a:off x="659567" y="239843"/>
            <a:ext cx="10553075" cy="631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6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89CF773-03E7-41CF-AB78-06958FFAA9E8}"/>
              </a:ext>
            </a:extLst>
          </p:cNvPr>
          <p:cNvSpPr/>
          <p:nvPr/>
        </p:nvSpPr>
        <p:spPr>
          <a:xfrm>
            <a:off x="592477" y="192264"/>
            <a:ext cx="414391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Не впадают в спячку</a:t>
            </a:r>
            <a:b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</a:br>
            <a:r>
              <a:rPr lang="ru-RU" sz="2400" b="1" dirty="0">
                <a:solidFill>
                  <a:schemeClr val="accent1"/>
                </a:solidFill>
                <a:latin typeface="Impact" panose="020B0806030902050204" pitchFamily="34" charset="0"/>
              </a:rPr>
              <a:t>Белые медведи</a:t>
            </a: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,</a:t>
            </a:r>
            <a:b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</a:b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Не храпят всю зиму</a:t>
            </a:r>
            <a:b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</a:b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В мягком, теплом пледе.</a:t>
            </a:r>
            <a:b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</a:b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Потому что если</a:t>
            </a:r>
            <a:b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</a:b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Круглый год метели,</a:t>
            </a:r>
            <a:b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</a:b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То всю жизнь им что ли</a:t>
            </a:r>
            <a:b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</a:b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Провести в постели?</a:t>
            </a:r>
            <a:b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</a:b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Есть ведь и без лета</a:t>
            </a:r>
            <a:b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</a:b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Плаванье, рыбалка…</a:t>
            </a:r>
            <a:b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</a:b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И проспать все это</a:t>
            </a:r>
            <a:b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</a:b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Очень-очень жалко!</a:t>
            </a:r>
          </a:p>
        </p:txBody>
      </p:sp>
      <p:pic>
        <p:nvPicPr>
          <p:cNvPr id="5124" name="Picture 4" descr="http://goodnature.nathab.com/wp-content/uploads/2014/02/Polar-Bears-Tundra-Lodge-Poliza.jpg">
            <a:extLst>
              <a:ext uri="{FF2B5EF4-FFF2-40B4-BE49-F238E27FC236}">
                <a16:creationId xmlns="" xmlns:a16="http://schemas.microsoft.com/office/drawing/2014/main" id="{291F08D5-CCAA-47E4-BCB0-65A3EE625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855" y="932416"/>
            <a:ext cx="8605145" cy="526000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46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03288" y="0"/>
            <a:ext cx="56896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Белый медведь и спорт.</a:t>
            </a:r>
          </a:p>
          <a:p>
            <a:pPr algn="ctr">
              <a:lnSpc>
                <a:spcPct val="150000"/>
              </a:lnSpc>
            </a:pP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Зимняя олимпиада в Сочи -2014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1908" y="1016858"/>
            <a:ext cx="2476501" cy="29311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486" r="40379" b="12595"/>
          <a:stretch/>
        </p:blipFill>
        <p:spPr>
          <a:xfrm>
            <a:off x="7200897" y="1172955"/>
            <a:ext cx="2271583" cy="27159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7112" y="3947981"/>
            <a:ext cx="4250725" cy="26567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879" y="4034479"/>
            <a:ext cx="3965232" cy="257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l="44320" t="8047"/>
          <a:stretch/>
        </p:blipFill>
        <p:spPr>
          <a:xfrm>
            <a:off x="96538" y="3305429"/>
            <a:ext cx="3553340" cy="346429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51" y="129139"/>
            <a:ext cx="5570323" cy="317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805427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3600" y="449816"/>
            <a:ext cx="5634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Белый медведь  мультфильмы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064" y="360684"/>
            <a:ext cx="2542145" cy="355900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4172" y="1868465"/>
            <a:ext cx="3385752" cy="29903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5315" y="604112"/>
            <a:ext cx="3710631" cy="30164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397" y="4153588"/>
            <a:ext cx="3710631" cy="24572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8069" y="3774826"/>
            <a:ext cx="3905122" cy="283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5939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8682" y="82185"/>
            <a:ext cx="5165124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>
                <a:solidFill>
                  <a:schemeClr val="accent1"/>
                </a:solidFill>
                <a:latin typeface="Impact" panose="020B0806030902050204" pitchFamily="34" charset="0"/>
              </a:rPr>
              <a:t>Белый медведь сладости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r="2105" b="10952"/>
          <a:stretch/>
        </p:blipFill>
        <p:spPr>
          <a:xfrm>
            <a:off x="24077" y="1248420"/>
            <a:ext cx="4426971" cy="32247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8633" y="2465044"/>
            <a:ext cx="4112995" cy="34414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628" y="3019039"/>
            <a:ext cx="3634818" cy="35547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5988" t="27198" r="4642" b="29531"/>
          <a:stretch/>
        </p:blipFill>
        <p:spPr>
          <a:xfrm>
            <a:off x="8381628" y="704334"/>
            <a:ext cx="3634818" cy="221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09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79" y="959370"/>
            <a:ext cx="2901175" cy="44182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990" y="1846517"/>
            <a:ext cx="3324006" cy="46816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3827" t="5281"/>
          <a:stretch/>
        </p:blipFill>
        <p:spPr>
          <a:xfrm>
            <a:off x="7570032" y="959370"/>
            <a:ext cx="3447738" cy="46463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3181" y="119922"/>
            <a:ext cx="72252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40C0"/>
                </a:solidFill>
              </a:rPr>
              <a:t>Книги в которых рассказывается о белых медведях.</a:t>
            </a:r>
            <a:endParaRPr lang="ru-RU" sz="2800" dirty="0">
              <a:solidFill>
                <a:srgbClr val="004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447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s6.znimg.ru/1447644240/ijn7ety8iq.jpg">
            <a:extLst>
              <a:ext uri="{FF2B5EF4-FFF2-40B4-BE49-F238E27FC236}">
                <a16:creationId xmlns="" xmlns:a16="http://schemas.microsoft.com/office/drawing/2014/main" id="{DEDC672D-6929-4210-8088-276C0DEB01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74"/>
          <a:stretch/>
        </p:blipFill>
        <p:spPr bwMode="auto">
          <a:xfrm>
            <a:off x="3534311" y="-29547"/>
            <a:ext cx="4845308" cy="702277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F3DA01BC-649B-4CCC-B7B0-135532248D79}"/>
              </a:ext>
            </a:extLst>
          </p:cNvPr>
          <p:cNvSpPr/>
          <p:nvPr/>
        </p:nvSpPr>
        <p:spPr>
          <a:xfrm>
            <a:off x="2056543" y="871406"/>
            <a:ext cx="80789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ru-RU" sz="4000" b="1" dirty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Impact" panose="020B0806030902050204" pitchFamily="34" charset="0"/>
              </a:rPr>
              <a:t>27 февраля - Международный </a:t>
            </a:r>
          </a:p>
          <a:p>
            <a:pPr algn="ctr" fontAlgn="base">
              <a:lnSpc>
                <a:spcPct val="150000"/>
              </a:lnSpc>
            </a:pPr>
            <a:r>
              <a:rPr lang="ru-RU" sz="4000" b="1" dirty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Impact" panose="020B0806030902050204" pitchFamily="34" charset="0"/>
              </a:rPr>
              <a:t>день полярного медведя</a:t>
            </a:r>
            <a:endParaRPr lang="ru-RU" sz="4000" dirty="0">
              <a:ln>
                <a:solidFill>
                  <a:srgbClr val="00B0F0"/>
                </a:solidFill>
              </a:ln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93883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иний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</TotalTime>
  <Words>361</Words>
  <Application>Microsoft Office PowerPoint</Application>
  <PresentationFormat>Широкоэкранный</PresentationFormat>
  <Paragraphs>33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Helvetica Neue</vt:lpstr>
      <vt:lpstr>Impact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Vyacheslav Filippov</dc:creator>
  <cp:lastModifiedBy>User</cp:lastModifiedBy>
  <cp:revision>51</cp:revision>
  <dcterms:created xsi:type="dcterms:W3CDTF">2018-01-24T18:31:03Z</dcterms:created>
  <dcterms:modified xsi:type="dcterms:W3CDTF">2019-02-21T18:04:08Z</dcterms:modified>
</cp:coreProperties>
</file>