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5"/>
  </p:sldMasterIdLst>
  <p:notesMasterIdLst>
    <p:notesMasterId r:id="rId22"/>
  </p:notesMasterIdLst>
  <p:sldIdLst>
    <p:sldId id="256" r:id="rId6"/>
    <p:sldId id="258" r:id="rId7"/>
    <p:sldId id="280" r:id="rId8"/>
    <p:sldId id="262" r:id="rId9"/>
    <p:sldId id="263" r:id="rId10"/>
    <p:sldId id="264" r:id="rId11"/>
    <p:sldId id="285" r:id="rId12"/>
    <p:sldId id="286" r:id="rId13"/>
    <p:sldId id="268" r:id="rId14"/>
    <p:sldId id="269" r:id="rId15"/>
    <p:sldId id="276" r:id="rId16"/>
    <p:sldId id="281" r:id="rId17"/>
    <p:sldId id="284" r:id="rId18"/>
    <p:sldId id="287" r:id="rId19"/>
    <p:sldId id="278" r:id="rId20"/>
    <p:sldId id="274" r:id="rId2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8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Средний стиль 3 - акцент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Средний стиль 3 - акцент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Средний стиль 3 - акцент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4660"/>
  </p:normalViewPr>
  <p:slideViewPr>
    <p:cSldViewPr>
      <p:cViewPr>
        <p:scale>
          <a:sx n="100" d="100"/>
          <a:sy n="100" d="100"/>
        </p:scale>
        <p:origin x="-268" y="6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756FBA-7A05-4CBC-B9EF-B68C403E8151}" type="datetimeFigureOut">
              <a:rPr lang="ru-RU" smtClean="0"/>
              <a:pPr/>
              <a:t>23.01.2016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E0012B-D428-4659-8902-EFD5D37D2913}" type="slidenum">
              <a:rPr lang="ru-RU" smtClean="0"/>
              <a:pPr/>
              <a:t>‹#›</a:t>
            </a:fld>
            <a:endParaRPr lang="ru-RU"/>
          </a:p>
        </p:txBody>
      </p:sp>
    </p:spTree>
    <p:extLst>
      <p:ext uri="{BB962C8B-B14F-4D97-AF65-F5344CB8AC3E}">
        <p14:creationId xmlns:p14="http://schemas.microsoft.com/office/powerpoint/2010/main" val="1337809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5E0012B-D428-4659-8902-EFD5D37D2913}"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3074" name="Group 2"/>
          <p:cNvGrpSpPr>
            <a:grpSpLocks/>
          </p:cNvGrpSpPr>
          <p:nvPr/>
        </p:nvGrpSpPr>
        <p:grpSpPr bwMode="auto">
          <a:xfrm>
            <a:off x="304800" y="0"/>
            <a:ext cx="8837613" cy="6856413"/>
            <a:chOff x="192" y="0"/>
            <a:chExt cx="5567" cy="4319"/>
          </a:xfrm>
        </p:grpSpPr>
        <p:sp>
          <p:nvSpPr>
            <p:cNvPr id="3075" name="Rectangle 3"/>
            <p:cNvSpPr>
              <a:spLocks noChangeArrowheads="1"/>
            </p:cNvSpPr>
            <p:nvPr/>
          </p:nvSpPr>
          <p:spPr bwMode="auto">
            <a:xfrm>
              <a:off x="384" y="1056"/>
              <a:ext cx="4992" cy="3263"/>
            </a:xfrm>
            <a:prstGeom prst="rect">
              <a:avLst/>
            </a:prstGeom>
            <a:solidFill>
              <a:schemeClr val="folHlink">
                <a:alpha val="50000"/>
              </a:schemeClr>
            </a:solidFill>
            <a:ln w="9525">
              <a:noFill/>
              <a:miter lim="800000"/>
              <a:headEnd/>
              <a:tailEnd/>
            </a:ln>
            <a:effectLst/>
          </p:spPr>
          <p:txBody>
            <a:bodyPr wrap="none" anchor="ctr"/>
            <a:lstStyle/>
            <a:p>
              <a:endParaRPr lang="ru-RU"/>
            </a:p>
          </p:txBody>
        </p:sp>
        <p:sp>
          <p:nvSpPr>
            <p:cNvPr id="3076" name="Rectangle 4"/>
            <p:cNvSpPr>
              <a:spLocks noChangeArrowheads="1"/>
            </p:cNvSpPr>
            <p:nvPr/>
          </p:nvSpPr>
          <p:spPr bwMode="auto">
            <a:xfrm>
              <a:off x="192" y="2256"/>
              <a:ext cx="5567" cy="96"/>
            </a:xfrm>
            <a:prstGeom prst="rect">
              <a:avLst/>
            </a:prstGeom>
            <a:solidFill>
              <a:schemeClr val="accent2">
                <a:alpha val="50000"/>
              </a:schemeClr>
            </a:solidFill>
            <a:ln w="9525">
              <a:noFill/>
              <a:miter lim="800000"/>
              <a:headEnd/>
              <a:tailEnd/>
            </a:ln>
            <a:effectLst/>
          </p:spPr>
          <p:txBody>
            <a:bodyPr wrap="none" anchor="ctr"/>
            <a:lstStyle/>
            <a:p>
              <a:endParaRPr lang="ru-RU"/>
            </a:p>
          </p:txBody>
        </p:sp>
        <p:sp>
          <p:nvSpPr>
            <p:cNvPr id="3077" name="Rectangle 5"/>
            <p:cNvSpPr>
              <a:spLocks noChangeArrowheads="1"/>
            </p:cNvSpPr>
            <p:nvPr/>
          </p:nvSpPr>
          <p:spPr bwMode="auto">
            <a:xfrm>
              <a:off x="480" y="0"/>
              <a:ext cx="124" cy="1248"/>
            </a:xfrm>
            <a:prstGeom prst="rect">
              <a:avLst/>
            </a:prstGeom>
            <a:solidFill>
              <a:schemeClr val="hlink"/>
            </a:solidFill>
            <a:ln w="9525">
              <a:noFill/>
              <a:miter lim="800000"/>
              <a:headEnd/>
              <a:tailEnd/>
            </a:ln>
            <a:effectLst/>
          </p:spPr>
          <p:txBody>
            <a:bodyPr wrap="none" anchor="ctr"/>
            <a:lstStyle/>
            <a:p>
              <a:endParaRPr lang="ru-RU"/>
            </a:p>
          </p:txBody>
        </p:sp>
      </p:grpSp>
      <p:sp>
        <p:nvSpPr>
          <p:cNvPr id="3078" name="Rectangle 6"/>
          <p:cNvSpPr>
            <a:spLocks noGrp="1" noChangeArrowheads="1"/>
          </p:cNvSpPr>
          <p:nvPr>
            <p:ph type="ctrTitle" sz="quarter"/>
          </p:nvPr>
        </p:nvSpPr>
        <p:spPr>
          <a:xfrm>
            <a:off x="685800" y="2133600"/>
            <a:ext cx="7772400" cy="1143000"/>
          </a:xfrm>
        </p:spPr>
        <p:txBody>
          <a:bodyPr/>
          <a:lstStyle>
            <a:lvl1pPr>
              <a:defRPr>
                <a:solidFill>
                  <a:srgbClr val="663300"/>
                </a:solidFill>
              </a:defRPr>
            </a:lvl1pPr>
          </a:lstStyle>
          <a:p>
            <a:r>
              <a:rPr lang="ru-RU" smtClean="0"/>
              <a:t>Образец заголовка</a:t>
            </a:r>
            <a:endParaRPr lang="ru-RU"/>
          </a:p>
        </p:txBody>
      </p:sp>
      <p:sp>
        <p:nvSpPr>
          <p:cNvPr id="3079" name="Rectangle 7"/>
          <p:cNvSpPr>
            <a:spLocks noGrp="1" noChangeArrowheads="1"/>
          </p:cNvSpPr>
          <p:nvPr>
            <p:ph type="subTitle" sz="quarter" idx="1"/>
          </p:nvPr>
        </p:nvSpPr>
        <p:spPr>
          <a:xfrm>
            <a:off x="1371600" y="3886200"/>
            <a:ext cx="6400800" cy="1752600"/>
          </a:xfrm>
        </p:spPr>
        <p:txBody>
          <a:bodyPr/>
          <a:lstStyle>
            <a:lvl1pPr marL="0" indent="0" algn="ctr">
              <a:buFontTx/>
              <a:buNone/>
              <a:defRPr>
                <a:solidFill>
                  <a:srgbClr val="000000"/>
                </a:solidFill>
              </a:defRPr>
            </a:lvl1pPr>
          </a:lstStyle>
          <a:p>
            <a:r>
              <a:rPr lang="ru-RU" smtClean="0"/>
              <a:t>Образец подзаголовка</a:t>
            </a:r>
            <a:endParaRPr lang="ru-RU"/>
          </a:p>
        </p:txBody>
      </p:sp>
      <p:sp>
        <p:nvSpPr>
          <p:cNvPr id="3080" name="Rectangle 8"/>
          <p:cNvSpPr>
            <a:spLocks noGrp="1" noChangeArrowheads="1"/>
          </p:cNvSpPr>
          <p:nvPr>
            <p:ph type="dt" sz="quarter" idx="2"/>
          </p:nvPr>
        </p:nvSpPr>
        <p:spPr/>
        <p:txBody>
          <a:bodyPr/>
          <a:lstStyle>
            <a:lvl1pPr>
              <a:defRPr>
                <a:solidFill>
                  <a:srgbClr val="000000"/>
                </a:solidFill>
              </a:defRPr>
            </a:lvl1pPr>
          </a:lstStyle>
          <a:p>
            <a:endParaRPr lang="ru-RU"/>
          </a:p>
        </p:txBody>
      </p:sp>
      <p:sp>
        <p:nvSpPr>
          <p:cNvPr id="3081" name="Rectangle 9"/>
          <p:cNvSpPr>
            <a:spLocks noGrp="1" noChangeArrowheads="1"/>
          </p:cNvSpPr>
          <p:nvPr>
            <p:ph type="ftr" sz="quarter" idx="3"/>
          </p:nvPr>
        </p:nvSpPr>
        <p:spPr/>
        <p:txBody>
          <a:bodyPr/>
          <a:lstStyle>
            <a:lvl1pPr>
              <a:defRPr>
                <a:solidFill>
                  <a:srgbClr val="000000"/>
                </a:solidFill>
              </a:defRPr>
            </a:lvl1pPr>
          </a:lstStyle>
          <a:p>
            <a:endParaRPr lang="ru-RU"/>
          </a:p>
        </p:txBody>
      </p:sp>
      <p:sp>
        <p:nvSpPr>
          <p:cNvPr id="3082" name="Rectangle 10"/>
          <p:cNvSpPr>
            <a:spLocks noGrp="1" noChangeArrowheads="1"/>
          </p:cNvSpPr>
          <p:nvPr>
            <p:ph type="sldNum" sz="quarter" idx="4"/>
          </p:nvPr>
        </p:nvSpPr>
        <p:spPr/>
        <p:txBody>
          <a:bodyPr/>
          <a:lstStyle>
            <a:lvl1pPr>
              <a:defRPr>
                <a:solidFill>
                  <a:srgbClr val="000000"/>
                </a:solidFill>
              </a:defRPr>
            </a:lvl1pPr>
          </a:lstStyle>
          <a:p>
            <a:fld id="{2488F2D5-EBED-4B7D-AEC1-19DB6C91607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DFF64561-D7CC-4F2B-9948-DDA0AF5CF14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15150" y="609600"/>
            <a:ext cx="207645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607695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689967FB-9539-4091-AB57-06FCFE2E48B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AF355804-6D75-43E2-B423-570552D5BA0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98F6C19-E005-48DC-9D04-1EF9DE22812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FB7250C0-7F43-4C79-9AC0-ED28999D7EB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E02DC81C-812C-4E19-965D-81C4AC74383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C53FD436-F456-4C1A-8042-AC80130ED13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DB36F577-649E-4DBF-9CE8-B442BB0F854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245443A4-9FC3-4444-8A2D-425A5CFA76D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EA0EA115-B7B1-4EFD-91F9-6A70FD9EA96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duotone>
              <a:schemeClr val="accent1">
                <a:shade val="45000"/>
                <a:satMod val="135000"/>
              </a:schemeClr>
              <a:prstClr val="white"/>
            </a:duotone>
          </a:blip>
          <a:srcRect/>
          <a:tile tx="0" ty="0" sx="100000" sy="100000" flip="none" algn="tl"/>
        </a:blip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304800" y="0"/>
            <a:ext cx="8837613" cy="6856413"/>
            <a:chOff x="192" y="0"/>
            <a:chExt cx="5567" cy="4319"/>
          </a:xfrm>
        </p:grpSpPr>
        <p:sp>
          <p:nvSpPr>
            <p:cNvPr id="2051" name="Rectangle 3"/>
            <p:cNvSpPr>
              <a:spLocks noChangeArrowheads="1"/>
            </p:cNvSpPr>
            <p:nvPr/>
          </p:nvSpPr>
          <p:spPr bwMode="auto">
            <a:xfrm>
              <a:off x="384" y="0"/>
              <a:ext cx="4992" cy="4319"/>
            </a:xfrm>
            <a:prstGeom prst="rect">
              <a:avLst/>
            </a:prstGeom>
            <a:solidFill>
              <a:schemeClr val="folHlink">
                <a:alpha val="50000"/>
              </a:schemeClr>
            </a:solidFill>
            <a:ln w="9525">
              <a:noFill/>
              <a:miter lim="800000"/>
              <a:headEnd/>
              <a:tailEnd/>
            </a:ln>
            <a:effectLst/>
          </p:spPr>
          <p:txBody>
            <a:bodyPr wrap="none" anchor="ctr"/>
            <a:lstStyle/>
            <a:p>
              <a:endParaRPr lang="ru-RU"/>
            </a:p>
          </p:txBody>
        </p:sp>
        <p:sp>
          <p:nvSpPr>
            <p:cNvPr id="2052" name="Rectangle 4"/>
            <p:cNvSpPr>
              <a:spLocks noChangeArrowheads="1"/>
            </p:cNvSpPr>
            <p:nvPr/>
          </p:nvSpPr>
          <p:spPr bwMode="auto">
            <a:xfrm>
              <a:off x="192" y="192"/>
              <a:ext cx="5567" cy="96"/>
            </a:xfrm>
            <a:prstGeom prst="rect">
              <a:avLst/>
            </a:prstGeom>
            <a:solidFill>
              <a:schemeClr val="accent2">
                <a:alpha val="50000"/>
              </a:schemeClr>
            </a:solidFill>
            <a:ln w="9525">
              <a:noFill/>
              <a:miter lim="800000"/>
              <a:headEnd/>
              <a:tailEnd/>
            </a:ln>
            <a:effectLst/>
          </p:spPr>
          <p:txBody>
            <a:bodyPr wrap="none" anchor="ctr"/>
            <a:lstStyle/>
            <a:p>
              <a:endParaRPr lang="ru-RU"/>
            </a:p>
          </p:txBody>
        </p:sp>
        <p:sp>
          <p:nvSpPr>
            <p:cNvPr id="2053" name="Rectangle 5"/>
            <p:cNvSpPr>
              <a:spLocks noChangeArrowheads="1"/>
            </p:cNvSpPr>
            <p:nvPr/>
          </p:nvSpPr>
          <p:spPr bwMode="auto">
            <a:xfrm>
              <a:off x="480" y="0"/>
              <a:ext cx="124" cy="1248"/>
            </a:xfrm>
            <a:prstGeom prst="rect">
              <a:avLst/>
            </a:prstGeom>
            <a:solidFill>
              <a:schemeClr val="hlink"/>
            </a:solidFill>
            <a:ln w="9525">
              <a:noFill/>
              <a:miter lim="800000"/>
              <a:headEnd/>
              <a:tailEnd/>
            </a:ln>
            <a:effectLst/>
          </p:spPr>
          <p:txBody>
            <a:bodyPr wrap="none" anchor="ctr"/>
            <a:lstStyle/>
            <a:p>
              <a:endParaRPr lang="ru-RU"/>
            </a:p>
          </p:txBody>
        </p:sp>
      </p:grpSp>
      <p:sp>
        <p:nvSpPr>
          <p:cNvPr id="2054" name="Rectangle 6"/>
          <p:cNvSpPr>
            <a:spLocks noGrp="1" noChangeArrowheads="1"/>
          </p:cNvSpPr>
          <p:nvPr>
            <p:ph type="title"/>
          </p:nvPr>
        </p:nvSpPr>
        <p:spPr bwMode="auto">
          <a:xfrm>
            <a:off x="1219200" y="6096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ru-RU" smtClean="0"/>
              <a:t>Образец заголовка</a:t>
            </a:r>
          </a:p>
        </p:txBody>
      </p:sp>
      <p:sp>
        <p:nvSpPr>
          <p:cNvPr id="2055" name="Rectangle 7"/>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056" name="Rectangle 8"/>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vl1pPr>
          </a:lstStyle>
          <a:p>
            <a:endParaRPr lang="ru-RU"/>
          </a:p>
        </p:txBody>
      </p:sp>
      <p:sp>
        <p:nvSpPr>
          <p:cNvPr id="2057"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a:lvl1pPr>
          </a:lstStyle>
          <a:p>
            <a:endParaRPr lang="ru-RU"/>
          </a:p>
        </p:txBody>
      </p:sp>
      <p:sp>
        <p:nvSpPr>
          <p:cNvPr id="2058" name="Rectangle 10"/>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vl1pPr>
          </a:lstStyle>
          <a:p>
            <a:fld id="{98F7BEBA-C74D-4090-901A-DEC3F077B69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Times New Roman" pitchFamily="18" charset="0"/>
        </a:defRPr>
      </a:lvl2pPr>
      <a:lvl3pPr algn="ctr" rtl="0" eaLnBrk="1" fontAlgn="base" hangingPunct="1">
        <a:spcBef>
          <a:spcPct val="0"/>
        </a:spcBef>
        <a:spcAft>
          <a:spcPct val="0"/>
        </a:spcAft>
        <a:defRPr sz="4400">
          <a:solidFill>
            <a:schemeClr val="tx2"/>
          </a:solidFill>
          <a:latin typeface="Times New Roman" pitchFamily="18" charset="0"/>
        </a:defRPr>
      </a:lvl3pPr>
      <a:lvl4pPr algn="ctr" rtl="0" eaLnBrk="1" fontAlgn="base" hangingPunct="1">
        <a:spcBef>
          <a:spcPct val="0"/>
        </a:spcBef>
        <a:spcAft>
          <a:spcPct val="0"/>
        </a:spcAft>
        <a:defRPr sz="4400">
          <a:solidFill>
            <a:schemeClr val="tx2"/>
          </a:solidFill>
          <a:latin typeface="Times New Roman" pitchFamily="18" charset="0"/>
        </a:defRPr>
      </a:lvl4pPr>
      <a:lvl5pPr algn="ctr" rtl="0" eaLnBrk="1" fontAlgn="base" hangingPunct="1">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Times New Roman" pitchFamily="18" charset="0"/>
        </a:defRPr>
      </a:lvl6pPr>
      <a:lvl7pPr marL="914400" algn="ctr" rtl="0" eaLnBrk="1" fontAlgn="base" hangingPunct="1">
        <a:spcBef>
          <a:spcPct val="0"/>
        </a:spcBef>
        <a:spcAft>
          <a:spcPct val="0"/>
        </a:spcAft>
        <a:defRPr sz="4400">
          <a:solidFill>
            <a:schemeClr val="tx2"/>
          </a:solidFill>
          <a:latin typeface="Times New Roman" pitchFamily="18" charset="0"/>
        </a:defRPr>
      </a:lvl7pPr>
      <a:lvl8pPr marL="1371600" algn="ctr" rtl="0" eaLnBrk="1" fontAlgn="base" hangingPunct="1">
        <a:spcBef>
          <a:spcPct val="0"/>
        </a:spcBef>
        <a:spcAft>
          <a:spcPct val="0"/>
        </a:spcAft>
        <a:defRPr sz="4400">
          <a:solidFill>
            <a:schemeClr val="tx2"/>
          </a:solidFill>
          <a:latin typeface="Times New Roman" pitchFamily="18" charset="0"/>
        </a:defRPr>
      </a:lvl8pPr>
      <a:lvl9pPr marL="1828800" algn="ctr" rtl="0" eaLnBrk="1" fontAlgn="base" hangingPunct="1">
        <a:spcBef>
          <a:spcPct val="0"/>
        </a:spcBef>
        <a:spcAft>
          <a:spcPct val="0"/>
        </a:spcAft>
        <a:defRPr sz="4400">
          <a:solidFill>
            <a:schemeClr val="tx2"/>
          </a:solidFill>
          <a:latin typeface="Times New Roman" pitchFamily="18" charset="0"/>
        </a:defRPr>
      </a:lvl9pPr>
    </p:titleStyle>
    <p:bodyStyle>
      <a:lvl1pPr marL="342900" indent="-342900" algn="l" rtl="0" eaLnBrk="1" fontAlgn="base" hangingPunct="1">
        <a:spcBef>
          <a:spcPct val="20000"/>
        </a:spcBef>
        <a:spcAft>
          <a:spcPct val="0"/>
        </a:spcAft>
        <a:buClr>
          <a:schemeClr val="accent1"/>
        </a:buClr>
        <a:buSzPct val="7000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3200">
          <a:solidFill>
            <a:schemeClr val="tx1"/>
          </a:solidFill>
          <a:latin typeface="+mn-lt"/>
        </a:defRPr>
      </a:lvl2pPr>
      <a:lvl3pPr marL="1143000" indent="-228600" algn="l" rtl="0" eaLnBrk="1" fontAlgn="base" hangingPunct="1">
        <a:spcBef>
          <a:spcPct val="20000"/>
        </a:spcBef>
        <a:spcAft>
          <a:spcPct val="0"/>
        </a:spcAft>
        <a:buChar char="•"/>
        <a:defRPr sz="3200">
          <a:solidFill>
            <a:schemeClr val="tx1"/>
          </a:solidFill>
          <a:latin typeface="+mn-lt"/>
        </a:defRPr>
      </a:lvl3pPr>
      <a:lvl4pPr marL="1600200" indent="-228600" algn="l" rtl="0" eaLnBrk="1" fontAlgn="base" hangingPunct="1">
        <a:spcBef>
          <a:spcPct val="20000"/>
        </a:spcBef>
        <a:spcAft>
          <a:spcPct val="0"/>
        </a:spcAft>
        <a:buChar char="–"/>
        <a:defRPr sz="3200">
          <a:solidFill>
            <a:schemeClr val="tx1"/>
          </a:solidFill>
          <a:latin typeface="+mn-lt"/>
        </a:defRPr>
      </a:lvl4pPr>
      <a:lvl5pPr marL="2057400" indent="-228600" algn="l" rtl="0" eaLnBrk="1" fontAlgn="base" hangingPunct="1">
        <a:spcBef>
          <a:spcPct val="20000"/>
        </a:spcBef>
        <a:spcAft>
          <a:spcPct val="0"/>
        </a:spcAft>
        <a:buChar char="•"/>
        <a:defRPr sz="3200">
          <a:solidFill>
            <a:schemeClr val="tx1"/>
          </a:solidFill>
          <a:latin typeface="+mn-lt"/>
        </a:defRPr>
      </a:lvl5pPr>
      <a:lvl6pPr marL="2514600" indent="-228600" algn="l" rtl="0" eaLnBrk="1" fontAlgn="base" hangingPunct="1">
        <a:spcBef>
          <a:spcPct val="20000"/>
        </a:spcBef>
        <a:spcAft>
          <a:spcPct val="0"/>
        </a:spcAft>
        <a:buChar char="•"/>
        <a:defRPr sz="3200">
          <a:solidFill>
            <a:schemeClr val="tx1"/>
          </a:solidFill>
          <a:latin typeface="+mn-lt"/>
        </a:defRPr>
      </a:lvl6pPr>
      <a:lvl7pPr marL="2971800" indent="-228600" algn="l" rtl="0" eaLnBrk="1" fontAlgn="base" hangingPunct="1">
        <a:spcBef>
          <a:spcPct val="20000"/>
        </a:spcBef>
        <a:spcAft>
          <a:spcPct val="0"/>
        </a:spcAft>
        <a:buChar char="•"/>
        <a:defRPr sz="3200">
          <a:solidFill>
            <a:schemeClr val="tx1"/>
          </a:solidFill>
          <a:latin typeface="+mn-lt"/>
        </a:defRPr>
      </a:lvl7pPr>
      <a:lvl8pPr marL="3429000" indent="-228600" algn="l" rtl="0" eaLnBrk="1" fontAlgn="base" hangingPunct="1">
        <a:spcBef>
          <a:spcPct val="20000"/>
        </a:spcBef>
        <a:spcAft>
          <a:spcPct val="0"/>
        </a:spcAft>
        <a:buChar char="•"/>
        <a:defRPr sz="3200">
          <a:solidFill>
            <a:schemeClr val="tx1"/>
          </a:solidFill>
          <a:latin typeface="+mn-lt"/>
        </a:defRPr>
      </a:lvl8pPr>
      <a:lvl9pPr marL="3886200" indent="-228600" algn="l" rtl="0" eaLnBrk="1" fontAlgn="base" hangingPunct="1">
        <a:spcBef>
          <a:spcPct val="20000"/>
        </a:spcBef>
        <a:spcAft>
          <a:spcPct val="0"/>
        </a:spcAft>
        <a:buChar char="•"/>
        <a:defRPr sz="32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273-&#1092;&#1079;.&#1088;&#1092;/zakonodatelstvo/prikaz-minobrnauki-rf-ot-05082014-no-923"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_____Microsoft_Excel_97-20031.xls"/></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sz="quarter"/>
          </p:nvPr>
        </p:nvSpPr>
        <p:spPr>
          <a:xfrm>
            <a:off x="685800" y="692696"/>
            <a:ext cx="7772400" cy="2952328"/>
          </a:xfrm>
        </p:spPr>
        <p:txBody>
          <a:bodyPr/>
          <a:lstStyle/>
          <a:p>
            <a:r>
              <a:rPr lang="ru-RU" sz="5400" b="1" dirty="0" smtClean="0">
                <a:solidFill>
                  <a:schemeClr val="accent4">
                    <a:lumMod val="95000"/>
                    <a:lumOff val="5000"/>
                  </a:schemeClr>
                </a:solidFill>
              </a:rPr>
              <a:t>Проведение государственной итоговой аттестации </a:t>
            </a:r>
            <a:br>
              <a:rPr lang="ru-RU" sz="5400" b="1" dirty="0" smtClean="0">
                <a:solidFill>
                  <a:schemeClr val="accent4">
                    <a:lumMod val="95000"/>
                    <a:lumOff val="5000"/>
                  </a:schemeClr>
                </a:solidFill>
              </a:rPr>
            </a:br>
            <a:r>
              <a:rPr lang="ru-RU" sz="5400" b="1" dirty="0" smtClean="0">
                <a:solidFill>
                  <a:schemeClr val="accent4">
                    <a:lumMod val="95000"/>
                    <a:lumOff val="5000"/>
                  </a:schemeClr>
                </a:solidFill>
              </a:rPr>
              <a:t>в 2016 году</a:t>
            </a:r>
            <a:endParaRPr lang="ru-RU" sz="5400" b="1" dirty="0">
              <a:solidFill>
                <a:schemeClr val="accent4">
                  <a:lumMod val="95000"/>
                  <a:lumOff val="5000"/>
                </a:schemeClr>
              </a:solidFill>
            </a:endParaRPr>
          </a:p>
        </p:txBody>
      </p:sp>
      <p:sp>
        <p:nvSpPr>
          <p:cNvPr id="3" name="Подзаголовок 2"/>
          <p:cNvSpPr>
            <a:spLocks noGrp="1"/>
          </p:cNvSpPr>
          <p:nvPr>
            <p:ph type="subTitle" sz="quarter" idx="1"/>
          </p:nvPr>
        </p:nvSpPr>
        <p:spPr>
          <a:xfrm>
            <a:off x="2555776" y="3886200"/>
            <a:ext cx="6048672" cy="2495128"/>
          </a:xfrm>
        </p:spPr>
        <p:txBody>
          <a:bodyPr/>
          <a:lstStyle/>
          <a:p>
            <a:pPr algn="r"/>
            <a:r>
              <a:rPr lang="ru-RU" sz="2800" b="1" dirty="0" err="1" smtClean="0">
                <a:solidFill>
                  <a:schemeClr val="accent4">
                    <a:lumMod val="95000"/>
                    <a:lumOff val="5000"/>
                  </a:schemeClr>
                </a:solidFill>
              </a:rPr>
              <a:t>Г.Ф.Залялетдинова</a:t>
            </a:r>
            <a:r>
              <a:rPr lang="ru-RU" sz="2800" b="1" dirty="0" smtClean="0">
                <a:solidFill>
                  <a:schemeClr val="accent4">
                    <a:lumMod val="95000"/>
                    <a:lumOff val="5000"/>
                  </a:schemeClr>
                </a:solidFill>
              </a:rPr>
              <a:t>,</a:t>
            </a:r>
            <a:r>
              <a:rPr lang="ru-RU" sz="2800" dirty="0" smtClean="0">
                <a:solidFill>
                  <a:schemeClr val="accent4">
                    <a:lumMod val="95000"/>
                    <a:lumOff val="5000"/>
                  </a:schemeClr>
                </a:solidFill>
              </a:rPr>
              <a:t> </a:t>
            </a:r>
            <a:r>
              <a:rPr lang="ru-RU" sz="2400" dirty="0" smtClean="0">
                <a:solidFill>
                  <a:schemeClr val="accent4">
                    <a:lumMod val="95000"/>
                    <a:lumOff val="5000"/>
                  </a:schemeClr>
                </a:solidFill>
              </a:rPr>
              <a:t>главный специалист отдела МКУ «Управление образования ИК МО г.Казани» </a:t>
            </a:r>
          </a:p>
          <a:p>
            <a:pPr algn="r"/>
            <a:r>
              <a:rPr lang="ru-RU" sz="2400" dirty="0" smtClean="0">
                <a:solidFill>
                  <a:schemeClr val="accent4">
                    <a:lumMod val="95000"/>
                    <a:lumOff val="5000"/>
                  </a:schemeClr>
                </a:solidFill>
              </a:rPr>
              <a:t>по </a:t>
            </a:r>
            <a:r>
              <a:rPr lang="ru-RU" sz="2400" dirty="0" err="1" smtClean="0">
                <a:solidFill>
                  <a:schemeClr val="accent4">
                    <a:lumMod val="95000"/>
                    <a:lumOff val="5000"/>
                  </a:schemeClr>
                </a:solidFill>
              </a:rPr>
              <a:t>Вахитовскому</a:t>
            </a:r>
            <a:r>
              <a:rPr lang="ru-RU" sz="2400" dirty="0" smtClean="0">
                <a:solidFill>
                  <a:schemeClr val="accent4">
                    <a:lumMod val="95000"/>
                    <a:lumOff val="5000"/>
                  </a:schemeClr>
                </a:solidFill>
              </a:rPr>
              <a:t> и Приволжскому районам, </a:t>
            </a:r>
          </a:p>
          <a:p>
            <a:pPr algn="r"/>
            <a:r>
              <a:rPr lang="ru-RU" sz="2400" dirty="0" smtClean="0">
                <a:solidFill>
                  <a:schemeClr val="accent4">
                    <a:lumMod val="95000"/>
                    <a:lumOff val="5000"/>
                  </a:schemeClr>
                </a:solidFill>
              </a:rPr>
              <a:t>муниципальный координатор</a:t>
            </a:r>
            <a:endParaRPr lang="ru-RU" sz="2400" dirty="0">
              <a:solidFill>
                <a:schemeClr val="accent4">
                  <a:lumMod val="95000"/>
                  <a:lumOff val="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0"/>
            <a:ext cx="8092008" cy="908720"/>
          </a:xfrm>
        </p:spPr>
        <p:txBody>
          <a:bodyPr/>
          <a:lstStyle/>
          <a:p>
            <a:r>
              <a:rPr lang="ru-RU" sz="3600" b="1" dirty="0" smtClean="0">
                <a:solidFill>
                  <a:srgbClr val="C00000"/>
                </a:solidFill>
              </a:rPr>
              <a:t>ЗАПРЕЩЕНО!</a:t>
            </a:r>
            <a:r>
              <a:rPr lang="ru-RU" sz="3600" dirty="0" smtClean="0"/>
              <a:t> </a:t>
            </a:r>
            <a:r>
              <a:rPr lang="ru-RU" dirty="0" smtClean="0"/>
              <a:t/>
            </a:r>
            <a:br>
              <a:rPr lang="ru-RU" dirty="0" smtClean="0"/>
            </a:br>
            <a:r>
              <a:rPr lang="ru-RU" sz="3200" b="1" i="1" dirty="0" smtClean="0">
                <a:solidFill>
                  <a:schemeClr val="tx1"/>
                </a:solidFill>
              </a:rPr>
              <a:t>(п.45 Порядка проведения ГИА)</a:t>
            </a:r>
            <a:r>
              <a:rPr lang="ru-RU" sz="3200" dirty="0" smtClean="0">
                <a:solidFill>
                  <a:schemeClr val="tx1"/>
                </a:solidFill>
              </a:rPr>
              <a:t> </a:t>
            </a:r>
            <a:endParaRPr lang="ru-RU" sz="3200" dirty="0">
              <a:solidFill>
                <a:schemeClr val="tx1"/>
              </a:solidFill>
            </a:endParaRPr>
          </a:p>
        </p:txBody>
      </p:sp>
      <p:sp>
        <p:nvSpPr>
          <p:cNvPr id="3" name="Содержимое 2"/>
          <p:cNvSpPr>
            <a:spLocks noGrp="1"/>
          </p:cNvSpPr>
          <p:nvPr>
            <p:ph idx="1"/>
          </p:nvPr>
        </p:nvSpPr>
        <p:spPr>
          <a:xfrm>
            <a:off x="179512" y="980728"/>
            <a:ext cx="8856984" cy="5688632"/>
          </a:xfrm>
        </p:spPr>
        <p:txBody>
          <a:bodyPr/>
          <a:lstStyle/>
          <a:p>
            <a:pPr>
              <a:buNone/>
            </a:pPr>
            <a:r>
              <a:rPr lang="ru-RU" sz="2800" b="1" dirty="0" smtClean="0"/>
              <a:t>Во время проведения экзамена в ППЭ </a:t>
            </a:r>
            <a:r>
              <a:rPr lang="ru-RU" sz="2800" b="1" i="1" u="sng" dirty="0" smtClean="0">
                <a:solidFill>
                  <a:srgbClr val="C00000"/>
                </a:solidFill>
              </a:rPr>
              <a:t>запрещается:</a:t>
            </a:r>
          </a:p>
          <a:p>
            <a:r>
              <a:rPr lang="ru-RU" sz="2800" dirty="0" smtClean="0"/>
              <a:t>-обучающимся, организаторам, ассистентам, наблюдателям, сопровождающим… – </a:t>
            </a:r>
            <a:r>
              <a:rPr lang="ru-RU" sz="2800" b="1" i="1" u="sng" dirty="0" smtClean="0">
                <a:solidFill>
                  <a:srgbClr val="C00000"/>
                </a:solidFill>
              </a:rPr>
              <a:t>иметь</a:t>
            </a:r>
            <a:r>
              <a:rPr lang="ru-RU" sz="2800" dirty="0" smtClean="0">
                <a:solidFill>
                  <a:srgbClr val="C00000"/>
                </a:solidFill>
              </a:rPr>
              <a:t> </a:t>
            </a:r>
            <a:r>
              <a:rPr lang="ru-RU" sz="2800" dirty="0" smtClean="0"/>
              <a:t>при себе </a:t>
            </a:r>
            <a:r>
              <a:rPr lang="ru-RU" sz="2800" u="sng" dirty="0" smtClean="0"/>
              <a:t>средства связи, электронно-вычислительную технику, фото, аудио и видеоаппаратуру, справочные материалы или иные средства хранения и передачи информации;</a:t>
            </a:r>
          </a:p>
          <a:p>
            <a:r>
              <a:rPr lang="ru-RU" sz="2800" dirty="0" smtClean="0"/>
              <a:t>-выносить из аудитории и ППЭ экзаменационные материалы на бумажном или электронном носителях, фотографировать экзаменационные материалы</a:t>
            </a:r>
          </a:p>
          <a:p>
            <a:r>
              <a:rPr lang="ru-RU" sz="2800" b="1" i="1" u="sng" dirty="0" smtClean="0">
                <a:solidFill>
                  <a:srgbClr val="C00000"/>
                </a:solidFill>
              </a:rPr>
              <a:t>Лица, допустившие нарушение установленного порядка проведения ГИА, удаляются с экзамена.</a:t>
            </a:r>
            <a:endParaRPr lang="ru-RU" sz="2800" b="1" i="1" u="sng" dirty="0">
              <a:solidFill>
                <a:srgbClr val="C0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856984" cy="1080120"/>
          </a:xfrm>
        </p:spPr>
        <p:txBody>
          <a:bodyPr/>
          <a:lstStyle/>
          <a:p>
            <a:r>
              <a:rPr lang="ru-RU" sz="3600" b="1" dirty="0" smtClean="0">
                <a:solidFill>
                  <a:schemeClr val="tx1"/>
                </a:solidFill>
                <a:latin typeface="Times New Roman" pitchFamily="18" charset="0"/>
              </a:rPr>
              <a:t>О процедуре проведения ЕГЭ в 2016 году </a:t>
            </a:r>
            <a:r>
              <a:rPr lang="ru-RU" sz="2600" b="1" dirty="0" smtClean="0">
                <a:solidFill>
                  <a:schemeClr val="tx1"/>
                </a:solidFill>
                <a:latin typeface="Times New Roman" pitchFamily="18" charset="0"/>
              </a:rPr>
              <a:t>(письмо </a:t>
            </a:r>
            <a:r>
              <a:rPr lang="ru-RU" sz="2600" b="1" dirty="0" err="1" smtClean="0">
                <a:solidFill>
                  <a:schemeClr val="tx1"/>
                </a:solidFill>
                <a:latin typeface="Times New Roman" pitchFamily="18" charset="0"/>
              </a:rPr>
              <a:t>Рособрнадзора</a:t>
            </a:r>
            <a:r>
              <a:rPr lang="ru-RU" sz="2600" b="1" dirty="0" smtClean="0">
                <a:solidFill>
                  <a:schemeClr val="tx1"/>
                </a:solidFill>
                <a:latin typeface="Times New Roman" pitchFamily="18" charset="0"/>
              </a:rPr>
              <a:t> от 16 сентября 2014 года №02-624)</a:t>
            </a:r>
            <a:endParaRPr lang="ru-RU" sz="2600" b="1" dirty="0">
              <a:solidFill>
                <a:schemeClr val="tx1"/>
              </a:solidFill>
            </a:endParaRPr>
          </a:p>
        </p:txBody>
      </p:sp>
      <p:sp>
        <p:nvSpPr>
          <p:cNvPr id="3" name="Содержимое 2"/>
          <p:cNvSpPr>
            <a:spLocks noGrp="1"/>
          </p:cNvSpPr>
          <p:nvPr>
            <p:ph idx="1"/>
          </p:nvPr>
        </p:nvSpPr>
        <p:spPr>
          <a:xfrm>
            <a:off x="323528" y="1196752"/>
            <a:ext cx="8352928" cy="5256584"/>
          </a:xfrm>
        </p:spPr>
        <p:txBody>
          <a:bodyPr/>
          <a:lstStyle/>
          <a:p>
            <a:pPr algn="ctr">
              <a:buNone/>
            </a:pPr>
            <a:r>
              <a:rPr lang="ru-RU" b="1" dirty="0" smtClean="0">
                <a:solidFill>
                  <a:schemeClr val="accent1">
                    <a:lumMod val="50000"/>
                  </a:schemeClr>
                </a:solidFill>
              </a:rPr>
              <a:t>МАТЕМАТИКА</a:t>
            </a:r>
          </a:p>
          <a:p>
            <a:pPr algn="ctr">
              <a:buNone/>
            </a:pPr>
            <a:r>
              <a:rPr lang="ru-RU" dirty="0" smtClean="0"/>
              <a:t>(можно выбрать либо оба уровня одновременно, либо только один из уровней)</a:t>
            </a:r>
          </a:p>
          <a:p>
            <a:pPr algn="ctr">
              <a:buNone/>
            </a:pPr>
            <a:endParaRPr lang="ru-RU" dirty="0" smtClean="0"/>
          </a:p>
          <a:p>
            <a:pPr algn="ctr">
              <a:buNone/>
            </a:pPr>
            <a:endParaRPr lang="ru-RU" dirty="0" smtClean="0"/>
          </a:p>
          <a:p>
            <a:pPr>
              <a:buNone/>
            </a:pPr>
            <a:r>
              <a:rPr lang="ru-RU" sz="2800" dirty="0" smtClean="0"/>
              <a:t>                                                                 </a:t>
            </a:r>
          </a:p>
          <a:p>
            <a:pPr>
              <a:buNone/>
            </a:pPr>
            <a:r>
              <a:rPr lang="ru-RU" sz="2800" dirty="0" smtClean="0"/>
              <a:t>          </a:t>
            </a:r>
            <a:endParaRPr lang="ru-RU" dirty="0" smtClean="0"/>
          </a:p>
        </p:txBody>
      </p:sp>
      <p:sp>
        <p:nvSpPr>
          <p:cNvPr id="11" name="Стрелка вниз 10"/>
          <p:cNvSpPr/>
          <p:nvPr/>
        </p:nvSpPr>
        <p:spPr bwMode="auto">
          <a:xfrm rot="3300000">
            <a:off x="2232028" y="2567104"/>
            <a:ext cx="216024" cy="108012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Times New Roman" pitchFamily="18" charset="0"/>
            </a:endParaRPr>
          </a:p>
        </p:txBody>
      </p:sp>
      <p:sp>
        <p:nvSpPr>
          <p:cNvPr id="12" name="Стрелка вниз 11"/>
          <p:cNvSpPr/>
          <p:nvPr/>
        </p:nvSpPr>
        <p:spPr bwMode="auto">
          <a:xfrm rot="-3300000">
            <a:off x="6552509" y="2567103"/>
            <a:ext cx="216024" cy="1080120"/>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sp>
        <p:nvSpPr>
          <p:cNvPr id="16" name="TextBox 15"/>
          <p:cNvSpPr txBox="1"/>
          <p:nvPr/>
        </p:nvSpPr>
        <p:spPr>
          <a:xfrm>
            <a:off x="179512" y="3573016"/>
            <a:ext cx="3888432" cy="3046988"/>
          </a:xfrm>
          <a:prstGeom prst="rect">
            <a:avLst/>
          </a:prstGeom>
          <a:noFill/>
        </p:spPr>
        <p:txBody>
          <a:bodyPr wrap="square" rtlCol="0">
            <a:spAutoFit/>
          </a:bodyPr>
          <a:lstStyle/>
          <a:p>
            <a:pPr algn="ctr"/>
            <a:r>
              <a:rPr lang="ru-RU" sz="3200" b="1" i="1" u="sng" dirty="0" smtClean="0">
                <a:solidFill>
                  <a:schemeClr val="accent1">
                    <a:lumMod val="50000"/>
                  </a:schemeClr>
                </a:solidFill>
              </a:rPr>
              <a:t>БАЗОВЫЙ уровень </a:t>
            </a:r>
          </a:p>
          <a:p>
            <a:pPr algn="ctr"/>
            <a:r>
              <a:rPr lang="ru-RU" sz="3200" dirty="0" smtClean="0"/>
              <a:t>(для получения аттестата, если не нужно сдавать в ВУЗ, оценивается по </a:t>
            </a:r>
          </a:p>
          <a:p>
            <a:pPr algn="ctr"/>
            <a:r>
              <a:rPr lang="ru-RU" sz="3200" dirty="0" smtClean="0"/>
              <a:t>5-балльной шкале)</a:t>
            </a:r>
            <a:endParaRPr lang="ru-RU" sz="3200" dirty="0"/>
          </a:p>
        </p:txBody>
      </p:sp>
      <p:sp>
        <p:nvSpPr>
          <p:cNvPr id="19" name="TextBox 18"/>
          <p:cNvSpPr txBox="1"/>
          <p:nvPr/>
        </p:nvSpPr>
        <p:spPr>
          <a:xfrm>
            <a:off x="4572000" y="3356992"/>
            <a:ext cx="4104456" cy="3539430"/>
          </a:xfrm>
          <a:prstGeom prst="rect">
            <a:avLst/>
          </a:prstGeom>
          <a:noFill/>
        </p:spPr>
        <p:txBody>
          <a:bodyPr wrap="square" rtlCol="0">
            <a:spAutoFit/>
          </a:bodyPr>
          <a:lstStyle/>
          <a:p>
            <a:pPr algn="ctr"/>
            <a:r>
              <a:rPr lang="ru-RU" sz="3200" b="1" i="1" u="sng" dirty="0" smtClean="0">
                <a:solidFill>
                  <a:schemeClr val="accent1">
                    <a:lumMod val="50000"/>
                  </a:schemeClr>
                </a:solidFill>
              </a:rPr>
              <a:t>ПРОФИЛЬНЫЙ уровень </a:t>
            </a:r>
          </a:p>
          <a:p>
            <a:pPr algn="ctr"/>
            <a:r>
              <a:rPr lang="ru-RU" sz="3200" dirty="0" smtClean="0"/>
              <a:t>(для поступления в ВУЗ, где нужно сдавать математику, оценивается по 100-балльной шкале)</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596064" cy="936104"/>
          </a:xfrm>
        </p:spPr>
        <p:txBody>
          <a:bodyPr/>
          <a:lstStyle/>
          <a:p>
            <a:r>
              <a:rPr lang="ru-RU" b="1" dirty="0" smtClean="0">
                <a:solidFill>
                  <a:srgbClr val="C00000"/>
                </a:solidFill>
              </a:rPr>
              <a:t>Иностранный язык</a:t>
            </a:r>
            <a:endParaRPr lang="ru-RU" b="1" dirty="0">
              <a:solidFill>
                <a:srgbClr val="C00000"/>
              </a:solidFill>
            </a:endParaRPr>
          </a:p>
        </p:txBody>
      </p:sp>
      <p:sp>
        <p:nvSpPr>
          <p:cNvPr id="3" name="Содержимое 2"/>
          <p:cNvSpPr>
            <a:spLocks noGrp="1"/>
          </p:cNvSpPr>
          <p:nvPr>
            <p:ph idx="1"/>
          </p:nvPr>
        </p:nvSpPr>
        <p:spPr>
          <a:xfrm>
            <a:off x="179512" y="1124744"/>
            <a:ext cx="8856984" cy="4971256"/>
          </a:xfrm>
        </p:spPr>
        <p:txBody>
          <a:bodyPr/>
          <a:lstStyle/>
          <a:p>
            <a:r>
              <a:rPr lang="ru-RU" sz="3600" dirty="0" smtClean="0"/>
              <a:t>Включен раздел </a:t>
            </a:r>
            <a:r>
              <a:rPr lang="ru-RU" sz="3600" b="1" dirty="0" smtClean="0">
                <a:solidFill>
                  <a:srgbClr val="C00000"/>
                </a:solidFill>
              </a:rPr>
              <a:t>«Говорение»</a:t>
            </a:r>
            <a:r>
              <a:rPr lang="ru-RU" sz="3600" dirty="0" smtClean="0"/>
              <a:t>, устные ответы на задания которого записываются на </a:t>
            </a:r>
            <a:r>
              <a:rPr lang="ru-RU" sz="3600" dirty="0" err="1" smtClean="0"/>
              <a:t>аудионосители</a:t>
            </a:r>
            <a:r>
              <a:rPr lang="ru-RU" sz="3600" dirty="0" smtClean="0"/>
              <a:t>. </a:t>
            </a:r>
          </a:p>
          <a:p>
            <a:r>
              <a:rPr lang="ru-RU" sz="3600" b="1" dirty="0" smtClean="0">
                <a:solidFill>
                  <a:srgbClr val="C00000"/>
                </a:solidFill>
              </a:rPr>
              <a:t>Письменная часть («тест») – 80 баллов</a:t>
            </a:r>
          </a:p>
          <a:p>
            <a:r>
              <a:rPr lang="ru-RU" sz="3600" b="1" dirty="0" smtClean="0">
                <a:solidFill>
                  <a:srgbClr val="C00000"/>
                </a:solidFill>
              </a:rPr>
              <a:t>Устная часть («говорение») – 20 баллов</a:t>
            </a:r>
          </a:p>
          <a:p>
            <a:r>
              <a:rPr lang="ru-RU" sz="3600" dirty="0" smtClean="0"/>
              <a:t>Проводится </a:t>
            </a:r>
            <a:r>
              <a:rPr lang="ru-RU" sz="3600" dirty="0" smtClean="0">
                <a:solidFill>
                  <a:srgbClr val="C00000"/>
                </a:solidFill>
              </a:rPr>
              <a:t>в разные дни</a:t>
            </a:r>
            <a:r>
              <a:rPr lang="ru-RU" sz="3600" dirty="0" smtClean="0"/>
              <a:t>, оценивается как </a:t>
            </a:r>
            <a:r>
              <a:rPr lang="ru-RU" sz="3600" dirty="0" smtClean="0">
                <a:solidFill>
                  <a:srgbClr val="C00000"/>
                </a:solidFill>
              </a:rPr>
              <a:t>один предмет</a:t>
            </a:r>
            <a:r>
              <a:rPr lang="ru-RU" sz="3600" dirty="0" smtClean="0"/>
              <a:t>, апелляция будет подаваться по предмету целиком.</a:t>
            </a:r>
            <a:endParaRPr lang="ru-RU" sz="3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452048" cy="720080"/>
          </a:xfrm>
        </p:spPr>
        <p:txBody>
          <a:bodyPr/>
          <a:lstStyle/>
          <a:p>
            <a:r>
              <a:rPr lang="ru-RU" b="1" dirty="0" smtClean="0">
                <a:solidFill>
                  <a:srgbClr val="002060"/>
                </a:solidFill>
                <a:effectLst>
                  <a:outerShdw blurRad="38100" dist="38100" dir="2700000" algn="tl">
                    <a:srgbClr val="000000">
                      <a:alpha val="43137"/>
                    </a:srgbClr>
                  </a:outerShdw>
                </a:effectLst>
                <a:cs typeface="Times New Roman" panose="02020603050405020304" pitchFamily="18" charset="0"/>
              </a:rPr>
              <a:t>ЕГЭ 2016 года</a:t>
            </a:r>
            <a:endParaRPr lang="ru-RU" dirty="0"/>
          </a:p>
        </p:txBody>
      </p:sp>
      <p:sp>
        <p:nvSpPr>
          <p:cNvPr id="4" name="Содержимое 3"/>
          <p:cNvSpPr>
            <a:spLocks noGrp="1"/>
          </p:cNvSpPr>
          <p:nvPr>
            <p:ph idx="1"/>
          </p:nvPr>
        </p:nvSpPr>
        <p:spPr>
          <a:xfrm>
            <a:off x="179512" y="908720"/>
            <a:ext cx="8640960" cy="1440160"/>
          </a:xfrm>
          <a:prstGeom prst="rect">
            <a:avLst/>
          </a:prstGeom>
          <a:solidFill>
            <a:srgbClr val="B9CDE5">
              <a:alpha val="31000"/>
            </a:srgbClr>
          </a:solidFill>
          <a:ln>
            <a:noFill/>
            <a:prstDash val="sysDash"/>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buNone/>
            </a:pPr>
            <a:r>
              <a:rPr lang="ru-RU" sz="2400" b="1" dirty="0" smtClean="0">
                <a:solidFill>
                  <a:srgbClr val="002060"/>
                </a:solidFill>
                <a:ea typeface="Verdana" pitchFamily="34" charset="0"/>
                <a:cs typeface="Verdana" pitchFamily="34" charset="0"/>
              </a:rPr>
              <a:t>Отказ от части с выбором ответов </a:t>
            </a:r>
          </a:p>
          <a:p>
            <a:pPr>
              <a:buNone/>
            </a:pPr>
            <a:r>
              <a:rPr lang="ru-RU" sz="2400" b="1" dirty="0" smtClean="0">
                <a:solidFill>
                  <a:srgbClr val="002060"/>
                </a:solidFill>
                <a:ea typeface="Verdana" pitchFamily="34" charset="0"/>
                <a:cs typeface="Verdana" pitchFamily="34" charset="0"/>
              </a:rPr>
              <a:t>(история, обществознание, география, информатика и ИКТ)</a:t>
            </a:r>
            <a:endParaRPr lang="ru-RU" sz="2400" b="1" dirty="0">
              <a:solidFill>
                <a:srgbClr val="002060"/>
              </a:solidFill>
              <a:ea typeface="Verdana" pitchFamily="34" charset="0"/>
              <a:cs typeface="Verdana" pitchFamily="34" charset="0"/>
            </a:endParaRPr>
          </a:p>
        </p:txBody>
      </p:sp>
      <p:sp>
        <p:nvSpPr>
          <p:cNvPr id="5" name="Прямоугольник 4"/>
          <p:cNvSpPr/>
          <p:nvPr/>
        </p:nvSpPr>
        <p:spPr>
          <a:xfrm>
            <a:off x="179512" y="2564904"/>
            <a:ext cx="8640960" cy="1512168"/>
          </a:xfrm>
          <a:prstGeom prst="rect">
            <a:avLst/>
          </a:prstGeom>
          <a:solidFill>
            <a:srgbClr val="B9CDE5">
              <a:alpha val="31000"/>
            </a:srgbClr>
          </a:solidFill>
          <a:ln>
            <a:noFill/>
            <a:prstDash val="sysDash"/>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2400" b="1" dirty="0" smtClean="0">
                <a:solidFill>
                  <a:srgbClr val="002060"/>
                </a:solidFill>
                <a:ea typeface="Verdana" pitchFamily="34" charset="0"/>
                <a:cs typeface="Verdana" pitchFamily="34" charset="0"/>
              </a:rPr>
              <a:t>Увеличение доли аудиторий с видеонаблюдением в режиме </a:t>
            </a:r>
            <a:r>
              <a:rPr lang="ru-RU" sz="2400" b="1" dirty="0" err="1" smtClean="0">
                <a:solidFill>
                  <a:srgbClr val="002060"/>
                </a:solidFill>
                <a:ea typeface="Verdana" pitchFamily="34" charset="0"/>
                <a:cs typeface="Verdana" pitchFamily="34" charset="0"/>
              </a:rPr>
              <a:t>онлайн</a:t>
            </a:r>
            <a:r>
              <a:rPr lang="ru-RU" sz="2400" b="1" dirty="0" smtClean="0">
                <a:solidFill>
                  <a:srgbClr val="002060"/>
                </a:solidFill>
                <a:ea typeface="Verdana" pitchFamily="34" charset="0"/>
                <a:cs typeface="Verdana" pitchFamily="34" charset="0"/>
              </a:rPr>
              <a:t> до 90%)</a:t>
            </a:r>
            <a:endParaRPr lang="ru-RU" sz="2400" b="1" dirty="0">
              <a:solidFill>
                <a:srgbClr val="002060"/>
              </a:solidFill>
              <a:ea typeface="Verdana" pitchFamily="34" charset="0"/>
              <a:cs typeface="Verdana" pitchFamily="34" charset="0"/>
            </a:endParaRPr>
          </a:p>
        </p:txBody>
      </p:sp>
      <p:sp>
        <p:nvSpPr>
          <p:cNvPr id="6" name="Прямоугольник 5"/>
          <p:cNvSpPr/>
          <p:nvPr/>
        </p:nvSpPr>
        <p:spPr>
          <a:xfrm>
            <a:off x="107504" y="4509120"/>
            <a:ext cx="8568952" cy="1800200"/>
          </a:xfrm>
          <a:prstGeom prst="rect">
            <a:avLst/>
          </a:prstGeom>
          <a:solidFill>
            <a:srgbClr val="B9CDE5">
              <a:alpha val="31000"/>
            </a:srgbClr>
          </a:solidFill>
          <a:ln>
            <a:noFill/>
            <a:prstDash val="sysDash"/>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2400" b="1" dirty="0" smtClean="0">
                <a:solidFill>
                  <a:srgbClr val="002060"/>
                </a:solidFill>
                <a:ea typeface="Verdana" pitchFamily="34" charset="0"/>
                <a:cs typeface="Verdana" pitchFamily="34" charset="0"/>
              </a:rPr>
              <a:t>Усиление работы по подготовке кадров ППЭ, экспертов предметных комиссий и иных лиц, задействованных в проведении ЕГЭ</a:t>
            </a:r>
            <a:endParaRPr lang="ru-RU" sz="2400" b="1" dirty="0">
              <a:solidFill>
                <a:srgbClr val="002060"/>
              </a:solidFill>
              <a:ea typeface="Verdana" pitchFamily="34" charset="0"/>
              <a:cs typeface="Verdana"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668072" cy="1635968"/>
          </a:xfrm>
        </p:spPr>
        <p:txBody>
          <a:bodyPr/>
          <a:lstStyle/>
          <a:p>
            <a:r>
              <a:rPr lang="ru-RU" b="1" dirty="0" smtClean="0">
                <a:solidFill>
                  <a:srgbClr val="002060"/>
                </a:solidFill>
                <a:effectLst>
                  <a:outerShdw blurRad="38100" dist="38100" dir="2700000" algn="tl">
                    <a:srgbClr val="000000">
                      <a:alpha val="43137"/>
                    </a:srgbClr>
                  </a:outerShdw>
                </a:effectLst>
                <a:cs typeface="Times New Roman" panose="02020603050405020304" pitchFamily="18" charset="0"/>
              </a:rPr>
              <a:t>Изменение сроков внесения сведений  в РИС</a:t>
            </a:r>
            <a:endParaRPr lang="ru-RU" dirty="0"/>
          </a:p>
        </p:txBody>
      </p:sp>
      <p:sp>
        <p:nvSpPr>
          <p:cNvPr id="3" name="Содержимое 2"/>
          <p:cNvSpPr>
            <a:spLocks noGrp="1"/>
          </p:cNvSpPr>
          <p:nvPr>
            <p:ph idx="1"/>
          </p:nvPr>
        </p:nvSpPr>
        <p:spPr>
          <a:xfrm>
            <a:off x="1043608" y="2780928"/>
            <a:ext cx="7560840" cy="3248000"/>
          </a:xfrm>
        </p:spPr>
        <p:txBody>
          <a:bodyPr/>
          <a:lstStyle/>
          <a:p>
            <a:pPr marL="0" algn="ctr">
              <a:buNone/>
            </a:pPr>
            <a:r>
              <a:rPr lang="ru-RU" sz="4000" b="1" dirty="0" smtClean="0">
                <a:solidFill>
                  <a:srgbClr val="C00000"/>
                </a:solidFill>
                <a:ea typeface="Calibri"/>
              </a:rPr>
              <a:t>возможно только на основании письма за подписью главы субъекта Российской Федерации в адрес </a:t>
            </a:r>
            <a:r>
              <a:rPr lang="ru-RU" sz="4000" b="1" dirty="0" err="1" smtClean="0">
                <a:solidFill>
                  <a:srgbClr val="C00000"/>
                </a:solidFill>
                <a:ea typeface="Calibri"/>
              </a:rPr>
              <a:t>Рособрнадзора</a:t>
            </a:r>
            <a:r>
              <a:rPr lang="ru-RU" sz="4000" b="1" dirty="0" smtClean="0">
                <a:solidFill>
                  <a:srgbClr val="C00000"/>
                </a:solidFill>
                <a:ea typeface="Calibri"/>
              </a:rPr>
              <a:t> </a:t>
            </a:r>
          </a:p>
        </p:txBody>
      </p:sp>
      <p:sp>
        <p:nvSpPr>
          <p:cNvPr id="5" name="Стрелка вниз 4"/>
          <p:cNvSpPr/>
          <p:nvPr/>
        </p:nvSpPr>
        <p:spPr>
          <a:xfrm>
            <a:off x="4139952" y="1700808"/>
            <a:ext cx="792088" cy="1296144"/>
          </a:xfrm>
          <a:prstGeom prst="downArrow">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6626" name="Text Box 5"/>
          <p:cNvSpPr txBox="1">
            <a:spLocks noChangeArrowheads="1"/>
          </p:cNvSpPr>
          <p:nvPr/>
        </p:nvSpPr>
        <p:spPr bwMode="auto">
          <a:xfrm>
            <a:off x="228600" y="2895600"/>
            <a:ext cx="3276600" cy="1015663"/>
          </a:xfrm>
          <a:prstGeom prst="rect">
            <a:avLst/>
          </a:prstGeom>
          <a:ln w="9525">
            <a:solidFill>
              <a:srgbClr val="800000"/>
            </a:solidFill>
            <a:miter lim="800000"/>
            <a:headEnd/>
            <a:tailEnd/>
          </a:ln>
        </p:spPr>
        <p:txBody>
          <a:bodyPr>
            <a:spAutoFit/>
          </a:bodyPr>
          <a:lstStyle/>
          <a:p>
            <a:pPr marL="365125" algn="ctr">
              <a:spcBef>
                <a:spcPct val="50000"/>
              </a:spcBef>
            </a:pPr>
            <a:r>
              <a:rPr lang="ru-RU" sz="2400" b="1" dirty="0">
                <a:solidFill>
                  <a:srgbClr val="000066"/>
                </a:solidFill>
                <a:latin typeface="Times New Roman" pitchFamily="18" charset="0"/>
              </a:rPr>
              <a:t>Портал ЕГЭ</a:t>
            </a:r>
          </a:p>
          <a:p>
            <a:pPr marL="365125">
              <a:spcBef>
                <a:spcPct val="50000"/>
              </a:spcBef>
            </a:pPr>
            <a:r>
              <a:rPr lang="en-US" sz="2400" b="1" dirty="0">
                <a:solidFill>
                  <a:srgbClr val="990033"/>
                </a:solidFill>
                <a:latin typeface="Times New Roman" pitchFamily="18" charset="0"/>
              </a:rPr>
              <a:t>http</a:t>
            </a:r>
            <a:r>
              <a:rPr lang="ru-RU" sz="2400" b="1" dirty="0">
                <a:solidFill>
                  <a:srgbClr val="990033"/>
                </a:solidFill>
                <a:latin typeface="Times New Roman" pitchFamily="18" charset="0"/>
              </a:rPr>
              <a:t>:</a:t>
            </a:r>
            <a:r>
              <a:rPr lang="en-US" sz="2400" b="1" dirty="0">
                <a:solidFill>
                  <a:srgbClr val="990033"/>
                </a:solidFill>
                <a:latin typeface="Times New Roman" pitchFamily="18" charset="0"/>
              </a:rPr>
              <a:t>//</a:t>
            </a:r>
            <a:r>
              <a:rPr lang="en-US" sz="2400" b="1" dirty="0" smtClean="0">
                <a:solidFill>
                  <a:srgbClr val="990033"/>
                </a:solidFill>
                <a:latin typeface="Times New Roman" pitchFamily="18" charset="0"/>
              </a:rPr>
              <a:t>ege.edu.ru</a:t>
            </a:r>
            <a:endParaRPr lang="en-US" sz="2400" b="1" dirty="0">
              <a:solidFill>
                <a:srgbClr val="990033"/>
              </a:solidFill>
              <a:latin typeface="Times New Roman" pitchFamily="18" charset="0"/>
            </a:endParaRPr>
          </a:p>
        </p:txBody>
      </p:sp>
      <p:sp useBgFill="1">
        <p:nvSpPr>
          <p:cNvPr id="26627" name="Text Box 6"/>
          <p:cNvSpPr txBox="1">
            <a:spLocks noChangeArrowheads="1"/>
          </p:cNvSpPr>
          <p:nvPr/>
        </p:nvSpPr>
        <p:spPr bwMode="auto">
          <a:xfrm>
            <a:off x="5029200" y="2514600"/>
            <a:ext cx="3733800" cy="2109788"/>
          </a:xfrm>
          <a:prstGeom prst="rect">
            <a:avLst/>
          </a:prstGeom>
          <a:ln w="9525">
            <a:solidFill>
              <a:srgbClr val="800000"/>
            </a:solidFill>
            <a:miter lim="800000"/>
            <a:headEnd/>
            <a:tailEnd/>
          </a:ln>
        </p:spPr>
        <p:txBody>
          <a:bodyPr>
            <a:spAutoFit/>
          </a:bodyPr>
          <a:lstStyle/>
          <a:p>
            <a:pPr marL="365125" algn="ctr">
              <a:spcBef>
                <a:spcPct val="50000"/>
              </a:spcBef>
            </a:pPr>
            <a:r>
              <a:rPr lang="ru-RU" sz="2400" b="1">
                <a:solidFill>
                  <a:srgbClr val="000066"/>
                </a:solidFill>
                <a:latin typeface="Times New Roman" pitchFamily="18" charset="0"/>
              </a:rPr>
              <a:t>Сайт республиканского центра мониторинга качества образования</a:t>
            </a:r>
            <a:endParaRPr lang="en-US" sz="2400" b="1">
              <a:solidFill>
                <a:srgbClr val="000066"/>
              </a:solidFill>
              <a:latin typeface="Times New Roman" pitchFamily="18" charset="0"/>
            </a:endParaRPr>
          </a:p>
          <a:p>
            <a:pPr marL="365125" algn="ctr">
              <a:spcBef>
                <a:spcPct val="50000"/>
              </a:spcBef>
            </a:pPr>
            <a:r>
              <a:rPr lang="en-US" sz="2400" b="1">
                <a:solidFill>
                  <a:srgbClr val="990033"/>
                </a:solidFill>
                <a:latin typeface="Times New Roman" pitchFamily="18" charset="0"/>
              </a:rPr>
              <a:t>http</a:t>
            </a:r>
            <a:r>
              <a:rPr lang="ru-RU" sz="2400" b="1">
                <a:solidFill>
                  <a:srgbClr val="990033"/>
                </a:solidFill>
                <a:latin typeface="Times New Roman" pitchFamily="18" charset="0"/>
              </a:rPr>
              <a:t>:</a:t>
            </a:r>
            <a:r>
              <a:rPr lang="en-US" sz="2400" b="1">
                <a:solidFill>
                  <a:srgbClr val="990033"/>
                </a:solidFill>
                <a:latin typeface="Times New Roman" pitchFamily="18" charset="0"/>
              </a:rPr>
              <a:t>//rcmko.org</a:t>
            </a:r>
            <a:endParaRPr lang="ru-RU" sz="2400" b="1">
              <a:solidFill>
                <a:srgbClr val="990033"/>
              </a:solidFill>
              <a:latin typeface="Times New Roman" pitchFamily="18" charset="0"/>
            </a:endParaRPr>
          </a:p>
        </p:txBody>
      </p:sp>
      <p:sp useBgFill="1">
        <p:nvSpPr>
          <p:cNvPr id="26628" name="Text Box 7"/>
          <p:cNvSpPr txBox="1">
            <a:spLocks noChangeArrowheads="1"/>
          </p:cNvSpPr>
          <p:nvPr/>
        </p:nvSpPr>
        <p:spPr bwMode="auto">
          <a:xfrm>
            <a:off x="4648200" y="5178425"/>
            <a:ext cx="3810000" cy="1014413"/>
          </a:xfrm>
          <a:prstGeom prst="rect">
            <a:avLst/>
          </a:prstGeom>
          <a:ln w="9525">
            <a:solidFill>
              <a:srgbClr val="800000"/>
            </a:solidFill>
            <a:miter lim="800000"/>
            <a:headEnd/>
            <a:tailEnd/>
          </a:ln>
        </p:spPr>
        <p:txBody>
          <a:bodyPr>
            <a:spAutoFit/>
          </a:bodyPr>
          <a:lstStyle/>
          <a:p>
            <a:pPr marL="365125" algn="ctr">
              <a:spcBef>
                <a:spcPct val="50000"/>
              </a:spcBef>
            </a:pPr>
            <a:r>
              <a:rPr lang="ru-RU" sz="2400" b="1" dirty="0">
                <a:solidFill>
                  <a:srgbClr val="000066"/>
                </a:solidFill>
                <a:latin typeface="Times New Roman" pitchFamily="18" charset="0"/>
              </a:rPr>
              <a:t>Сайт </a:t>
            </a:r>
            <a:r>
              <a:rPr lang="ru-RU" sz="2400" b="1" dirty="0" err="1">
                <a:solidFill>
                  <a:srgbClr val="000066"/>
                </a:solidFill>
                <a:latin typeface="Times New Roman" pitchFamily="18" charset="0"/>
              </a:rPr>
              <a:t>Рособрандзора</a:t>
            </a:r>
            <a:endParaRPr lang="en-US" sz="2400" b="1" dirty="0">
              <a:solidFill>
                <a:srgbClr val="000066"/>
              </a:solidFill>
              <a:latin typeface="Times New Roman" pitchFamily="18" charset="0"/>
            </a:endParaRPr>
          </a:p>
          <a:p>
            <a:pPr marL="365125" algn="ctr">
              <a:spcBef>
                <a:spcPct val="50000"/>
              </a:spcBef>
            </a:pPr>
            <a:r>
              <a:rPr lang="en-US" sz="2400" b="1" dirty="0">
                <a:solidFill>
                  <a:schemeClr val="accent1">
                    <a:lumMod val="50000"/>
                  </a:schemeClr>
                </a:solidFill>
                <a:latin typeface="Times New Roman" pitchFamily="18" charset="0"/>
              </a:rPr>
              <a:t>www.obrnadzor.gov.ru</a:t>
            </a:r>
            <a:endParaRPr lang="ru-RU" sz="2400" b="1" dirty="0">
              <a:solidFill>
                <a:schemeClr val="accent1">
                  <a:lumMod val="50000"/>
                </a:schemeClr>
              </a:solidFill>
              <a:latin typeface="Times New Roman" pitchFamily="18" charset="0"/>
            </a:endParaRPr>
          </a:p>
        </p:txBody>
      </p:sp>
      <p:sp useBgFill="1">
        <p:nvSpPr>
          <p:cNvPr id="26629" name="Text Box 8"/>
          <p:cNvSpPr txBox="1">
            <a:spLocks noChangeArrowheads="1"/>
          </p:cNvSpPr>
          <p:nvPr/>
        </p:nvSpPr>
        <p:spPr bwMode="auto">
          <a:xfrm>
            <a:off x="609600" y="5105400"/>
            <a:ext cx="3810000" cy="1014413"/>
          </a:xfrm>
          <a:prstGeom prst="rect">
            <a:avLst/>
          </a:prstGeom>
          <a:ln w="9525">
            <a:solidFill>
              <a:srgbClr val="800000"/>
            </a:solidFill>
            <a:miter lim="800000"/>
            <a:headEnd/>
            <a:tailEnd/>
          </a:ln>
        </p:spPr>
        <p:txBody>
          <a:bodyPr>
            <a:spAutoFit/>
          </a:bodyPr>
          <a:lstStyle/>
          <a:p>
            <a:pPr marL="365125" algn="ctr">
              <a:spcBef>
                <a:spcPct val="50000"/>
              </a:spcBef>
            </a:pPr>
            <a:r>
              <a:rPr lang="ru-RU" sz="2400" b="1">
                <a:solidFill>
                  <a:srgbClr val="000066"/>
                </a:solidFill>
                <a:latin typeface="Times New Roman" pitchFamily="18" charset="0"/>
              </a:rPr>
              <a:t>Сайт МОиН РТ</a:t>
            </a:r>
          </a:p>
          <a:p>
            <a:pPr marL="365125">
              <a:spcBef>
                <a:spcPct val="50000"/>
              </a:spcBef>
            </a:pPr>
            <a:r>
              <a:rPr lang="en-US" sz="2400" b="1">
                <a:solidFill>
                  <a:srgbClr val="990033"/>
                </a:solidFill>
                <a:latin typeface="Times New Roman" pitchFamily="18" charset="0"/>
              </a:rPr>
              <a:t>http</a:t>
            </a:r>
            <a:r>
              <a:rPr lang="ru-RU" sz="2400" b="1">
                <a:solidFill>
                  <a:srgbClr val="990033"/>
                </a:solidFill>
                <a:latin typeface="Times New Roman" pitchFamily="18" charset="0"/>
              </a:rPr>
              <a:t>:</a:t>
            </a:r>
            <a:r>
              <a:rPr lang="en-US" sz="2400" b="1">
                <a:solidFill>
                  <a:srgbClr val="990033"/>
                </a:solidFill>
                <a:latin typeface="Times New Roman" pitchFamily="18" charset="0"/>
              </a:rPr>
              <a:t>//mon.tatarstan.ru</a:t>
            </a:r>
          </a:p>
        </p:txBody>
      </p:sp>
      <p:sp>
        <p:nvSpPr>
          <p:cNvPr id="26630" name="Line 9"/>
          <p:cNvSpPr>
            <a:spLocks noChangeShapeType="1"/>
          </p:cNvSpPr>
          <p:nvPr/>
        </p:nvSpPr>
        <p:spPr bwMode="auto">
          <a:xfrm flipH="1">
            <a:off x="3124200" y="2057400"/>
            <a:ext cx="685800" cy="685800"/>
          </a:xfrm>
          <a:prstGeom prst="line">
            <a:avLst/>
          </a:prstGeom>
          <a:noFill/>
          <a:ln w="28575">
            <a:solidFill>
              <a:srgbClr val="800000"/>
            </a:solidFill>
            <a:round/>
            <a:headEnd/>
            <a:tailEnd type="triangle" w="med" len="med"/>
          </a:ln>
        </p:spPr>
        <p:txBody>
          <a:bodyPr/>
          <a:lstStyle/>
          <a:p>
            <a:endParaRPr lang="ru-RU"/>
          </a:p>
        </p:txBody>
      </p:sp>
      <p:sp>
        <p:nvSpPr>
          <p:cNvPr id="26631" name="Line 10"/>
          <p:cNvSpPr>
            <a:spLocks noChangeShapeType="1"/>
          </p:cNvSpPr>
          <p:nvPr/>
        </p:nvSpPr>
        <p:spPr bwMode="auto">
          <a:xfrm>
            <a:off x="4495800" y="2133600"/>
            <a:ext cx="381000" cy="2819400"/>
          </a:xfrm>
          <a:prstGeom prst="line">
            <a:avLst/>
          </a:prstGeom>
          <a:noFill/>
          <a:ln w="28575">
            <a:solidFill>
              <a:srgbClr val="800000"/>
            </a:solidFill>
            <a:round/>
            <a:headEnd/>
            <a:tailEnd type="triangle" w="med" len="med"/>
          </a:ln>
        </p:spPr>
        <p:txBody>
          <a:bodyPr/>
          <a:lstStyle/>
          <a:p>
            <a:endParaRPr lang="ru-RU"/>
          </a:p>
        </p:txBody>
      </p:sp>
      <p:sp>
        <p:nvSpPr>
          <p:cNvPr id="26632" name="Line 11"/>
          <p:cNvSpPr>
            <a:spLocks noChangeShapeType="1"/>
          </p:cNvSpPr>
          <p:nvPr/>
        </p:nvSpPr>
        <p:spPr bwMode="auto">
          <a:xfrm flipH="1">
            <a:off x="3657600" y="2133600"/>
            <a:ext cx="533400" cy="2819400"/>
          </a:xfrm>
          <a:prstGeom prst="line">
            <a:avLst/>
          </a:prstGeom>
          <a:noFill/>
          <a:ln w="28575">
            <a:solidFill>
              <a:srgbClr val="800000"/>
            </a:solidFill>
            <a:round/>
            <a:headEnd/>
            <a:tailEnd type="triangle" w="med" len="med"/>
          </a:ln>
        </p:spPr>
        <p:txBody>
          <a:bodyPr/>
          <a:lstStyle/>
          <a:p>
            <a:endParaRPr lang="ru-RU"/>
          </a:p>
        </p:txBody>
      </p:sp>
      <p:sp>
        <p:nvSpPr>
          <p:cNvPr id="26633" name="Line 12"/>
          <p:cNvSpPr>
            <a:spLocks noChangeShapeType="1"/>
          </p:cNvSpPr>
          <p:nvPr/>
        </p:nvSpPr>
        <p:spPr bwMode="auto">
          <a:xfrm>
            <a:off x="4800600" y="2057400"/>
            <a:ext cx="762000" cy="304800"/>
          </a:xfrm>
          <a:prstGeom prst="line">
            <a:avLst/>
          </a:prstGeom>
          <a:noFill/>
          <a:ln w="28575">
            <a:solidFill>
              <a:srgbClr val="800000"/>
            </a:solidFill>
            <a:round/>
            <a:headEnd/>
            <a:tailEnd type="triangle" w="med" len="med"/>
          </a:ln>
        </p:spPr>
        <p:txBody>
          <a:bodyPr/>
          <a:lstStyle/>
          <a:p>
            <a:endParaRPr lang="ru-RU"/>
          </a:p>
        </p:txBody>
      </p:sp>
      <p:sp>
        <p:nvSpPr>
          <p:cNvPr id="38922" name="Rectangle 10"/>
          <p:cNvSpPr>
            <a:spLocks noChangeArrowheads="1"/>
          </p:cNvSpPr>
          <p:nvPr/>
        </p:nvSpPr>
        <p:spPr bwMode="auto">
          <a:xfrm>
            <a:off x="457200" y="533400"/>
            <a:ext cx="8001000" cy="641350"/>
          </a:xfrm>
          <a:prstGeom prst="rect">
            <a:avLst/>
          </a:prstGeom>
          <a:noFill/>
          <a:ln w="9525" algn="ctr">
            <a:noFill/>
            <a:miter lim="800000"/>
            <a:headEnd/>
            <a:tailEnd/>
          </a:ln>
          <a:effectLst/>
        </p:spPr>
        <p:txBody>
          <a:bodyPr anchor="ctr"/>
          <a:lstStyle/>
          <a:p>
            <a:pPr marL="838200" indent="-28575" algn="ctr" eaLnBrk="0" hangingPunct="0">
              <a:defRPr/>
            </a:pPr>
            <a:r>
              <a:rPr lang="ru-RU" sz="4000" b="1" dirty="0">
                <a:solidFill>
                  <a:srgbClr val="800000"/>
                </a:solidFill>
                <a:effectLst>
                  <a:outerShdw blurRad="38100" dist="38100" dir="2700000" algn="tl">
                    <a:srgbClr val="000000"/>
                  </a:outerShdw>
                </a:effectLst>
                <a:latin typeface="Times New Roman" pitchFamily="18" charset="0"/>
              </a:rPr>
              <a:t>Информационное обеспечение</a:t>
            </a:r>
          </a:p>
          <a:p>
            <a:pPr marL="838200" indent="-28575" algn="ctr" eaLnBrk="0" hangingPunct="0">
              <a:defRPr/>
            </a:pPr>
            <a:r>
              <a:rPr lang="ru-RU" sz="4000" b="1" dirty="0">
                <a:solidFill>
                  <a:srgbClr val="800000"/>
                </a:solidFill>
                <a:effectLst>
                  <a:outerShdw blurRad="38100" dist="38100" dir="2700000" algn="tl">
                    <a:srgbClr val="000000"/>
                  </a:outerShdw>
                </a:effectLst>
                <a:latin typeface="Times New Roman" pitchFamily="18" charset="0"/>
              </a:rPr>
              <a:t>проведения ЕГЭ и ЕРЭ</a:t>
            </a:r>
          </a:p>
        </p:txBody>
      </p:sp>
      <p:sp>
        <p:nvSpPr>
          <p:cNvPr id="26635" name="Rectangle 11"/>
          <p:cNvSpPr>
            <a:spLocks noChangeArrowheads="1"/>
          </p:cNvSpPr>
          <p:nvPr/>
        </p:nvSpPr>
        <p:spPr bwMode="auto">
          <a:xfrm>
            <a:off x="4356100" y="3213100"/>
            <a:ext cx="184150" cy="366713"/>
          </a:xfrm>
          <a:prstGeom prst="rect">
            <a:avLst/>
          </a:prstGeom>
          <a:noFill/>
          <a:ln w="9525">
            <a:noFill/>
            <a:miter lim="800000"/>
            <a:headEnd/>
            <a:tailEnd/>
          </a:ln>
        </p:spPr>
        <p:txBody>
          <a:bodyPr wrap="none">
            <a:spAutoFit/>
          </a:bodyPr>
          <a:lstStyle/>
          <a:p>
            <a:pPr eaLnBrk="0" hangingPunct="0"/>
            <a:endParaRPr lang="ru-RU" b="1">
              <a:solidFill>
                <a:srgbClr val="000066"/>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71600" y="980728"/>
            <a:ext cx="7632848" cy="4154984"/>
          </a:xfrm>
          <a:prstGeom prst="rect">
            <a:avLst/>
          </a:prstGeom>
        </p:spPr>
        <p:txBody>
          <a:bodyPr wrap="square">
            <a:spAutoFit/>
          </a:bodyPr>
          <a:lstStyle/>
          <a:p>
            <a:pPr algn="ctr">
              <a:defRPr/>
            </a:pPr>
            <a:r>
              <a:rPr lang="ru-RU" sz="8800" b="1" i="1" dirty="0" smtClean="0">
                <a:solidFill>
                  <a:srgbClr val="C00000"/>
                </a:solidFill>
              </a:rPr>
              <a:t>СПАСИБО </a:t>
            </a:r>
          </a:p>
          <a:p>
            <a:pPr algn="ctr">
              <a:defRPr/>
            </a:pPr>
            <a:r>
              <a:rPr lang="ru-RU" sz="8800" b="1" i="1" dirty="0" smtClean="0">
                <a:solidFill>
                  <a:srgbClr val="C00000"/>
                </a:solidFill>
              </a:rPr>
              <a:t>ЗА ВНИМАНИЕ!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0"/>
            <a:ext cx="8236024" cy="1916832"/>
          </a:xfrm>
        </p:spPr>
        <p:txBody>
          <a:bodyPr/>
          <a:lstStyle/>
          <a:p>
            <a:r>
              <a:rPr lang="ru-RU" sz="4000" b="1" dirty="0" smtClean="0">
                <a:solidFill>
                  <a:schemeClr val="accent4">
                    <a:lumMod val="95000"/>
                    <a:lumOff val="5000"/>
                  </a:schemeClr>
                </a:solidFill>
              </a:rPr>
              <a:t>Порядок проведения</a:t>
            </a:r>
            <a:r>
              <a:rPr lang="ru-RU" sz="3600" dirty="0" smtClean="0">
                <a:solidFill>
                  <a:schemeClr val="accent4">
                    <a:lumMod val="95000"/>
                    <a:lumOff val="5000"/>
                  </a:schemeClr>
                </a:solidFill>
              </a:rPr>
              <a:t> </a:t>
            </a:r>
            <a:br>
              <a:rPr lang="ru-RU" sz="3600" dirty="0" smtClean="0">
                <a:solidFill>
                  <a:schemeClr val="accent4">
                    <a:lumMod val="95000"/>
                    <a:lumOff val="5000"/>
                  </a:schemeClr>
                </a:solidFill>
              </a:rPr>
            </a:br>
            <a:r>
              <a:rPr lang="ru-RU" sz="3000" b="1" i="1" dirty="0" smtClean="0">
                <a:solidFill>
                  <a:schemeClr val="accent4">
                    <a:lumMod val="95000"/>
                    <a:lumOff val="5000"/>
                  </a:schemeClr>
                </a:solidFill>
              </a:rPr>
              <a:t>государственной итоговой аттестации </a:t>
            </a:r>
            <a:br>
              <a:rPr lang="ru-RU" sz="3000" b="1" i="1" dirty="0" smtClean="0">
                <a:solidFill>
                  <a:schemeClr val="accent4">
                    <a:lumMod val="95000"/>
                    <a:lumOff val="5000"/>
                  </a:schemeClr>
                </a:solidFill>
              </a:rPr>
            </a:br>
            <a:r>
              <a:rPr lang="ru-RU" sz="3000" b="1" i="1" dirty="0" smtClean="0">
                <a:solidFill>
                  <a:schemeClr val="accent4">
                    <a:lumMod val="95000"/>
                    <a:lumOff val="5000"/>
                  </a:schemeClr>
                </a:solidFill>
              </a:rPr>
              <a:t>по образовательным программам среднего общего образования</a:t>
            </a:r>
            <a:endParaRPr lang="ru-RU" sz="3000" b="1" i="1" dirty="0">
              <a:solidFill>
                <a:schemeClr val="accent4">
                  <a:lumMod val="95000"/>
                  <a:lumOff val="5000"/>
                </a:schemeClr>
              </a:solidFill>
            </a:endParaRPr>
          </a:p>
        </p:txBody>
      </p:sp>
      <p:sp>
        <p:nvSpPr>
          <p:cNvPr id="3" name="Содержимое 2"/>
          <p:cNvSpPr>
            <a:spLocks noGrp="1"/>
          </p:cNvSpPr>
          <p:nvPr>
            <p:ph idx="1"/>
          </p:nvPr>
        </p:nvSpPr>
        <p:spPr>
          <a:xfrm>
            <a:off x="323528" y="1981200"/>
            <a:ext cx="8352928" cy="4760168"/>
          </a:xfrm>
        </p:spPr>
        <p:txBody>
          <a:bodyPr/>
          <a:lstStyle/>
          <a:p>
            <a:r>
              <a:rPr lang="ru-RU" sz="3600" b="1" dirty="0" smtClean="0"/>
              <a:t>п.5</a:t>
            </a:r>
            <a:r>
              <a:rPr lang="ru-RU" dirty="0" smtClean="0"/>
              <a:t> «ГИА проводится по </a:t>
            </a:r>
            <a:r>
              <a:rPr lang="ru-RU" b="1" u="sng" dirty="0" smtClean="0">
                <a:solidFill>
                  <a:schemeClr val="accent1">
                    <a:lumMod val="50000"/>
                  </a:schemeClr>
                </a:solidFill>
              </a:rPr>
              <a:t>русскому языку и математике</a:t>
            </a:r>
            <a:r>
              <a:rPr lang="ru-RU" dirty="0" smtClean="0"/>
              <a:t> (обязательные учебные предметы)</a:t>
            </a:r>
          </a:p>
          <a:p>
            <a:r>
              <a:rPr lang="ru-RU" dirty="0" smtClean="0"/>
              <a:t>Экзамены по другим учебным предметам</a:t>
            </a:r>
          </a:p>
          <a:p>
            <a:r>
              <a:rPr lang="ru-RU" b="1" dirty="0" smtClean="0">
                <a:solidFill>
                  <a:schemeClr val="accent1">
                    <a:lumMod val="50000"/>
                  </a:schemeClr>
                </a:solidFill>
              </a:rPr>
              <a:t>литература, физика, химия, биология, география, история, обществознание, иностранные языки, информатика и ИКТ </a:t>
            </a:r>
            <a:r>
              <a:rPr lang="ru-RU" dirty="0" smtClean="0"/>
              <a:t>обучающимися сдаются на добровольной основе по своему выбору</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812088" cy="576064"/>
          </a:xfrm>
        </p:spPr>
        <p:txBody>
          <a:bodyPr/>
          <a:lstStyle/>
          <a:p>
            <a:r>
              <a:rPr lang="ru-RU" sz="4000" b="1" dirty="0" smtClean="0">
                <a:solidFill>
                  <a:schemeClr val="accent4">
                    <a:lumMod val="95000"/>
                    <a:lumOff val="5000"/>
                  </a:schemeClr>
                </a:solidFill>
              </a:rPr>
              <a:t>Допуск к ГИА</a:t>
            </a:r>
            <a:endParaRPr lang="ru-RU" sz="2800" b="1" dirty="0">
              <a:solidFill>
                <a:schemeClr val="accent4">
                  <a:lumMod val="95000"/>
                  <a:lumOff val="5000"/>
                </a:schemeClr>
              </a:solidFill>
            </a:endParaRPr>
          </a:p>
        </p:txBody>
      </p:sp>
      <p:sp>
        <p:nvSpPr>
          <p:cNvPr id="3" name="Содержимое 2"/>
          <p:cNvSpPr>
            <a:spLocks noGrp="1"/>
          </p:cNvSpPr>
          <p:nvPr>
            <p:ph idx="1"/>
          </p:nvPr>
        </p:nvSpPr>
        <p:spPr>
          <a:xfrm>
            <a:off x="179512" y="692696"/>
            <a:ext cx="8784976" cy="5904656"/>
          </a:xfrm>
        </p:spPr>
        <p:txBody>
          <a:bodyPr/>
          <a:lstStyle/>
          <a:p>
            <a:r>
              <a:rPr lang="ru-RU" sz="2400" dirty="0" smtClean="0">
                <a:solidFill>
                  <a:schemeClr val="accent4">
                    <a:lumMod val="95000"/>
                    <a:lumOff val="5000"/>
                  </a:schemeClr>
                </a:solidFill>
              </a:rPr>
              <a:t>9. К ГИА допускаются обучающиеся, не имеющие академической задолженности, в том числе за итоговое сочинение (изложение), и в полном объеме выполнившие учебный план или индивидуальный учебный план (имеющие годовые отметки по всем учебным предметам учебного плана за каждый год обучения по образовательной программе среднего общего образования не ниже удовлетворительных).</a:t>
            </a:r>
          </a:p>
          <a:p>
            <a:r>
              <a:rPr lang="ru-RU" sz="2400" dirty="0" smtClean="0"/>
              <a:t>9.1. </a:t>
            </a:r>
            <a:r>
              <a:rPr lang="ru-RU" sz="2400" b="1" dirty="0" smtClean="0">
                <a:solidFill>
                  <a:schemeClr val="accent5">
                    <a:lumMod val="50000"/>
                  </a:schemeClr>
                </a:solidFill>
              </a:rPr>
              <a:t>Итоговое сочинение (изложение) как условие допуска </a:t>
            </a:r>
            <a:r>
              <a:rPr lang="ru-RU" sz="2400" dirty="0" smtClean="0"/>
              <a:t>к ГИА проводится для обучающихся XI классов в декабре последнего года обучения по темам (текстам), сформированным по часовым поясам Федеральной службой по надзору в сфере образования и наук (</a:t>
            </a:r>
            <a:r>
              <a:rPr lang="ru-RU" sz="2400" i="1" dirty="0" smtClean="0">
                <a:hlinkClick r:id="rId2"/>
              </a:rPr>
              <a:t>приказ</a:t>
            </a:r>
            <a:r>
              <a:rPr lang="ru-RU" sz="2400" i="1" dirty="0" smtClean="0">
                <a:solidFill>
                  <a:schemeClr val="accent4">
                    <a:lumMod val="95000"/>
                    <a:lumOff val="5000"/>
                  </a:schemeClr>
                </a:solidFill>
              </a:rPr>
              <a:t> </a:t>
            </a:r>
            <a:r>
              <a:rPr lang="ru-RU" sz="2400" i="1" dirty="0" err="1" smtClean="0">
                <a:solidFill>
                  <a:schemeClr val="accent4">
                    <a:lumMod val="95000"/>
                    <a:lumOff val="5000"/>
                  </a:schemeClr>
                </a:solidFill>
              </a:rPr>
              <a:t>Минобрнауки</a:t>
            </a:r>
            <a:r>
              <a:rPr lang="ru-RU" sz="2400" i="1" dirty="0" smtClean="0">
                <a:solidFill>
                  <a:schemeClr val="accent4">
                    <a:lumMod val="95000"/>
                    <a:lumOff val="5000"/>
                  </a:schemeClr>
                </a:solidFill>
              </a:rPr>
              <a:t> РФ от 5 августа 2014 г. № 923)</a:t>
            </a:r>
            <a:endParaRPr lang="ru-RU" sz="2400" dirty="0" smtClean="0"/>
          </a:p>
          <a:p>
            <a:r>
              <a:rPr lang="ru-RU" sz="2400" dirty="0" smtClean="0"/>
              <a:t>Изложение вправе писать обучающиеся с ограниченными возможностями здоровья и дети-инвалиды.</a:t>
            </a:r>
          </a:p>
          <a:p>
            <a:endParaRPr lang="ru-RU" sz="2400" dirty="0">
              <a:solidFill>
                <a:schemeClr val="accent4">
                  <a:lumMod val="95000"/>
                  <a:lumOff val="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0"/>
            <a:ext cx="8964488" cy="1484784"/>
          </a:xfrm>
        </p:spPr>
        <p:txBody>
          <a:bodyPr/>
          <a:lstStyle/>
          <a:p>
            <a:r>
              <a:rPr lang="ru-RU" sz="3800" b="1" dirty="0" smtClean="0"/>
              <a:t>Обязанности образовательных организаций </a:t>
            </a:r>
            <a:r>
              <a:rPr lang="ru-RU" b="1" dirty="0" smtClean="0"/>
              <a:t/>
            </a:r>
            <a:br>
              <a:rPr lang="ru-RU" b="1" dirty="0" smtClean="0"/>
            </a:br>
            <a:r>
              <a:rPr lang="ru-RU" sz="3000" b="1" i="1" dirty="0" smtClean="0"/>
              <a:t>(п.25 Порядка проведения ГИА)</a:t>
            </a:r>
            <a:endParaRPr lang="ru-RU" sz="3000" dirty="0"/>
          </a:p>
        </p:txBody>
      </p:sp>
      <p:sp>
        <p:nvSpPr>
          <p:cNvPr id="3" name="Содержимое 2"/>
          <p:cNvSpPr>
            <a:spLocks noGrp="1"/>
          </p:cNvSpPr>
          <p:nvPr>
            <p:ph idx="1"/>
          </p:nvPr>
        </p:nvSpPr>
        <p:spPr>
          <a:xfrm>
            <a:off x="179512" y="1484784"/>
            <a:ext cx="8856984" cy="5256584"/>
          </a:xfrm>
        </p:spPr>
        <p:txBody>
          <a:bodyPr/>
          <a:lstStyle/>
          <a:p>
            <a:r>
              <a:rPr lang="ru-RU" b="1" i="1" u="sng" dirty="0" smtClean="0">
                <a:solidFill>
                  <a:srgbClr val="C00000"/>
                </a:solidFill>
              </a:rPr>
              <a:t>под роспись</a:t>
            </a:r>
            <a:r>
              <a:rPr lang="ru-RU" b="1" dirty="0" smtClean="0">
                <a:solidFill>
                  <a:srgbClr val="C00000"/>
                </a:solidFill>
              </a:rPr>
              <a:t> </a:t>
            </a:r>
            <a:r>
              <a:rPr lang="ru-RU" sz="3000" dirty="0" smtClean="0"/>
              <a:t>информировать обучающихся и их родителей (законных представителей):</a:t>
            </a:r>
          </a:p>
          <a:p>
            <a:pPr>
              <a:spcBef>
                <a:spcPts val="0"/>
              </a:spcBef>
            </a:pPr>
            <a:r>
              <a:rPr lang="ru-RU" sz="2800" b="1" dirty="0" smtClean="0"/>
              <a:t>о сроках, местах и порядке подачи заявлений на прохождение ГИА; </a:t>
            </a:r>
          </a:p>
          <a:p>
            <a:pPr>
              <a:spcBef>
                <a:spcPts val="0"/>
              </a:spcBef>
            </a:pPr>
            <a:r>
              <a:rPr lang="ru-RU" sz="2800" b="1" dirty="0" smtClean="0"/>
              <a:t>о месте и сроках проведения ГИА;</a:t>
            </a:r>
          </a:p>
          <a:p>
            <a:pPr>
              <a:spcBef>
                <a:spcPts val="0"/>
              </a:spcBef>
            </a:pPr>
            <a:r>
              <a:rPr lang="ru-RU" sz="2800" b="1" dirty="0" smtClean="0"/>
              <a:t>об основаниях удаления с экзамена, изменения или аннулирования результатов ГИА;</a:t>
            </a:r>
          </a:p>
          <a:p>
            <a:pPr>
              <a:spcBef>
                <a:spcPts val="0"/>
              </a:spcBef>
            </a:pPr>
            <a:r>
              <a:rPr lang="ru-RU" sz="2800" b="1" dirty="0" smtClean="0"/>
              <a:t>о ведении во время экзамена в ППЭ и аудиториях видеозаписи;</a:t>
            </a:r>
          </a:p>
          <a:p>
            <a:pPr>
              <a:spcBef>
                <a:spcPts val="0"/>
              </a:spcBef>
            </a:pPr>
            <a:r>
              <a:rPr lang="ru-RU" sz="2800" b="1" dirty="0" smtClean="0"/>
              <a:t>о порядке подачи и рассмотрении апелляций; </a:t>
            </a:r>
          </a:p>
          <a:p>
            <a:pPr>
              <a:spcBef>
                <a:spcPts val="0"/>
              </a:spcBef>
            </a:pPr>
            <a:r>
              <a:rPr lang="ru-RU" sz="2800" b="1" dirty="0" smtClean="0"/>
              <a:t>о времени и месте ознакомления с результатами ГИА</a:t>
            </a:r>
            <a:endParaRPr lang="ru-RU" sz="28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8740080" cy="1635968"/>
          </a:xfrm>
        </p:spPr>
        <p:txBody>
          <a:bodyPr/>
          <a:lstStyle/>
          <a:p>
            <a:r>
              <a:rPr lang="ru-RU" sz="3600" b="1" dirty="0" smtClean="0">
                <a:solidFill>
                  <a:schemeClr val="tx1"/>
                </a:solidFill>
              </a:rPr>
              <a:t>Сроки и продолжительность проведения ГИА </a:t>
            </a:r>
            <a:r>
              <a:rPr lang="ru-RU" sz="4000" b="1" dirty="0" smtClean="0">
                <a:solidFill>
                  <a:schemeClr val="tx1"/>
                </a:solidFill>
              </a:rPr>
              <a:t> </a:t>
            </a:r>
            <a:r>
              <a:rPr lang="ru-RU" sz="3600" b="1" i="1" dirty="0" smtClean="0">
                <a:solidFill>
                  <a:schemeClr val="tx1"/>
                </a:solidFill>
              </a:rPr>
              <a:t>(п.27 Порядка проведения ГИА)</a:t>
            </a:r>
            <a:endParaRPr lang="ru-RU" sz="3600" dirty="0">
              <a:solidFill>
                <a:schemeClr val="tx1"/>
              </a:solidFill>
            </a:endParaRPr>
          </a:p>
        </p:txBody>
      </p:sp>
      <p:sp>
        <p:nvSpPr>
          <p:cNvPr id="3" name="Содержимое 2"/>
          <p:cNvSpPr>
            <a:spLocks noGrp="1"/>
          </p:cNvSpPr>
          <p:nvPr>
            <p:ph idx="1"/>
          </p:nvPr>
        </p:nvSpPr>
        <p:spPr>
          <a:xfrm>
            <a:off x="107504" y="1484784"/>
            <a:ext cx="8928992" cy="5256584"/>
          </a:xfrm>
        </p:spPr>
        <p:txBody>
          <a:bodyPr/>
          <a:lstStyle/>
          <a:p>
            <a:pPr algn="ctr">
              <a:spcBef>
                <a:spcPts val="0"/>
              </a:spcBef>
              <a:buNone/>
            </a:pPr>
            <a:r>
              <a:rPr lang="ru-RU" b="1" dirty="0" smtClean="0">
                <a:solidFill>
                  <a:srgbClr val="C00000"/>
                </a:solidFill>
              </a:rPr>
              <a:t>Единое расписание экзаменов </a:t>
            </a:r>
          </a:p>
          <a:p>
            <a:pPr algn="ctr">
              <a:spcBef>
                <a:spcPts val="0"/>
              </a:spcBef>
              <a:buNone/>
            </a:pPr>
            <a:r>
              <a:rPr lang="ru-RU" b="1" dirty="0" smtClean="0">
                <a:solidFill>
                  <a:srgbClr val="C00000"/>
                </a:solidFill>
              </a:rPr>
              <a:t>  на территории РФ:</a:t>
            </a:r>
          </a:p>
          <a:p>
            <a:r>
              <a:rPr lang="ru-RU" dirty="0" smtClean="0"/>
              <a:t>Досрочная сдача ЕГЭ, ГВЭ – </a:t>
            </a:r>
            <a:r>
              <a:rPr lang="ru-RU" b="1" i="1" u="sng" dirty="0" smtClean="0">
                <a:solidFill>
                  <a:srgbClr val="C00000"/>
                </a:solidFill>
              </a:rPr>
              <a:t>март-апрель</a:t>
            </a:r>
          </a:p>
          <a:p>
            <a:r>
              <a:rPr lang="ru-RU" dirty="0" smtClean="0"/>
              <a:t>Основные сроки – </a:t>
            </a:r>
            <a:r>
              <a:rPr lang="ru-RU" b="1" i="1" u="sng" dirty="0" smtClean="0">
                <a:solidFill>
                  <a:srgbClr val="C00000"/>
                </a:solidFill>
              </a:rPr>
              <a:t>не ранее 25 мая- июнь</a:t>
            </a:r>
            <a:endParaRPr lang="ru-RU" dirty="0" smtClean="0"/>
          </a:p>
          <a:p>
            <a:r>
              <a:rPr lang="ru-RU" dirty="0" smtClean="0"/>
              <a:t>Дополнительные сроки – </a:t>
            </a:r>
            <a:r>
              <a:rPr lang="ru-RU" b="1" i="1" u="sng" dirty="0" smtClean="0">
                <a:solidFill>
                  <a:srgbClr val="C00000"/>
                </a:solidFill>
              </a:rPr>
              <a:t>февраль</a:t>
            </a:r>
            <a:r>
              <a:rPr lang="ru-RU" dirty="0" smtClean="0"/>
              <a:t> и </a:t>
            </a:r>
            <a:r>
              <a:rPr lang="ru-RU" b="1" i="1" u="sng" dirty="0" smtClean="0">
                <a:solidFill>
                  <a:srgbClr val="C00000"/>
                </a:solidFill>
              </a:rPr>
              <a:t>сентябрь</a:t>
            </a:r>
            <a:r>
              <a:rPr lang="ru-RU" b="1" i="1" dirty="0" smtClean="0">
                <a:solidFill>
                  <a:srgbClr val="C00000"/>
                </a:solidFill>
              </a:rPr>
              <a:t> </a:t>
            </a:r>
            <a:r>
              <a:rPr lang="ru-RU" b="1" dirty="0" smtClean="0"/>
              <a:t>-в 2016 году</a:t>
            </a:r>
            <a:r>
              <a:rPr lang="ru-RU" dirty="0" smtClean="0"/>
              <a:t> </a:t>
            </a:r>
            <a:r>
              <a:rPr lang="ru-RU" b="1" u="sng" dirty="0" smtClean="0"/>
              <a:t>ОТМЕНЕНЫ</a:t>
            </a:r>
          </a:p>
          <a:p>
            <a:r>
              <a:rPr lang="ru-RU" b="1" i="1" u="sng" dirty="0" smtClean="0">
                <a:solidFill>
                  <a:srgbClr val="C00000"/>
                </a:solidFill>
              </a:rPr>
              <a:t>ВНИМАНИЕ! Дополнительные сроки в июле не предусмотрены!</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16632"/>
            <a:ext cx="8236024" cy="864096"/>
          </a:xfrm>
        </p:spPr>
        <p:txBody>
          <a:bodyPr/>
          <a:lstStyle/>
          <a:p>
            <a:r>
              <a:rPr lang="ru-RU" sz="4000" b="1" dirty="0" smtClean="0">
                <a:solidFill>
                  <a:schemeClr val="tx1"/>
                </a:solidFill>
              </a:rPr>
              <a:t>Оснащение ППЭ</a:t>
            </a:r>
            <a:r>
              <a:rPr lang="ru-RU" dirty="0" smtClean="0">
                <a:solidFill>
                  <a:schemeClr val="tx1"/>
                </a:solidFill>
              </a:rPr>
              <a:t/>
            </a:r>
            <a:br>
              <a:rPr lang="ru-RU" dirty="0" smtClean="0">
                <a:solidFill>
                  <a:schemeClr val="tx1"/>
                </a:solidFill>
              </a:rPr>
            </a:br>
            <a:r>
              <a:rPr lang="ru-RU" sz="3600" b="1" i="1" dirty="0" smtClean="0">
                <a:solidFill>
                  <a:schemeClr val="tx1"/>
                </a:solidFill>
              </a:rPr>
              <a:t>(п.36 Порядка проведения ГИА)</a:t>
            </a:r>
            <a:endParaRPr lang="ru-RU" sz="3600" dirty="0">
              <a:solidFill>
                <a:schemeClr val="tx1"/>
              </a:solidFill>
            </a:endParaRPr>
          </a:p>
        </p:txBody>
      </p:sp>
      <p:sp>
        <p:nvSpPr>
          <p:cNvPr id="3" name="Содержимое 2"/>
          <p:cNvSpPr>
            <a:spLocks noGrp="1"/>
          </p:cNvSpPr>
          <p:nvPr>
            <p:ph idx="1"/>
          </p:nvPr>
        </p:nvSpPr>
        <p:spPr>
          <a:xfrm>
            <a:off x="179512" y="1124744"/>
            <a:ext cx="8784976" cy="5544616"/>
          </a:xfrm>
        </p:spPr>
        <p:txBody>
          <a:bodyPr/>
          <a:lstStyle/>
          <a:p>
            <a:r>
              <a:rPr lang="ru-RU" sz="3300" dirty="0" smtClean="0"/>
              <a:t>ППЭ оборудуются стационарными или переносными металлоискателями;</a:t>
            </a:r>
          </a:p>
          <a:p>
            <a:r>
              <a:rPr lang="ru-RU" sz="3300" dirty="0" smtClean="0"/>
              <a:t>по решению ГЭК ППЭ оборудуются системами подавления сигналов подвижной связи;</a:t>
            </a:r>
          </a:p>
          <a:p>
            <a:r>
              <a:rPr lang="ru-RU" sz="3300" dirty="0" smtClean="0"/>
              <a:t>аудитории оборудуются средствами видеонаблюдения (</a:t>
            </a:r>
            <a:r>
              <a:rPr lang="ru-RU" sz="3300" b="1" i="1" u="sng" dirty="0" smtClean="0">
                <a:solidFill>
                  <a:srgbClr val="C00000"/>
                </a:solidFill>
              </a:rPr>
              <a:t>в режиме </a:t>
            </a:r>
            <a:r>
              <a:rPr lang="en-US" sz="3300" b="1" i="1" u="sng" dirty="0" smtClean="0">
                <a:solidFill>
                  <a:srgbClr val="C00000"/>
                </a:solidFill>
              </a:rPr>
              <a:t>on-line </a:t>
            </a:r>
            <a:r>
              <a:rPr lang="ru-RU" sz="3300" b="1" i="1" u="sng" dirty="0" smtClean="0">
                <a:solidFill>
                  <a:srgbClr val="C00000"/>
                </a:solidFill>
              </a:rPr>
              <a:t>не менее 80% ППЭ</a:t>
            </a:r>
            <a:r>
              <a:rPr lang="ru-RU" sz="3300" dirty="0" smtClean="0"/>
              <a:t>); срок хранения видеозаписи экзамена – не менее 3 месяцев;</a:t>
            </a:r>
            <a:endParaRPr lang="ru-RU" sz="33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740080" cy="620688"/>
          </a:xfrm>
        </p:spPr>
        <p:txBody>
          <a:bodyPr/>
          <a:lstStyle/>
          <a:p>
            <a:r>
              <a:rPr lang="en-US" altLang="ru-RU" b="1" dirty="0" smtClean="0">
                <a:solidFill>
                  <a:srgbClr val="C00000"/>
                </a:solidFill>
                <a:latin typeface="Cambria" panose="02040503050406030204" pitchFamily="18" charset="0"/>
                <a:cs typeface="Arial" panose="020B0604020202020204" pitchFamily="34" charset="0"/>
              </a:rPr>
              <a:t>On-line</a:t>
            </a:r>
            <a:r>
              <a:rPr lang="ru-RU" altLang="ru-RU" b="1" dirty="0" smtClean="0">
                <a:solidFill>
                  <a:srgbClr val="C00000"/>
                </a:solidFill>
                <a:latin typeface="Cambria" panose="02040503050406030204" pitchFamily="18" charset="0"/>
                <a:cs typeface="Arial" panose="020B0604020202020204" pitchFamily="34" charset="0"/>
              </a:rPr>
              <a:t> наблюдение</a:t>
            </a:r>
            <a:endParaRPr lang="ru-RU" b="1" dirty="0">
              <a:solidFill>
                <a:srgbClr val="C00000"/>
              </a:solidFill>
            </a:endParaRPr>
          </a:p>
        </p:txBody>
      </p:sp>
      <p:pic>
        <p:nvPicPr>
          <p:cNvPr id="5" name="Изображение 3" descr="IMG_7906.jpg"/>
          <p:cNvPicPr>
            <a:picLocks noGrp="1" noChangeAspect="1"/>
          </p:cNvPicPr>
          <p:nvPr>
            <p:ph idx="1"/>
          </p:nvPr>
        </p:nvPicPr>
        <p:blipFill>
          <a:blip r:embed="rId2" cstate="print">
            <a:extLst>
              <a:ext uri="{28A0092B-C50C-407E-A947-70E740481C1C}">
                <a14:useLocalDpi xmlns:a14="http://schemas.microsoft.com/office/drawing/2010/main" val="0"/>
              </a:ext>
            </a:extLst>
          </a:blip>
          <a:srcRect t="16389" r="11629" b="7973"/>
          <a:stretch>
            <a:fillRect/>
          </a:stretch>
        </p:blipFill>
        <p:spPr bwMode="auto">
          <a:xfrm>
            <a:off x="179512" y="620688"/>
            <a:ext cx="3888432"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Изображение 5" descr="DSC_0198.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3501008"/>
            <a:ext cx="3890469" cy="304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4355976" y="527674"/>
            <a:ext cx="4536504" cy="6141686"/>
          </a:xfrm>
          <a:prstGeom prst="rect">
            <a:avLst/>
          </a:prstGeom>
          <a:noFill/>
        </p:spPr>
        <p:txBody>
          <a:bodyPr wrap="square" rtlCol="0">
            <a:spAutoFit/>
          </a:bodyPr>
          <a:lstStyle/>
          <a:p>
            <a:pPr eaLnBrk="1" hangingPunct="1">
              <a:defRPr/>
            </a:pPr>
            <a:r>
              <a:rPr lang="ru-RU" altLang="ru-RU" sz="2700" b="1" dirty="0" smtClean="0">
                <a:latin typeface="Cambria" panose="02040503050406030204" pitchFamily="18" charset="0"/>
              </a:rPr>
              <a:t>Студенты-волонтеры, которые прошли обучение и успешно преодолели итоговое тестирование по специальному курсу подготовки </a:t>
            </a:r>
            <a:r>
              <a:rPr lang="en-US" altLang="ru-RU" sz="2700" b="1" dirty="0" smtClean="0">
                <a:latin typeface="Cambria" panose="02040503050406030204" pitchFamily="18" charset="0"/>
              </a:rPr>
              <a:t>on-line</a:t>
            </a:r>
            <a:r>
              <a:rPr lang="ru-RU" altLang="ru-RU" sz="2700" b="1" dirty="0" smtClean="0">
                <a:latin typeface="Cambria" panose="02040503050406030204" pitchFamily="18" charset="0"/>
              </a:rPr>
              <a:t> наблюдателей.</a:t>
            </a:r>
          </a:p>
          <a:p>
            <a:pPr eaLnBrk="1" hangingPunct="1">
              <a:defRPr/>
            </a:pPr>
            <a:r>
              <a:rPr lang="ru-RU" altLang="ru-RU" sz="2700" b="1" dirty="0" err="1" smtClean="0">
                <a:latin typeface="Cambria" panose="02040503050406030204" pitchFamily="18" charset="0"/>
              </a:rPr>
              <a:t>Рособрнадзор</a:t>
            </a:r>
            <a:r>
              <a:rPr lang="ru-RU" altLang="ru-RU" sz="2700" b="1" dirty="0" smtClean="0">
                <a:latin typeface="Cambria" panose="02040503050406030204" pitchFamily="18" charset="0"/>
              </a:rPr>
              <a:t> определяет для каждого наблюдателя перечень аудиторий, по которым он должен осуществлять </a:t>
            </a:r>
            <a:r>
              <a:rPr lang="en-US" altLang="ru-RU" sz="2700" b="1" dirty="0" smtClean="0">
                <a:latin typeface="Cambria" panose="02040503050406030204" pitchFamily="18" charset="0"/>
              </a:rPr>
              <a:t>on-line</a:t>
            </a:r>
            <a:r>
              <a:rPr lang="ru-RU" altLang="ru-RU" sz="2700" b="1" dirty="0" smtClean="0">
                <a:latin typeface="Cambria" panose="02040503050406030204" pitchFamily="18" charset="0"/>
              </a:rPr>
              <a:t> мониторинг.</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884096" cy="576064"/>
          </a:xfrm>
        </p:spPr>
        <p:txBody>
          <a:bodyPr/>
          <a:lstStyle/>
          <a:p>
            <a:r>
              <a:rPr lang="ru-RU" altLang="ru-RU" b="1" dirty="0" smtClean="0">
                <a:solidFill>
                  <a:schemeClr val="tx1"/>
                </a:solidFill>
                <a:latin typeface="Cambria" panose="02040503050406030204" pitchFamily="18" charset="0"/>
                <a:cs typeface="Arial" panose="020B0604020202020204" pitchFamily="34" charset="0"/>
              </a:rPr>
              <a:t>Результаты работы за 2015 год</a:t>
            </a:r>
            <a:endParaRPr lang="ru-RU" b="1" dirty="0">
              <a:solidFill>
                <a:schemeClr val="tx1"/>
              </a:solidFill>
            </a:endParaRPr>
          </a:p>
        </p:txBody>
      </p:sp>
      <p:sp>
        <p:nvSpPr>
          <p:cNvPr id="4" name="Прямоугольник 7"/>
          <p:cNvSpPr>
            <a:spLocks noGrp="1" noChangeArrowheads="1"/>
          </p:cNvSpPr>
          <p:nvPr>
            <p:ph idx="1"/>
          </p:nvPr>
        </p:nvSpPr>
        <p:spPr bwMode="auto">
          <a:xfrm>
            <a:off x="323528" y="908720"/>
            <a:ext cx="8134672" cy="1570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Calibri" panose="020F0502020204030204" pitchFamily="34" charset="0"/>
                <a:cs typeface="Arial" panose="020B0604020202020204" pitchFamily="34" charset="0"/>
              </a:defRPr>
            </a:lvl1pPr>
            <a:lvl2pPr marL="742950" indent="-285750">
              <a:lnSpc>
                <a:spcPct val="90000"/>
              </a:lnSpc>
              <a:spcBef>
                <a:spcPts val="500"/>
              </a:spcBef>
              <a:buFont typeface="Arial" panose="020B0604020202020204" pitchFamily="34" charset="0"/>
              <a:buChar char="•"/>
              <a:defRPr kumimoji="1" sz="2400">
                <a:solidFill>
                  <a:schemeClr val="tx1"/>
                </a:solidFill>
                <a:latin typeface="Calibri" panose="020F050202020403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kumimoji="1" sz="2000">
                <a:solidFill>
                  <a:schemeClr val="tx1"/>
                </a:solidFill>
                <a:latin typeface="Calibri" panose="020F0502020204030204" pitchFamily="34" charset="0"/>
                <a:cs typeface="Arial" panose="020B0604020202020204" pitchFamily="34" charset="0"/>
              </a:defRPr>
            </a:lvl3pPr>
            <a:lvl4pPr marL="16002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cs typeface="Arial" panose="020B0604020202020204" pitchFamily="34" charset="0"/>
              </a:defRPr>
            </a:lvl4pPr>
            <a:lvl5pPr marL="2057400" indent="-228600">
              <a:lnSpc>
                <a:spcPct val="90000"/>
              </a:lnSpc>
              <a:spcBef>
                <a:spcPts val="500"/>
              </a:spcBef>
              <a:buFont typeface="Arial" panose="020B0604020202020204" pitchFamily="34" charset="0"/>
              <a:buChar char="•"/>
              <a:defRPr kumimoji="1">
                <a:solidFill>
                  <a:schemeClr val="tx1"/>
                </a:solidFill>
                <a:latin typeface="Calibri" panose="020F0502020204030204" pitchFamily="34" charset="0"/>
                <a:cs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cs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cs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cs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Calibri" panose="020F0502020204030204" pitchFamily="34" charset="0"/>
                <a:cs typeface="Arial" panose="020B0604020202020204" pitchFamily="34" charset="0"/>
              </a:defRPr>
            </a:lvl9pPr>
          </a:lstStyle>
          <a:p>
            <a:pPr marL="0" eaLnBrk="1" hangingPunct="1">
              <a:lnSpc>
                <a:spcPct val="100000"/>
              </a:lnSpc>
              <a:spcBef>
                <a:spcPct val="0"/>
              </a:spcBef>
              <a:buFontTx/>
              <a:buNone/>
            </a:pPr>
            <a:r>
              <a:rPr kumimoji="0" lang="ru-RU" altLang="ru-RU" sz="3200" b="1" dirty="0">
                <a:solidFill>
                  <a:schemeClr val="bg2">
                    <a:lumMod val="50000"/>
                  </a:schemeClr>
                </a:solidFill>
                <a:ea typeface="MS Mincho" panose="02020609040205080304" pitchFamily="49" charset="-128"/>
              </a:rPr>
              <a:t>Всего было подтверждено 3538 отметок о подозрениях </a:t>
            </a:r>
            <a:r>
              <a:rPr kumimoji="0" lang="ru-RU" altLang="ru-RU" sz="3200" b="1" dirty="0" smtClean="0">
                <a:solidFill>
                  <a:schemeClr val="bg2">
                    <a:lumMod val="50000"/>
                  </a:schemeClr>
                </a:solidFill>
                <a:ea typeface="MS Mincho" panose="02020609040205080304" pitchFamily="49" charset="-128"/>
              </a:rPr>
              <a:t>на</a:t>
            </a:r>
            <a:r>
              <a:rPr kumimoji="0" lang="en-US" altLang="ru-RU" sz="3200" b="1" dirty="0" smtClean="0">
                <a:solidFill>
                  <a:schemeClr val="bg2">
                    <a:lumMod val="50000"/>
                  </a:schemeClr>
                </a:solidFill>
                <a:ea typeface="MS Mincho" panose="02020609040205080304" pitchFamily="49" charset="-128"/>
              </a:rPr>
              <a:t> </a:t>
            </a:r>
            <a:r>
              <a:rPr kumimoji="0" lang="ru-RU" altLang="ru-RU" sz="3200" b="1" dirty="0" smtClean="0">
                <a:solidFill>
                  <a:schemeClr val="bg2">
                    <a:lumMod val="50000"/>
                  </a:schemeClr>
                </a:solidFill>
                <a:ea typeface="MS Mincho" panose="02020609040205080304" pitchFamily="49" charset="-128"/>
              </a:rPr>
              <a:t>нарушения </a:t>
            </a:r>
            <a:r>
              <a:rPr kumimoji="0" lang="ru-RU" altLang="ru-RU" sz="3200" b="1" dirty="0">
                <a:solidFill>
                  <a:schemeClr val="bg2">
                    <a:lumMod val="50000"/>
                  </a:schemeClr>
                </a:solidFill>
                <a:ea typeface="MS Mincho" panose="02020609040205080304" pitchFamily="49" charset="-128"/>
              </a:rPr>
              <a:t>процедуры проведения ЕГЭ</a:t>
            </a:r>
          </a:p>
        </p:txBody>
      </p:sp>
      <p:graphicFrame>
        <p:nvGraphicFramePr>
          <p:cNvPr id="2050" name="Object 2"/>
          <p:cNvGraphicFramePr>
            <a:graphicFrameLocks noGrp="1"/>
          </p:cNvGraphicFramePr>
          <p:nvPr/>
        </p:nvGraphicFramePr>
        <p:xfrm>
          <a:off x="107950" y="2492896"/>
          <a:ext cx="8647113" cy="4176464"/>
        </p:xfrm>
        <a:graphic>
          <a:graphicData uri="http://schemas.openxmlformats.org/presentationml/2006/ole">
            <mc:AlternateContent xmlns:mc="http://schemas.openxmlformats.org/markup-compatibility/2006">
              <mc:Choice xmlns:v="urn:schemas-microsoft-com:vml" Requires="v">
                <p:oleObj spid="_x0000_s2051" name="Worksheet" r:id="rId4" imgW="11544367" imgH="3067115" progId="Excel.Sheet.8">
                  <p:embed/>
                </p:oleObj>
              </mc:Choice>
              <mc:Fallback>
                <p:oleObj name="Worksheet" r:id="rId4" imgW="11544367" imgH="3067115" progId="Excel.Sheet.8">
                  <p:embed/>
                  <p:pic>
                    <p:nvPicPr>
                      <p:cNvPr id="0" name="Picture 2"/>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 y="2492896"/>
                        <a:ext cx="8647113" cy="41764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332656"/>
            <a:ext cx="8020000" cy="1080120"/>
          </a:xfrm>
        </p:spPr>
        <p:txBody>
          <a:bodyPr/>
          <a:lstStyle/>
          <a:p>
            <a:r>
              <a:rPr lang="ru-RU" b="1" dirty="0" smtClean="0">
                <a:solidFill>
                  <a:schemeClr val="tx1"/>
                </a:solidFill>
              </a:rPr>
              <a:t>Обязанности обучающегося </a:t>
            </a:r>
            <a:r>
              <a:rPr lang="ru-RU" sz="3600" b="1" i="1" dirty="0" smtClean="0">
                <a:solidFill>
                  <a:schemeClr val="tx1"/>
                </a:solidFill>
              </a:rPr>
              <a:t>(п.45 Порядка проведения ГИА)</a:t>
            </a:r>
            <a:r>
              <a:rPr lang="ru-RU" dirty="0" smtClean="0">
                <a:solidFill>
                  <a:schemeClr val="tx1"/>
                </a:solidFill>
              </a:rPr>
              <a:t> </a:t>
            </a:r>
            <a:endParaRPr lang="ru-RU" dirty="0">
              <a:solidFill>
                <a:schemeClr val="tx1"/>
              </a:solidFill>
            </a:endParaRPr>
          </a:p>
        </p:txBody>
      </p:sp>
      <p:sp>
        <p:nvSpPr>
          <p:cNvPr id="3" name="Содержимое 2"/>
          <p:cNvSpPr>
            <a:spLocks noGrp="1"/>
          </p:cNvSpPr>
          <p:nvPr>
            <p:ph idx="1"/>
          </p:nvPr>
        </p:nvSpPr>
        <p:spPr>
          <a:xfrm>
            <a:off x="251520" y="1484784"/>
            <a:ext cx="8640960" cy="5184576"/>
          </a:xfrm>
        </p:spPr>
        <p:txBody>
          <a:bodyPr/>
          <a:lstStyle/>
          <a:p>
            <a:r>
              <a:rPr lang="ru-RU" sz="3000" dirty="0" smtClean="0"/>
              <a:t>Соблюдение установленного порядка, следование указаниям организатора.</a:t>
            </a:r>
          </a:p>
          <a:p>
            <a:r>
              <a:rPr lang="ru-RU" sz="3000" b="1" i="1" u="sng" dirty="0" smtClean="0"/>
              <a:t>На столе:</a:t>
            </a:r>
          </a:p>
          <a:p>
            <a:pPr>
              <a:buNone/>
            </a:pPr>
            <a:r>
              <a:rPr lang="ru-RU" sz="3000" dirty="0" smtClean="0"/>
              <a:t>-ручка</a:t>
            </a:r>
          </a:p>
          <a:p>
            <a:pPr>
              <a:buNone/>
            </a:pPr>
            <a:r>
              <a:rPr lang="ru-RU" sz="3000" dirty="0" smtClean="0"/>
              <a:t>-документ, удостоверяющий личность;</a:t>
            </a:r>
          </a:p>
          <a:p>
            <a:pPr>
              <a:buNone/>
            </a:pPr>
            <a:r>
              <a:rPr lang="ru-RU" sz="3000" dirty="0" smtClean="0"/>
              <a:t>-разрешенные средства обучения;</a:t>
            </a:r>
          </a:p>
          <a:p>
            <a:pPr>
              <a:buNone/>
            </a:pPr>
            <a:r>
              <a:rPr lang="ru-RU" sz="3000" dirty="0" smtClean="0"/>
              <a:t>-лекарства и питание (в </a:t>
            </a:r>
            <a:r>
              <a:rPr lang="ru-RU" sz="3000" dirty="0" err="1" smtClean="0"/>
              <a:t>спецаудитории</a:t>
            </a:r>
            <a:r>
              <a:rPr lang="ru-RU" sz="3000" dirty="0" smtClean="0"/>
              <a:t> при необходимости;</a:t>
            </a:r>
          </a:p>
          <a:p>
            <a:pPr>
              <a:buNone/>
            </a:pPr>
            <a:r>
              <a:rPr lang="ru-RU" sz="3000" dirty="0" smtClean="0"/>
              <a:t>-форма для направления в ГЭК замечаний о нарушениях процедуры проведения ГИА</a:t>
            </a:r>
            <a:endParaRPr lang="ru-RU" sz="3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S001069083">
  <a:themeElements>
    <a:clrScheme name="Тема Office 1">
      <a:dk1>
        <a:srgbClr val="000000"/>
      </a:dk1>
      <a:lt1>
        <a:srgbClr val="CC9900"/>
      </a:lt1>
      <a:dk2>
        <a:srgbClr val="663300"/>
      </a:dk2>
      <a:lt2>
        <a:srgbClr val="996600"/>
      </a:lt2>
      <a:accent1>
        <a:srgbClr val="FF6633"/>
      </a:accent1>
      <a:accent2>
        <a:srgbClr val="999933"/>
      </a:accent2>
      <a:accent3>
        <a:srgbClr val="E2CAAA"/>
      </a:accent3>
      <a:accent4>
        <a:srgbClr val="000000"/>
      </a:accent4>
      <a:accent5>
        <a:srgbClr val="FFB8AD"/>
      </a:accent5>
      <a:accent6>
        <a:srgbClr val="8A8A2D"/>
      </a:accent6>
      <a:hlink>
        <a:srgbClr val="CC3300"/>
      </a:hlink>
      <a:folHlink>
        <a:srgbClr val="FFCC99"/>
      </a:folHlink>
    </a:clrScheme>
    <a:fontScheme name="Тема Office">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Тема Office 1">
        <a:dk1>
          <a:srgbClr val="000000"/>
        </a:dk1>
        <a:lt1>
          <a:srgbClr val="CC9900"/>
        </a:lt1>
        <a:dk2>
          <a:srgbClr val="663300"/>
        </a:dk2>
        <a:lt2>
          <a:srgbClr val="996600"/>
        </a:lt2>
        <a:accent1>
          <a:srgbClr val="FF6633"/>
        </a:accent1>
        <a:accent2>
          <a:srgbClr val="999933"/>
        </a:accent2>
        <a:accent3>
          <a:srgbClr val="E2CAAA"/>
        </a:accent3>
        <a:accent4>
          <a:srgbClr val="000000"/>
        </a:accent4>
        <a:accent5>
          <a:srgbClr val="FFB8AD"/>
        </a:accent5>
        <a:accent6>
          <a:srgbClr val="8A8A2D"/>
        </a:accent6>
        <a:hlink>
          <a:srgbClr val="CC3300"/>
        </a:hlink>
        <a:folHlink>
          <a:srgbClr val="FFCC99"/>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663300"/>
        </a:dk2>
        <a:lt2>
          <a:srgbClr val="996600"/>
        </a:lt2>
        <a:accent1>
          <a:srgbClr val="FF6633"/>
        </a:accent1>
        <a:accent2>
          <a:srgbClr val="999933"/>
        </a:accent2>
        <a:accent3>
          <a:srgbClr val="FFFFFF"/>
        </a:accent3>
        <a:accent4>
          <a:srgbClr val="000000"/>
        </a:accent4>
        <a:accent5>
          <a:srgbClr val="FFB8AD"/>
        </a:accent5>
        <a:accent6>
          <a:srgbClr val="8A8A2D"/>
        </a:accent6>
        <a:hlink>
          <a:srgbClr val="CC3300"/>
        </a:hlink>
        <a:folHlink>
          <a:srgbClr val="FFCC99"/>
        </a:folHlink>
      </a:clrScheme>
      <a:clrMap bg1="lt1" tx1="dk1" bg2="lt2" tx2="dk2" accent1="accent1" accent2="accent2" accent3="accent3" accent4="accent4" accent5="accent5" accent6="accent6" hlink="hlink" folHlink="folHlink"/>
    </a:extraClrScheme>
    <a:extraClrScheme>
      <a:clrScheme name="Тема Office 3">
        <a:dk1>
          <a:srgbClr val="000000"/>
        </a:dk1>
        <a:lt1>
          <a:srgbClr val="FFFFFF"/>
        </a:lt1>
        <a:dk2>
          <a:srgbClr val="000000"/>
        </a:dk2>
        <a:lt2>
          <a:srgbClr val="868686"/>
        </a:lt2>
        <a:accent1>
          <a:srgbClr val="969696"/>
        </a:accent1>
        <a:accent2>
          <a:srgbClr val="B2B2B2"/>
        </a:accent2>
        <a:accent3>
          <a:srgbClr val="FFFFFF"/>
        </a:accent3>
        <a:accent4>
          <a:srgbClr val="000000"/>
        </a:accent4>
        <a:accent5>
          <a:srgbClr val="C9C9C9"/>
        </a:accent5>
        <a:accent6>
          <a:srgbClr val="A1A1A1"/>
        </a:accent6>
        <a:hlink>
          <a:srgbClr val="5F5F5F"/>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OOFile" ma:contentTypeID="0x0101006025706CF4CD034688BEBAE97A2E701D0202001F9DE411C1B38343BE78B0080F632418" ma:contentTypeVersion="8" ma:contentTypeDescription="Create a new document." ma:contentTypeScope="" ma:versionID="626c6bef90203a135dc207a2a19062e9">
  <xsd:schema xmlns:xsd="http://www.w3.org/2001/XMLSchema" xmlns:xs="http://www.w3.org/2001/XMLSchema" xmlns:p="http://schemas.microsoft.com/office/2006/metadata/properties" xmlns:ns2="145c5697-5eb5-440b-b2f1-a8273fb59250" targetNamespace="http://schemas.microsoft.com/office/2006/metadata/properties" ma:root="true" ma:fieldsID="8e847428e4ac39e33c3ebc557b45afc8" ns2:_="">
    <xsd:import namespace="145c5697-5eb5-440b-b2f1-a8273fb59250"/>
    <xsd:element name="properties">
      <xsd:complexType>
        <xsd:sequence>
          <xsd:element name="documentManagement">
            <xsd:complexType>
              <xsd:all>
                <xsd:element ref="ns2:AssetId" minOccurs="0"/>
                <xsd:element ref="ns2:AuthoringAssetId" minOccurs="0"/>
                <xsd:element ref="ns2:AssetType" minOccurs="0"/>
                <xsd:element ref="ns2:Markets" minOccurs="0"/>
                <xsd:element ref="ns2:NumericAssetId" minOccurs="0"/>
                <xsd:element ref="ns2:AppV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5c5697-5eb5-440b-b2f1-a8273fb59250" elementFormDefault="qualified">
    <xsd:import namespace="http://schemas.microsoft.com/office/2006/documentManagement/types"/>
    <xsd:import namespace="http://schemas.microsoft.com/office/infopath/2007/PartnerControls"/>
    <xsd:element name="AssetId" ma:index="8" nillable="true" ma:displayName="AssetId" ma:indexed="true" ma:internalName="AssetId" ma:readOnly="false">
      <xsd:simpleType>
        <xsd:restriction base="dms:Text"/>
      </xsd:simpleType>
    </xsd:element>
    <xsd:element name="AuthoringAssetId" ma:index="9" nillable="true" ma:displayName="AuthoringAssetId" ma:indexed="true" ma:internalName="AuthoringAssetId" ma:readOnly="false">
      <xsd:simpleType>
        <xsd:restriction base="dms:Text"/>
      </xsd:simpleType>
    </xsd:element>
    <xsd:element name="AssetType" ma:index="10" nillable="true" ma:displayName="AssetType" ma:internalName="AssetType" ma:readOnly="false">
      <xsd:simpleType>
        <xsd:restriction base="dms:Text"/>
      </xsd:simpleType>
    </xsd:element>
    <xsd:element name="Markets" ma:index="11" nillable="true" ma:displayName="Markets" ma:internalName="Markets" ma:readOnly="false">
      <xsd:simpleType>
        <xsd:restriction base="dms:Text"/>
      </xsd:simpleType>
    </xsd:element>
    <xsd:element name="NumericAssetId" ma:index="12" nillable="true" ma:displayName="NumericAssetId" ma:indexed="true" ma:internalName="NumericAssetId" ma:readOnly="false">
      <xsd:simpleType>
        <xsd:restriction base="dms:Unknown"/>
      </xsd:simpleType>
    </xsd:element>
    <xsd:element name="AppVer" ma:index="13" nillable="true" ma:displayName="AppVer" ma:internalName="AppVer" ma:readOnly="fals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p:properties xmlns:p="http://schemas.microsoft.com/office/2006/metadata/properties" xmlns:xsi="http://www.w3.org/2001/XMLSchema-instance">
  <documentManagement>
    <NumericAssetId xmlns="145c5697-5eb5-440b-b2f1-a8273fb59250" xsi:nil="true"/>
    <AssetType xmlns="145c5697-5eb5-440b-b2f1-a8273fb59250">TP</AssetType>
    <Markets xmlns="145c5697-5eb5-440b-b2f1-a8273fb59250" xsi:nil="true"/>
    <AppVer xmlns="145c5697-5eb5-440b-b2f1-a8273fb59250" xsi:nil="true"/>
    <AuthoringAssetId xmlns="145c5697-5eb5-440b-b2f1-a8273fb59250">TP001069083</AuthoringAssetId>
    <AssetId xmlns="145c5697-5eb5-440b-b2f1-a8273fb59250">TS001069083</AssetId>
  </documentManagement>
</p:properties>
</file>

<file path=customXml/itemProps1.xml><?xml version="1.0" encoding="utf-8"?>
<ds:datastoreItem xmlns:ds="http://schemas.openxmlformats.org/officeDocument/2006/customXml" ds:itemID="{19ECDAEC-F6C0-413D-8D52-C7F69FC9486D}">
  <ds:schemaRefs>
    <ds:schemaRef ds:uri="http://schemas.microsoft.com/sharepoint/v3/contenttype/forms"/>
  </ds:schemaRefs>
</ds:datastoreItem>
</file>

<file path=customXml/itemProps2.xml><?xml version="1.0" encoding="utf-8"?>
<ds:datastoreItem xmlns:ds="http://schemas.openxmlformats.org/officeDocument/2006/customXml" ds:itemID="{FD1502CA-D83E-4A0A-81CF-BEFF0F4732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5c5697-5eb5-440b-b2f1-a8273fb5925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F65B8339-2747-49FD-AEC3-940FCFBE94DD}">
  <ds:schemaRefs>
    <ds:schemaRef ds:uri="http://schemas.microsoft.com/office/2006/metadata/longProperties"/>
  </ds:schemaRefs>
</ds:datastoreItem>
</file>

<file path=customXml/itemProps4.xml><?xml version="1.0" encoding="utf-8"?>
<ds:datastoreItem xmlns:ds="http://schemas.openxmlformats.org/officeDocument/2006/customXml" ds:itemID="{4C1343A1-3A13-4203-898B-BD17B7479E66}">
  <ds:schemaRefs>
    <ds:schemaRef ds:uri="http://www.w3.org/XML/1998/namespace"/>
    <ds:schemaRef ds:uri="http://purl.org/dc/terms/"/>
    <ds:schemaRef ds:uri="http://purl.org/dc/elements/1.1/"/>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145c5697-5eb5-440b-b2f1-a8273fb59250"/>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TS001069083</Template>
  <TotalTime>1313</TotalTime>
  <Words>754</Words>
  <Application>Microsoft Office PowerPoint</Application>
  <PresentationFormat>Экран (4:3)</PresentationFormat>
  <Paragraphs>86</Paragraphs>
  <Slides>16</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16</vt:i4>
      </vt:variant>
    </vt:vector>
  </HeadingPairs>
  <TitlesOfParts>
    <vt:vector size="18" baseType="lpstr">
      <vt:lpstr>TS001069083</vt:lpstr>
      <vt:lpstr>Worksheet</vt:lpstr>
      <vt:lpstr>Проведение государственной итоговой аттестации  в 2016 году</vt:lpstr>
      <vt:lpstr>Порядок проведения  государственной итоговой аттестации  по образовательным программам среднего общего образования</vt:lpstr>
      <vt:lpstr>Допуск к ГИА</vt:lpstr>
      <vt:lpstr>Обязанности образовательных организаций  (п.25 Порядка проведения ГИА)</vt:lpstr>
      <vt:lpstr>Сроки и продолжительность проведения ГИА  (п.27 Порядка проведения ГИА)</vt:lpstr>
      <vt:lpstr>Оснащение ППЭ (п.36 Порядка проведения ГИА)</vt:lpstr>
      <vt:lpstr>On-line наблюдение</vt:lpstr>
      <vt:lpstr>Результаты работы за 2015 год</vt:lpstr>
      <vt:lpstr>Обязанности обучающегося (п.45 Порядка проведения ГИА) </vt:lpstr>
      <vt:lpstr>ЗАПРЕЩЕНО!  (п.45 Порядка проведения ГИА) </vt:lpstr>
      <vt:lpstr>О процедуре проведения ЕГЭ в 2016 году (письмо Рособрнадзора от 16 сентября 2014 года №02-624)</vt:lpstr>
      <vt:lpstr>Иностранный язык</vt:lpstr>
      <vt:lpstr>ЕГЭ 2016 года</vt:lpstr>
      <vt:lpstr>Изменение сроков внесения сведений  в РИС</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Проведение государственной итоговой аттестации в 2014 году</dc:title>
  <dc:creator>Gulnara</dc:creator>
  <cp:lastModifiedBy>УЧИТЕЛЬ</cp:lastModifiedBy>
  <cp:revision>84</cp:revision>
  <cp:lastPrinted>1601-01-01T00:00:00Z</cp:lastPrinted>
  <dcterms:created xsi:type="dcterms:W3CDTF">2014-02-11T06:11:16Z</dcterms:created>
  <dcterms:modified xsi:type="dcterms:W3CDTF">2016-01-23T05:15:08Z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DirectSourceMarket">
    <vt:lpwstr>english</vt:lpwstr>
  </property>
  <property fmtid="{D5CDD505-2E9C-101B-9397-08002B2CF9AE}" pid="4" name="OriginalSourceMarket">
    <vt:lpwstr>english</vt:lpwstr>
  </property>
  <property fmtid="{D5CDD505-2E9C-101B-9397-08002B2CF9AE}" pid="5" name="Markets">
    <vt:lpwstr/>
  </property>
  <property fmtid="{D5CDD505-2E9C-101B-9397-08002B2CF9AE}" pid="6" name="AssetType">
    <vt:lpwstr>TP</vt:lpwstr>
  </property>
  <property fmtid="{D5CDD505-2E9C-101B-9397-08002B2CF9AE}" pid="7" name="PrimaryImageGen">
    <vt:lpwstr>1</vt:lpwstr>
  </property>
  <property fmtid="{D5CDD505-2E9C-101B-9397-08002B2CF9AE}" pid="8" name="UANotes">
    <vt:lpwstr>LEGACY PPTDT. 421488L. June 2003 retrofit</vt:lpwstr>
  </property>
  <property fmtid="{D5CDD505-2E9C-101B-9397-08002B2CF9AE}" pid="9" name="ContentTypeId">
    <vt:lpwstr>0x0101006025706CF4CD034688BEBAE97A2E701D0202001F9DE411C1B38343BE78B0080F632418</vt:lpwstr>
  </property>
  <property fmtid="{D5CDD505-2E9C-101B-9397-08002B2CF9AE}" pid="10" name="display_urn:schemas-microsoft-com:office:office#APAuthor">
    <vt:lpwstr>REDMOND\cynvey</vt:lpwstr>
  </property>
  <property fmtid="{D5CDD505-2E9C-101B-9397-08002B2CF9AE}" pid="11" name="APAuthor">
    <vt:lpwstr>241</vt:lpwstr>
  </property>
  <property fmtid="{D5CDD505-2E9C-101B-9397-08002B2CF9AE}" pid="12" name="CHMName">
    <vt:lpwstr/>
  </property>
  <property fmtid="{D5CDD505-2E9C-101B-9397-08002B2CF9AE}" pid="13" name="IsDeleted">
    <vt:lpwstr>0</vt:lpwstr>
  </property>
  <property fmtid="{D5CDD505-2E9C-101B-9397-08002B2CF9AE}" pid="14" name="Milestone">
    <vt:lpwstr>Continuous</vt:lpwstr>
  </property>
  <property fmtid="{D5CDD505-2E9C-101B-9397-08002B2CF9AE}" pid="15" name="ParentAssetId">
    <vt:lpwstr/>
  </property>
  <property fmtid="{D5CDD505-2E9C-101B-9397-08002B2CF9AE}" pid="16" name="ShowIn">
    <vt:lpwstr>Show everywhere</vt:lpwstr>
  </property>
  <property fmtid="{D5CDD505-2E9C-101B-9397-08002B2CF9AE}" pid="17" name="AssetId">
    <vt:lpwstr>TS001069083</vt:lpwstr>
  </property>
  <property fmtid="{D5CDD505-2E9C-101B-9397-08002B2CF9AE}" pid="18" name="IsSearchable">
    <vt:lpwstr>0</vt:lpwstr>
  </property>
  <property fmtid="{D5CDD505-2E9C-101B-9397-08002B2CF9AE}" pid="19" name="EditorialStatus">
    <vt:lpwstr/>
  </property>
  <property fmtid="{D5CDD505-2E9C-101B-9397-08002B2CF9AE}" pid="20" name="NumericId">
    <vt:lpwstr>-1.00000000000000</vt:lpwstr>
  </property>
  <property fmtid="{D5CDD505-2E9C-101B-9397-08002B2CF9AE}" pid="21" name="PublishTargets">
    <vt:lpwstr>OfficeOnline</vt:lpwstr>
  </property>
  <property fmtid="{D5CDD505-2E9C-101B-9397-08002B2CF9AE}" pid="22" name="display_urn:schemas-microsoft-com:office:office#APEditor">
    <vt:lpwstr>REDMOND\v-luannv</vt:lpwstr>
  </property>
  <property fmtid="{D5CDD505-2E9C-101B-9397-08002B2CF9AE}" pid="23" name="APEditor">
    <vt:lpwstr>103</vt:lpwstr>
  </property>
  <property fmtid="{D5CDD505-2E9C-101B-9397-08002B2CF9AE}" pid="24" name="SourceTitle">
    <vt:lpwstr>Tatami design template</vt:lpwstr>
  </property>
  <property fmtid="{D5CDD505-2E9C-101B-9397-08002B2CF9AE}" pid="25" name="UACurrentWords">
    <vt:lpwstr>0</vt:lpwstr>
  </property>
  <property fmtid="{D5CDD505-2E9C-101B-9397-08002B2CF9AE}" pid="26" name="UALocRecommendation">
    <vt:lpwstr>Localize</vt:lpwstr>
  </property>
  <property fmtid="{D5CDD505-2E9C-101B-9397-08002B2CF9AE}" pid="27" name="UALocComments">
    <vt:lpwstr/>
  </property>
  <property fmtid="{D5CDD505-2E9C-101B-9397-08002B2CF9AE}" pid="28" name="Applications">
    <vt:lpwstr>172;#Office 2000;#-1;#TBD;#-1;#TBD;#-1;#TBD;#-1;#TBD;#-1;#TBD;#-1;#TBD</vt:lpwstr>
  </property>
  <property fmtid="{D5CDD505-2E9C-101B-9397-08002B2CF9AE}" pid="29" name="Content Type">
    <vt:lpwstr>OOFile</vt:lpwstr>
  </property>
  <property fmtid="{D5CDD505-2E9C-101B-9397-08002B2CF9AE}" pid="30" name="AuthoringAssetId">
    <vt:lpwstr>TP001069083</vt:lpwstr>
  </property>
  <property fmtid="{D5CDD505-2E9C-101B-9397-08002B2CF9AE}" pid="31" name="NumericAssetId">
    <vt:lpwstr/>
  </property>
  <property fmtid="{D5CDD505-2E9C-101B-9397-08002B2CF9AE}" pid="32" name="AppVer">
    <vt:lpwstr/>
  </property>
</Properties>
</file>