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9"/>
  </p:notesMasterIdLst>
  <p:sldIdLst>
    <p:sldId id="256" r:id="rId2"/>
    <p:sldId id="262" r:id="rId3"/>
    <p:sldId id="257" r:id="rId4"/>
    <p:sldId id="263" r:id="rId5"/>
    <p:sldId id="265" r:id="rId6"/>
    <p:sldId id="266" r:id="rId7"/>
    <p:sldId id="269" r:id="rId8"/>
    <p:sldId id="274" r:id="rId9"/>
    <p:sldId id="275" r:id="rId10"/>
    <p:sldId id="276" r:id="rId11"/>
    <p:sldId id="277" r:id="rId12"/>
    <p:sldId id="285" r:id="rId13"/>
    <p:sldId id="279" r:id="rId14"/>
    <p:sldId id="280" r:id="rId15"/>
    <p:sldId id="284" r:id="rId16"/>
    <p:sldId id="282" r:id="rId17"/>
    <p:sldId id="283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2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F4DC47E-87AA-48BA-BED5-C440F0A13523}" type="datetimeFigureOut">
              <a:rPr lang="ru-RU" smtClean="0"/>
              <a:pPr/>
              <a:t>17.11.2010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1AB6CA6-EF73-4230-A74B-D66FC8849FB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AB6CA6-EF73-4230-A74B-D66FC8849FB3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A9770096-C350-48F6-A518-779296CCDCD5}" type="datetimeFigureOut">
              <a:rPr lang="ru-RU" smtClean="0"/>
              <a:pPr/>
              <a:t>17.11.2010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965DEECA-3142-4E72-A1FB-C7F334771C2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770096-C350-48F6-A518-779296CCDCD5}" type="datetimeFigureOut">
              <a:rPr lang="ru-RU" smtClean="0"/>
              <a:pPr/>
              <a:t>17.11.2010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5DEECA-3142-4E72-A1FB-C7F334771C2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770096-C350-48F6-A518-779296CCDCD5}" type="datetimeFigureOut">
              <a:rPr lang="ru-RU" smtClean="0"/>
              <a:pPr/>
              <a:t>17.11.2010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5DEECA-3142-4E72-A1FB-C7F334771C2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A9770096-C350-48F6-A518-779296CCDCD5}" type="datetimeFigureOut">
              <a:rPr lang="ru-RU" smtClean="0"/>
              <a:pPr/>
              <a:t>17.11.2010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965DEECA-3142-4E72-A1FB-C7F334771C2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A9770096-C350-48F6-A518-779296CCDCD5}" type="datetimeFigureOut">
              <a:rPr lang="ru-RU" smtClean="0"/>
              <a:pPr/>
              <a:t>17.11.2010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965DEECA-3142-4E72-A1FB-C7F334771C2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770096-C350-48F6-A518-779296CCDCD5}" type="datetimeFigureOut">
              <a:rPr lang="ru-RU" smtClean="0"/>
              <a:pPr/>
              <a:t>17.11.2010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5DEECA-3142-4E72-A1FB-C7F334771C2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770096-C350-48F6-A518-779296CCDCD5}" type="datetimeFigureOut">
              <a:rPr lang="ru-RU" smtClean="0"/>
              <a:pPr/>
              <a:t>17.11.2010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5DEECA-3142-4E72-A1FB-C7F334771C2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A9770096-C350-48F6-A518-779296CCDCD5}" type="datetimeFigureOut">
              <a:rPr lang="ru-RU" smtClean="0"/>
              <a:pPr/>
              <a:t>17.11.2010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965DEECA-3142-4E72-A1FB-C7F334771C2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770096-C350-48F6-A518-779296CCDCD5}" type="datetimeFigureOut">
              <a:rPr lang="ru-RU" smtClean="0"/>
              <a:pPr/>
              <a:t>17.11.2010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5DEECA-3142-4E72-A1FB-C7F334771C2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A9770096-C350-48F6-A518-779296CCDCD5}" type="datetimeFigureOut">
              <a:rPr lang="ru-RU" smtClean="0"/>
              <a:pPr/>
              <a:t>17.11.2010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965DEECA-3142-4E72-A1FB-C7F334771C2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A9770096-C350-48F6-A518-779296CCDCD5}" type="datetimeFigureOut">
              <a:rPr lang="ru-RU" smtClean="0"/>
              <a:pPr/>
              <a:t>17.11.2010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965DEECA-3142-4E72-A1FB-C7F334771C2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A9770096-C350-48F6-A518-779296CCDCD5}" type="datetimeFigureOut">
              <a:rPr lang="ru-RU" smtClean="0"/>
              <a:pPr/>
              <a:t>17.11.2010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965DEECA-3142-4E72-A1FB-C7F334771C2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jpeg"/><Relationship Id="rId4" Type="http://schemas.openxmlformats.org/officeDocument/2006/relationships/hyperlink" Target="http://www.lermontov.info/images/risunki/shkola.jpg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jpeg"/><Relationship Id="rId4" Type="http://schemas.openxmlformats.org/officeDocument/2006/relationships/hyperlink" Target="http://www.russianculture.ru/zoomimg.asp?Name=47-162-1&amp;Lage=True" TargetMode="Externa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27.png"/><Relationship Id="rId2" Type="http://schemas.openxmlformats.org/officeDocument/2006/relationships/audio" Target="file:///C:\Users\Pc2\Desktop\&#1052;.&#1070;.%20&#1051;&#1077;&#1088;&#1084;&#1086;&#1085;&#1090;&#1086;&#1074;%20&#1055;&#1072;&#1088;&#1091;&#1089;\chopin.mp3" TargetMode="External"/><Relationship Id="rId1" Type="http://schemas.openxmlformats.org/officeDocument/2006/relationships/audio" Target="file:///C:\Users\Pc2\Desktop\&#1052;.&#1070;.%20&#1051;&#1077;&#1088;&#1084;&#1086;&#1085;&#1090;&#1086;&#1074;%20&#1055;&#1072;&#1088;&#1091;&#1089;\zarev_lermontov_&#1087;&#1072;&#1088;&#1091;&#1089;.mp3" TargetMode="External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jpeg"/><Relationship Id="rId4" Type="http://schemas.openxmlformats.org/officeDocument/2006/relationships/hyperlink" Target="http://www.lermontov.info/images/risunki/lermontov02.jpg" TargetMode="Externa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285728"/>
            <a:ext cx="8929718" cy="1000108"/>
          </a:xfrm>
        </p:spPr>
        <p:txBody>
          <a:bodyPr>
            <a:normAutofit fontScale="90000"/>
          </a:bodyPr>
          <a:lstStyle/>
          <a:p>
            <a:r>
              <a:rPr lang="ru-RU" sz="4000" dirty="0" smtClean="0">
                <a:solidFill>
                  <a:schemeClr val="accent1">
                    <a:lumMod val="50000"/>
                  </a:schemeClr>
                </a:solidFill>
              </a:rPr>
              <a:t>    Михаил Юрьевич   Лермонтов</a:t>
            </a:r>
            <a:br>
              <a:rPr lang="ru-RU" sz="4000" dirty="0" smtClean="0">
                <a:solidFill>
                  <a:schemeClr val="accent1">
                    <a:lumMod val="50000"/>
                  </a:schemeClr>
                </a:solidFill>
              </a:rPr>
            </a:br>
            <a:r>
              <a:rPr lang="ru-RU" sz="4000" dirty="0" smtClean="0">
                <a:solidFill>
                  <a:schemeClr val="accent1">
                    <a:lumMod val="50000"/>
                  </a:schemeClr>
                </a:solidFill>
              </a:rPr>
              <a:t>              </a:t>
            </a:r>
            <a:r>
              <a:rPr lang="ru-RU" sz="3100" dirty="0" smtClean="0">
                <a:solidFill>
                  <a:schemeClr val="accent1">
                    <a:lumMod val="50000"/>
                  </a:schemeClr>
                </a:solidFill>
              </a:rPr>
              <a:t>(1814 – 1841)</a:t>
            </a:r>
            <a:endParaRPr lang="ru-RU" sz="31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571472" y="1428736"/>
            <a:ext cx="417774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chemeClr val="accent3">
                    <a:lumMod val="60000"/>
                    <a:lumOff val="40000"/>
                  </a:schemeClr>
                </a:solidFill>
              </a:rPr>
              <a:t>Прожил короткую, но яркую жизнь,</a:t>
            </a:r>
          </a:p>
          <a:p>
            <a:r>
              <a:rPr lang="ru-RU" dirty="0" smtClean="0">
                <a:solidFill>
                  <a:schemeClr val="accent3">
                    <a:lumMod val="60000"/>
                    <a:lumOff val="40000"/>
                  </a:schemeClr>
                </a:solidFill>
              </a:rPr>
              <a:t>трагически оборвавшуюся на дуэли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6" name="Рисунок 5" descr="М.Ю. Лермонтов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14810" y="1071546"/>
            <a:ext cx="4772025" cy="560096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000" b="1" dirty="0" smtClean="0">
                <a:solidFill>
                  <a:schemeClr val="accent1">
                    <a:lumMod val="50000"/>
                  </a:schemeClr>
                </a:solidFill>
              </a:rPr>
              <a:t>Переезд в Петербург</a:t>
            </a:r>
            <a:endParaRPr lang="ru-RU" sz="40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sz="1600" i="1" dirty="0" smtClean="0"/>
              <a:t>«... Увы! как скучен этот город, </a:t>
            </a:r>
          </a:p>
          <a:p>
            <a:pPr>
              <a:buNone/>
            </a:pPr>
            <a:r>
              <a:rPr lang="ru-RU" sz="1600" i="1" dirty="0" smtClean="0"/>
              <a:t>	С своим туманом и водой! . . </a:t>
            </a:r>
          </a:p>
          <a:p>
            <a:pPr>
              <a:buNone/>
            </a:pPr>
            <a:r>
              <a:rPr lang="ru-RU" sz="1600" i="1" dirty="0" smtClean="0"/>
              <a:t>	Куда ни взглянешь, красный ворот, </a:t>
            </a:r>
          </a:p>
          <a:p>
            <a:pPr>
              <a:buNone/>
            </a:pPr>
            <a:r>
              <a:rPr lang="ru-RU" sz="1600" i="1" dirty="0" smtClean="0"/>
              <a:t>	Как шиш, торчит перед тобой; </a:t>
            </a:r>
          </a:p>
          <a:p>
            <a:pPr>
              <a:buNone/>
            </a:pPr>
            <a:r>
              <a:rPr lang="ru-RU" sz="1600" i="1" dirty="0" smtClean="0"/>
              <a:t>	Нет милых сплетен - все сурово, </a:t>
            </a:r>
          </a:p>
          <a:p>
            <a:pPr>
              <a:buNone/>
            </a:pPr>
            <a:r>
              <a:rPr lang="ru-RU" sz="1600" i="1" dirty="0" smtClean="0"/>
              <a:t>	Закон сидит на лбу людей; </a:t>
            </a:r>
          </a:p>
          <a:p>
            <a:pPr>
              <a:buNone/>
            </a:pPr>
            <a:r>
              <a:rPr lang="ru-RU" sz="1600" i="1" dirty="0" smtClean="0"/>
              <a:t>	Все удивительно и ново - </a:t>
            </a:r>
          </a:p>
          <a:p>
            <a:pPr>
              <a:buNone/>
            </a:pPr>
            <a:r>
              <a:rPr lang="ru-RU" sz="1600" i="1" dirty="0" smtClean="0"/>
              <a:t>	А нет не пошлых новостей! </a:t>
            </a:r>
          </a:p>
          <a:p>
            <a:pPr>
              <a:buNone/>
            </a:pPr>
            <a:r>
              <a:rPr lang="ru-RU" sz="1600" i="1" dirty="0" smtClean="0"/>
              <a:t>	Доволен каждый сам собою, </a:t>
            </a:r>
          </a:p>
          <a:p>
            <a:pPr>
              <a:buNone/>
            </a:pPr>
            <a:r>
              <a:rPr lang="ru-RU" sz="1600" i="1" dirty="0" smtClean="0"/>
              <a:t>	Не беспокоясь о других, </a:t>
            </a:r>
          </a:p>
          <a:p>
            <a:pPr>
              <a:buNone/>
            </a:pPr>
            <a:r>
              <a:rPr lang="ru-RU" sz="1600" i="1" dirty="0" smtClean="0"/>
              <a:t>	И что у нас зовут душою, </a:t>
            </a:r>
          </a:p>
          <a:p>
            <a:pPr>
              <a:buNone/>
            </a:pPr>
            <a:r>
              <a:rPr lang="ru-RU" sz="1600" i="1" dirty="0" smtClean="0"/>
              <a:t>	То без названия у них!..» </a:t>
            </a:r>
          </a:p>
          <a:p>
            <a:endParaRPr lang="ru-RU" dirty="0"/>
          </a:p>
        </p:txBody>
      </p:sp>
      <p:pic>
        <p:nvPicPr>
          <p:cNvPr id="4" name="Рисунок 3" descr="'Пешее по конному юнкеров школы'. В середине, лицом к зрителю, юнкер невысокого роста - Лермонтов. Рисунок Н.И. Поливанова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00562" y="1571612"/>
            <a:ext cx="3514725" cy="2257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Школа гвардейских подпрапорщиков и кавалерийских юнкеров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4348" y="5657850"/>
            <a:ext cx="2619375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Школа гвардейских прапорщиков и кавалерийских юнкеров. Дортуар. ">
            <a:hlinkClick r:id="rId4" tgtFrame="_blank"/>
          </p:cNvPr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572000" y="4500570"/>
            <a:ext cx="2690820" cy="2000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dirty="0" smtClean="0">
                <a:solidFill>
                  <a:schemeClr val="accent1">
                    <a:lumMod val="50000"/>
                  </a:schemeClr>
                </a:solidFill>
              </a:rPr>
              <a:t>Три портрета</a:t>
            </a:r>
            <a:endParaRPr lang="ru-RU" sz="36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4" name="Содержимое 3" descr="http://lermontov.niv.ru/images/lermontov/lermontov_04.jpg"/>
          <p:cNvPicPr>
            <a:picLocks noGrp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6038838" y="0"/>
            <a:ext cx="3105162" cy="44291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3929058" y="5643578"/>
            <a:ext cx="15664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C00000"/>
                </a:solidFill>
              </a:rPr>
              <a:t>Автопортрет</a:t>
            </a:r>
            <a:endParaRPr lang="ru-RU" dirty="0">
              <a:solidFill>
                <a:srgbClr val="C00000"/>
              </a:solidFill>
            </a:endParaRPr>
          </a:p>
        </p:txBody>
      </p:sp>
      <p:pic>
        <p:nvPicPr>
          <p:cNvPr id="10" name="Picture 7" descr="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0" y="2071678"/>
            <a:ext cx="3595688" cy="4392612"/>
          </a:xfrm>
          <a:prstGeom prst="rect">
            <a:avLst/>
          </a:prstGeom>
          <a:noFill/>
          <a:ln/>
        </p:spPr>
      </p:pic>
      <p:sp>
        <p:nvSpPr>
          <p:cNvPr id="12" name="Прямоугольник 11"/>
          <p:cNvSpPr/>
          <p:nvPr/>
        </p:nvSpPr>
        <p:spPr>
          <a:xfrm>
            <a:off x="0" y="6211669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1200" b="1" dirty="0" smtClean="0">
                <a:solidFill>
                  <a:srgbClr val="C00000"/>
                </a:solidFill>
              </a:rPr>
              <a:t>Лермонтов в вицмундире лейб-гвардии Гусарского полка (1834 год)</a:t>
            </a:r>
            <a:r>
              <a:rPr lang="ru-RU" sz="1200" dirty="0" smtClean="0">
                <a:solidFill>
                  <a:srgbClr val="C00000"/>
                </a:solidFill>
              </a:rPr>
              <a:t> Данный портрет бабушка Лермонтова заказа сразу по производству внука в звание корнета.</a:t>
            </a:r>
            <a:endParaRPr lang="ru-RU" sz="1200" dirty="0">
              <a:solidFill>
                <a:srgbClr val="C000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072198" y="4572008"/>
            <a:ext cx="317106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b="1" dirty="0" smtClean="0">
                <a:solidFill>
                  <a:srgbClr val="C00000"/>
                </a:solidFill>
              </a:rPr>
              <a:t>Лермонтов в ментике лейб-гвардии </a:t>
            </a:r>
          </a:p>
          <a:p>
            <a:r>
              <a:rPr lang="ru-RU" sz="1200" b="1" dirty="0" smtClean="0">
                <a:solidFill>
                  <a:srgbClr val="C00000"/>
                </a:solidFill>
              </a:rPr>
              <a:t>Гусарского полка (1837 год)</a:t>
            </a:r>
            <a:br>
              <a:rPr lang="ru-RU" sz="1200" b="1" dirty="0" smtClean="0">
                <a:solidFill>
                  <a:srgbClr val="C00000"/>
                </a:solidFill>
              </a:rPr>
            </a:br>
            <a:r>
              <a:rPr lang="ru-RU" sz="1200" dirty="0" smtClean="0">
                <a:solidFill>
                  <a:srgbClr val="C00000"/>
                </a:solidFill>
              </a:rPr>
              <a:t>Выполнен по заказу Е.А. Арсеньевой.</a:t>
            </a:r>
            <a:endParaRPr lang="ru-RU" sz="1200" dirty="0">
              <a:solidFill>
                <a:srgbClr val="C00000"/>
              </a:solidFill>
            </a:endParaRPr>
          </a:p>
        </p:txBody>
      </p:sp>
      <p:pic>
        <p:nvPicPr>
          <p:cNvPr id="14" name="Рисунок 13" descr="http://www.russianculture.ru/Culture_img/47-162-1m.jpg">
            <a:hlinkClick r:id="rId4"/>
          </p:cNvPr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643187" y="1076789"/>
            <a:ext cx="3857625" cy="470442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654032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 smtClean="0"/>
              <a:t>Тест по биографии</a:t>
            </a:r>
            <a:endParaRPr lang="ru-RU" sz="32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928670"/>
            <a:ext cx="7901014" cy="5929330"/>
          </a:xfrm>
        </p:spPr>
        <p:txBody>
          <a:bodyPr>
            <a:normAutofit fontScale="77500" lnSpcReduction="20000"/>
          </a:bodyPr>
          <a:lstStyle/>
          <a:p>
            <a:r>
              <a:rPr lang="ru-RU" dirty="0" smtClean="0"/>
              <a:t>1. В каком году родился М.Ю.Лермонтов?</a:t>
            </a:r>
          </a:p>
          <a:p>
            <a:pPr>
              <a:buNone/>
            </a:pPr>
            <a:r>
              <a:rPr lang="ru-RU" dirty="0" smtClean="0"/>
              <a:t>     а) 1814                      б) 1825                  в) 1804</a:t>
            </a:r>
          </a:p>
          <a:p>
            <a:r>
              <a:rPr lang="ru-RU" dirty="0" smtClean="0"/>
              <a:t> 2. Где родился М.Ю. Лермонтов?</a:t>
            </a:r>
          </a:p>
          <a:p>
            <a:pPr>
              <a:buNone/>
            </a:pPr>
            <a:r>
              <a:rPr lang="ru-RU" dirty="0" smtClean="0"/>
              <a:t>     а) в Тарханах          б) в Пензе             в)   </a:t>
            </a:r>
            <a:r>
              <a:rPr lang="ru-RU" dirty="0" err="1" smtClean="0"/>
              <a:t>в</a:t>
            </a:r>
            <a:r>
              <a:rPr lang="ru-RU" dirty="0" smtClean="0"/>
              <a:t>  Москве</a:t>
            </a:r>
          </a:p>
          <a:p>
            <a:r>
              <a:rPr lang="ru-RU" dirty="0" smtClean="0"/>
              <a:t> 3. Кому принадлежало поместье в Тарханах?</a:t>
            </a:r>
          </a:p>
          <a:p>
            <a:pPr>
              <a:buNone/>
            </a:pPr>
            <a:r>
              <a:rPr lang="ru-RU" dirty="0" smtClean="0"/>
              <a:t>      а) самому Лермонтову             б) бабушке           в) отцу</a:t>
            </a:r>
          </a:p>
          <a:p>
            <a:r>
              <a:rPr lang="ru-RU" dirty="0" smtClean="0"/>
              <a:t> 4. Куда возила бабушка лечиться своего внука?</a:t>
            </a:r>
          </a:p>
          <a:p>
            <a:pPr>
              <a:buNone/>
            </a:pPr>
            <a:r>
              <a:rPr lang="ru-RU" dirty="0" smtClean="0"/>
              <a:t>      а) Крым                 б) за границу           в)   Кавказ</a:t>
            </a:r>
          </a:p>
          <a:p>
            <a:r>
              <a:rPr lang="ru-RU" dirty="0" smtClean="0"/>
              <a:t> 5. Какими ещё языками владел М.Ю. Лермонтов?</a:t>
            </a:r>
          </a:p>
          <a:p>
            <a:pPr>
              <a:buNone/>
            </a:pPr>
            <a:r>
              <a:rPr lang="ru-RU" dirty="0" smtClean="0"/>
              <a:t>      а) итальянским и немецким  б) французским и немецким   </a:t>
            </a:r>
          </a:p>
          <a:p>
            <a:pPr>
              <a:buNone/>
            </a:pPr>
            <a:r>
              <a:rPr lang="ru-RU" dirty="0" smtClean="0"/>
              <a:t>      в) английским и немецким</a:t>
            </a:r>
          </a:p>
          <a:p>
            <a:r>
              <a:rPr lang="ru-RU" dirty="0" smtClean="0"/>
              <a:t> 6. Где учился тринадцатилетний М.Ю. Лермонтов?</a:t>
            </a:r>
          </a:p>
          <a:p>
            <a:pPr>
              <a:buNone/>
            </a:pPr>
            <a:r>
              <a:rPr lang="ru-RU" dirty="0" smtClean="0"/>
              <a:t>       а) Царскосельский лицей   б) Благородный пансион   </a:t>
            </a:r>
          </a:p>
          <a:p>
            <a:pPr>
              <a:buNone/>
            </a:pPr>
            <a:r>
              <a:rPr lang="ru-RU" dirty="0" smtClean="0"/>
              <a:t>       в) Пажеский корпус</a:t>
            </a:r>
          </a:p>
          <a:p>
            <a:r>
              <a:rPr lang="ru-RU" dirty="0" smtClean="0"/>
              <a:t> 7. После окончания Школы в Петербурге  М.Ю. Лермонтов стал:</a:t>
            </a:r>
          </a:p>
          <a:p>
            <a:pPr>
              <a:buNone/>
            </a:pPr>
            <a:r>
              <a:rPr lang="ru-RU" dirty="0" smtClean="0"/>
              <a:t>       а) военным          б) чиновником        в) дипломатом</a:t>
            </a:r>
          </a:p>
          <a:p>
            <a:r>
              <a:rPr lang="ru-RU" dirty="0" smtClean="0"/>
              <a:t> 8. В каком возрасте погиб М.Ю. Лермонтов?</a:t>
            </a:r>
          </a:p>
          <a:p>
            <a:pPr>
              <a:buNone/>
            </a:pPr>
            <a:r>
              <a:rPr lang="ru-RU" dirty="0" smtClean="0"/>
              <a:t>      а) 33                       б) 26                          в) 29  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</a:rPr>
              <a:t>«Парус»</a:t>
            </a:r>
            <a:br>
              <a:rPr lang="ru-RU" sz="4800" b="1" dirty="0" smtClean="0">
                <a:solidFill>
                  <a:srgbClr val="0070C0"/>
                </a:solidFill>
              </a:rPr>
            </a:br>
            <a:r>
              <a:rPr lang="ru-RU" sz="3600" b="1" dirty="0" smtClean="0">
                <a:solidFill>
                  <a:srgbClr val="0070C0"/>
                </a:solidFill>
              </a:rPr>
              <a:t>Акварель М.Ю.Лермонтова </a:t>
            </a:r>
            <a:endParaRPr lang="ru-RU" sz="3600" b="1" dirty="0">
              <a:solidFill>
                <a:srgbClr val="0070C0"/>
              </a:solidFill>
            </a:endParaRPr>
          </a:p>
        </p:txBody>
      </p:sp>
      <p:pic>
        <p:nvPicPr>
          <p:cNvPr id="4" name="Picture 2" descr="Image3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714348" y="1714488"/>
            <a:ext cx="7467600" cy="455423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C:\Documents and Settings\Admin\Мои документы\Мои результаты сканировани\2008-11 (ноя)\сканирование0002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0" y="183087"/>
            <a:ext cx="5064280" cy="6674913"/>
          </a:xfrm>
          <a:prstGeom prst="rect">
            <a:avLst/>
          </a:prstGeom>
          <a:noFill/>
        </p:spPr>
      </p:pic>
      <p:pic>
        <p:nvPicPr>
          <p:cNvPr id="1027" name="Picture 3" descr="C:\Documents and Settings\Admin\Мои документы\Мои результаты сканировани\2008-11 (ноя)\сканирование0001.jpg"/>
          <p:cNvPicPr>
            <a:picLocks noChangeAspect="1" noChangeArrowheads="1"/>
          </p:cNvPicPr>
          <p:nvPr/>
        </p:nvPicPr>
        <p:blipFill>
          <a:blip r:embed="rId5" cstate="print"/>
          <a:srcRect l="7708" t="2007" r="14268" b="9065"/>
          <a:stretch>
            <a:fillRect/>
          </a:stretch>
        </p:blipFill>
        <p:spPr bwMode="auto">
          <a:xfrm>
            <a:off x="4500530" y="3333438"/>
            <a:ext cx="4643470" cy="3524562"/>
          </a:xfrm>
          <a:prstGeom prst="rect">
            <a:avLst/>
          </a:prstGeom>
          <a:noFill/>
        </p:spPr>
      </p:pic>
      <p:pic>
        <p:nvPicPr>
          <p:cNvPr id="1028" name="Picture 4" descr="C:\Documents and Settings\Admin\Мои документы\Мои результаты сканировани\2008-11 (ноя)\сканирование0030.jpg"/>
          <p:cNvPicPr>
            <a:picLocks noChangeAspect="1" noChangeArrowheads="1"/>
          </p:cNvPicPr>
          <p:nvPr/>
        </p:nvPicPr>
        <p:blipFill>
          <a:blip r:embed="rId6" cstate="print"/>
          <a:srcRect l="4388" r="10043" b="8265"/>
          <a:stretch>
            <a:fillRect/>
          </a:stretch>
        </p:blipFill>
        <p:spPr bwMode="auto">
          <a:xfrm>
            <a:off x="4929190" y="0"/>
            <a:ext cx="3786214" cy="30160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pic>
        <p:nvPicPr>
          <p:cNvPr id="7" name="zarev_lermontov_парус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7"/>
          <a:stretch>
            <a:fillRect/>
          </a:stretch>
        </p:blipFill>
        <p:spPr>
          <a:xfrm>
            <a:off x="571472" y="642918"/>
            <a:ext cx="304800" cy="304800"/>
          </a:xfrm>
          <a:prstGeom prst="rect">
            <a:avLst/>
          </a:prstGeom>
        </p:spPr>
      </p:pic>
      <p:pic>
        <p:nvPicPr>
          <p:cNvPr id="8" name="chopin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8"/>
          <a:stretch>
            <a:fillRect/>
          </a:stretch>
        </p:blipFill>
        <p:spPr>
          <a:xfrm>
            <a:off x="214282" y="628652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3827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38272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47157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  <p:audio>
              <p:cMediaNode vol="80000">
                <p:cTn id="1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600" b="1" dirty="0" smtClean="0">
                <a:solidFill>
                  <a:srgbClr val="0070C0"/>
                </a:solidFill>
              </a:rPr>
              <a:t>Анализ стихотворения</a:t>
            </a:r>
            <a:endParaRPr lang="ru-RU" sz="3600" b="1" dirty="0">
              <a:solidFill>
                <a:srgbClr val="0070C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28596" y="1643050"/>
            <a:ext cx="8072494" cy="4714908"/>
          </a:xfrm>
        </p:spPr>
        <p:txBody>
          <a:bodyPr numCol="2">
            <a:normAutofit/>
          </a:bodyPr>
          <a:lstStyle/>
          <a:p>
            <a:r>
              <a:rPr lang="ru-RU" dirty="0" smtClean="0"/>
              <a:t>Обычный порядок слов</a:t>
            </a:r>
          </a:p>
          <a:p>
            <a:pPr>
              <a:buNone/>
            </a:pPr>
            <a:r>
              <a:rPr lang="ru-RU" i="1" dirty="0" smtClean="0"/>
              <a:t>Одинокий парус белеет        </a:t>
            </a:r>
          </a:p>
          <a:p>
            <a:pPr>
              <a:buNone/>
            </a:pPr>
            <a:endParaRPr lang="ru-RU" i="1" dirty="0" smtClean="0"/>
          </a:p>
          <a:p>
            <a:pPr>
              <a:buNone/>
            </a:pPr>
            <a:endParaRPr lang="ru-RU" i="1" dirty="0" smtClean="0"/>
          </a:p>
          <a:p>
            <a:pPr>
              <a:buNone/>
            </a:pPr>
            <a:endParaRPr lang="ru-RU" i="1" dirty="0" smtClean="0"/>
          </a:p>
          <a:p>
            <a:pPr>
              <a:buNone/>
            </a:pPr>
            <a:r>
              <a:rPr lang="ru-RU" b="1" i="1" u="sng" dirty="0" smtClean="0"/>
              <a:t>Мятежный</a:t>
            </a:r>
            <a:r>
              <a:rPr lang="ru-RU" i="1" dirty="0" smtClean="0"/>
              <a:t> – бурный, тревожный, неспокойный, неудовлетворённый</a:t>
            </a:r>
          </a:p>
          <a:p>
            <a:pPr>
              <a:buNone/>
            </a:pPr>
            <a:endParaRPr lang="ru-RU" i="1" dirty="0" smtClean="0"/>
          </a:p>
          <a:p>
            <a:pPr>
              <a:buNone/>
            </a:pPr>
            <a:endParaRPr lang="ru-RU" i="1" dirty="0" smtClean="0"/>
          </a:p>
          <a:p>
            <a:r>
              <a:rPr lang="ru-RU" i="1" dirty="0" smtClean="0"/>
              <a:t>Необычный порядок слов</a:t>
            </a:r>
          </a:p>
          <a:p>
            <a:pPr>
              <a:buNone/>
            </a:pPr>
            <a:r>
              <a:rPr lang="ru-RU" i="1" dirty="0" smtClean="0"/>
              <a:t>   Белеет парус </a:t>
            </a:r>
            <a:r>
              <a:rPr lang="ru-RU" i="1" u="sng" dirty="0" smtClean="0"/>
              <a:t>одинокий</a:t>
            </a:r>
          </a:p>
          <a:p>
            <a:pPr algn="ctr">
              <a:buNone/>
            </a:pPr>
            <a:r>
              <a:rPr lang="ru-RU" b="1" i="1" u="sng" dirty="0" smtClean="0">
                <a:solidFill>
                  <a:srgbClr val="0070C0"/>
                </a:solidFill>
              </a:rPr>
              <a:t>ИНВЕРСИЯ</a:t>
            </a:r>
            <a:endParaRPr lang="ru-RU" b="1" i="1" u="sng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3200" b="1" i="1" dirty="0" smtClean="0"/>
              <a:t>Ритмический анализ стихотворения «Парус»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186766" cy="4873752"/>
          </a:xfrm>
        </p:spPr>
        <p:txBody>
          <a:bodyPr numCol="2">
            <a:normAutofit/>
          </a:bodyPr>
          <a:lstStyle/>
          <a:p>
            <a:r>
              <a:rPr lang="ru-RU" i="1" dirty="0" smtClean="0"/>
              <a:t>Вспомните, какие существуют стихотворные размеры.</a:t>
            </a:r>
          </a:p>
          <a:p>
            <a:r>
              <a:rPr lang="ru-RU" i="1" dirty="0" smtClean="0"/>
              <a:t>Проинтонируйте первую строфу стихотворения «Парус», определите стихотворный размер.</a:t>
            </a:r>
          </a:p>
          <a:p>
            <a:r>
              <a:rPr lang="ru-RU" i="1" dirty="0" smtClean="0"/>
              <a:t>Определите рифму в стихотворении М.Ю.Лермонтова «Парус».</a:t>
            </a:r>
          </a:p>
          <a:p>
            <a:pPr>
              <a:buNone/>
            </a:pPr>
            <a:endParaRPr lang="ru-RU" i="1" dirty="0" smtClean="0"/>
          </a:p>
          <a:p>
            <a:pPr>
              <a:buFont typeface="Wingdings" pitchFamily="2" charset="2"/>
              <a:buNone/>
            </a:pPr>
            <a:r>
              <a:rPr lang="ru-RU" dirty="0" smtClean="0"/>
              <a:t>Белеет парус одинокий</a:t>
            </a:r>
            <a:endParaRPr lang="ru-RU" b="1" dirty="0" smtClean="0"/>
          </a:p>
          <a:p>
            <a:pPr>
              <a:buFont typeface="Wingdings" pitchFamily="2" charset="2"/>
              <a:buNone/>
            </a:pPr>
            <a:r>
              <a:rPr lang="ru-RU" dirty="0" smtClean="0"/>
              <a:t>В тумане моря голубом!..  </a:t>
            </a:r>
          </a:p>
          <a:p>
            <a:pPr>
              <a:buFont typeface="Wingdings" pitchFamily="2" charset="2"/>
              <a:buNone/>
            </a:pPr>
            <a:r>
              <a:rPr lang="ru-RU" dirty="0" smtClean="0"/>
              <a:t>Что ищет он в стране далёкой?                          </a:t>
            </a:r>
          </a:p>
          <a:p>
            <a:pPr>
              <a:buFont typeface="Wingdings" pitchFamily="2" charset="2"/>
              <a:buNone/>
            </a:pPr>
            <a:r>
              <a:rPr lang="ru-RU" dirty="0" smtClean="0"/>
              <a:t>Что кинул он в краю</a:t>
            </a:r>
          </a:p>
          <a:p>
            <a:pPr>
              <a:buFont typeface="Wingdings" pitchFamily="2" charset="2"/>
              <a:buNone/>
            </a:pPr>
            <a:r>
              <a:rPr lang="ru-RU" dirty="0" smtClean="0"/>
              <a:t>                       родном?        </a:t>
            </a:r>
            <a:endParaRPr lang="ru-RU" b="1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654032"/>
          </a:xfrm>
        </p:spPr>
        <p:txBody>
          <a:bodyPr>
            <a:normAutofit/>
          </a:bodyPr>
          <a:lstStyle/>
          <a:p>
            <a:pPr algn="ctr"/>
            <a:r>
              <a:rPr lang="ru-RU" sz="3600" b="1" i="1" dirty="0" smtClean="0"/>
              <a:t>Проверьте себя.</a:t>
            </a:r>
            <a:endParaRPr lang="ru-RU" sz="3600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0" y="1142984"/>
            <a:ext cx="9144000" cy="5330968"/>
          </a:xfrm>
        </p:spPr>
        <p:txBody>
          <a:bodyPr numCol="2"/>
          <a:lstStyle/>
          <a:p>
            <a:r>
              <a:rPr lang="ru-RU" b="1" dirty="0" smtClean="0"/>
              <a:t>- /   - /  - /  - /  -</a:t>
            </a:r>
          </a:p>
          <a:p>
            <a:pPr>
              <a:buNone/>
            </a:pPr>
            <a:r>
              <a:rPr lang="ru-RU" b="1" dirty="0" smtClean="0"/>
              <a:t>   - /  - /  - /  - /</a:t>
            </a:r>
          </a:p>
          <a:p>
            <a:pPr>
              <a:buNone/>
            </a:pPr>
            <a:endParaRPr lang="ru-RU" b="1" dirty="0" smtClean="0"/>
          </a:p>
          <a:p>
            <a:r>
              <a:rPr lang="ru-RU" b="1" dirty="0" smtClean="0"/>
              <a:t>Четырёхстопный </a:t>
            </a:r>
          </a:p>
          <a:p>
            <a:pPr>
              <a:buNone/>
            </a:pPr>
            <a:r>
              <a:rPr lang="ru-RU" b="1" dirty="0" smtClean="0"/>
              <a:t>ямб.</a:t>
            </a:r>
          </a:p>
          <a:p>
            <a:endParaRPr lang="ru-RU" b="1" dirty="0" smtClean="0"/>
          </a:p>
          <a:p>
            <a:endParaRPr lang="ru-RU" b="1" dirty="0" smtClean="0"/>
          </a:p>
          <a:p>
            <a:endParaRPr lang="ru-RU" b="1" dirty="0" smtClean="0"/>
          </a:p>
          <a:p>
            <a:endParaRPr lang="ru-RU" b="1" dirty="0" smtClean="0"/>
          </a:p>
          <a:p>
            <a:pPr>
              <a:buNone/>
            </a:pPr>
            <a:endParaRPr lang="ru-RU" b="1" dirty="0" smtClean="0"/>
          </a:p>
          <a:p>
            <a:pPr>
              <a:buNone/>
            </a:pPr>
            <a:endParaRPr lang="ru-RU" b="1" dirty="0" smtClean="0"/>
          </a:p>
          <a:p>
            <a:pPr>
              <a:buNone/>
            </a:pPr>
            <a:endParaRPr lang="ru-RU" b="1" dirty="0" smtClean="0"/>
          </a:p>
          <a:p>
            <a:pPr>
              <a:buFont typeface="Wingdings" pitchFamily="2" charset="2"/>
              <a:buNone/>
            </a:pPr>
            <a:r>
              <a:rPr lang="ru-RU" dirty="0" smtClean="0"/>
              <a:t>Белеет парус одинокий     </a:t>
            </a:r>
            <a:r>
              <a:rPr lang="ru-RU" b="1" dirty="0" smtClean="0"/>
              <a:t>а</a:t>
            </a:r>
          </a:p>
          <a:p>
            <a:pPr>
              <a:buFont typeface="Wingdings" pitchFamily="2" charset="2"/>
              <a:buNone/>
            </a:pPr>
            <a:r>
              <a:rPr lang="ru-RU" dirty="0" smtClean="0"/>
              <a:t>В тумане моря голубом!..  </a:t>
            </a:r>
            <a:r>
              <a:rPr lang="ru-RU" b="1" dirty="0" smtClean="0"/>
              <a:t>б</a:t>
            </a:r>
            <a:endParaRPr lang="ru-RU" dirty="0" smtClean="0"/>
          </a:p>
          <a:p>
            <a:pPr>
              <a:buFont typeface="Wingdings" pitchFamily="2" charset="2"/>
              <a:buNone/>
            </a:pPr>
            <a:r>
              <a:rPr lang="ru-RU" dirty="0" smtClean="0"/>
              <a:t>Что ищет он в стране далёкой?                          </a:t>
            </a:r>
            <a:r>
              <a:rPr lang="ru-RU" b="1" dirty="0" smtClean="0"/>
              <a:t>а</a:t>
            </a:r>
            <a:endParaRPr lang="ru-RU" dirty="0" smtClean="0"/>
          </a:p>
          <a:p>
            <a:pPr>
              <a:buFont typeface="Wingdings" pitchFamily="2" charset="2"/>
              <a:buNone/>
            </a:pPr>
            <a:r>
              <a:rPr lang="ru-RU" dirty="0" smtClean="0"/>
              <a:t>Что кинул он в краю</a:t>
            </a:r>
          </a:p>
          <a:p>
            <a:pPr>
              <a:buFont typeface="Wingdings" pitchFamily="2" charset="2"/>
              <a:buNone/>
            </a:pPr>
            <a:r>
              <a:rPr lang="ru-RU" dirty="0" smtClean="0"/>
              <a:t>                       родном?        </a:t>
            </a:r>
            <a:r>
              <a:rPr lang="ru-RU" b="1" dirty="0" smtClean="0"/>
              <a:t>б</a:t>
            </a:r>
          </a:p>
          <a:p>
            <a:endParaRPr lang="ru-RU" b="1" dirty="0" smtClean="0"/>
          </a:p>
          <a:p>
            <a:endParaRPr lang="ru-RU" b="1" dirty="0" smtClean="0"/>
          </a:p>
          <a:p>
            <a:r>
              <a:rPr lang="ru-RU" b="1" dirty="0" smtClean="0"/>
              <a:t>Перекрёстная рифма.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3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868346"/>
          </a:xfrm>
        </p:spPr>
        <p:txBody>
          <a:bodyPr>
            <a:normAutofit/>
          </a:bodyPr>
          <a:lstStyle/>
          <a:p>
            <a:pPr algn="ctr"/>
            <a:r>
              <a:rPr lang="ru-RU" sz="4800" b="1" dirty="0" smtClean="0">
                <a:solidFill>
                  <a:schemeClr val="accent1">
                    <a:lumMod val="50000"/>
                  </a:schemeClr>
                </a:solidFill>
              </a:rPr>
              <a:t>Родители поэта</a:t>
            </a:r>
            <a:endParaRPr lang="ru-RU" sz="48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4" name="Picture 7" descr="Ю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14282" y="1357298"/>
            <a:ext cx="3867956" cy="4873625"/>
          </a:xfrm>
          <a:prstGeom prst="rect">
            <a:avLst/>
          </a:prstGeom>
          <a:noFill/>
        </p:spPr>
      </p:pic>
      <p:pic>
        <p:nvPicPr>
          <p:cNvPr id="5" name="Picture 5" descr="C:\Documents and Settings\Admin\Мои документы\Мои результаты сканировани\2008-11 (ноя)\сканирование0028.jpg"/>
          <p:cNvPicPr>
            <a:picLocks noChangeAspect="1" noChangeArrowheads="1"/>
          </p:cNvPicPr>
          <p:nvPr/>
        </p:nvPicPr>
        <p:blipFill>
          <a:blip r:embed="rId3"/>
          <a:srcRect l="3787" t="2906" r="3441" b="13870"/>
          <a:stretch>
            <a:fillRect/>
          </a:stretch>
        </p:blipFill>
        <p:spPr bwMode="auto">
          <a:xfrm>
            <a:off x="4391024" y="1357298"/>
            <a:ext cx="3967190" cy="4857784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357158" y="6286520"/>
            <a:ext cx="36182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chemeClr val="accent3">
                    <a:lumMod val="60000"/>
                    <a:lumOff val="40000"/>
                  </a:schemeClr>
                </a:solidFill>
              </a:rPr>
              <a:t>Юрий Петрович Лермонтов</a:t>
            </a:r>
            <a:endParaRPr lang="ru-RU" b="1" dirty="0">
              <a:solidFill>
                <a:schemeClr val="accent3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429124" y="6211669"/>
            <a:ext cx="426751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chemeClr val="accent3">
                    <a:lumMod val="60000"/>
                    <a:lumOff val="40000"/>
                  </a:schemeClr>
                </a:solidFill>
              </a:rPr>
              <a:t>Мария Михайловна Лермонтова </a:t>
            </a:r>
          </a:p>
          <a:p>
            <a:r>
              <a:rPr lang="ru-RU" b="1" dirty="0" smtClean="0">
                <a:solidFill>
                  <a:schemeClr val="accent3">
                    <a:lumMod val="60000"/>
                    <a:lumOff val="40000"/>
                  </a:schemeClr>
                </a:solidFill>
              </a:rPr>
              <a:t>                    (Арсеньева)</a:t>
            </a:r>
            <a:endParaRPr lang="ru-RU" b="1" dirty="0">
              <a:solidFill>
                <a:schemeClr val="accent3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28596" y="5786454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>
              <a:solidFill>
                <a:schemeClr val="accent3">
                  <a:lumMod val="60000"/>
                  <a:lumOff val="40000"/>
                </a:schemeClr>
              </a:solidFill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214290"/>
            <a:ext cx="7467600" cy="1143000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</a:rPr>
              <a:t>Бабушка – богатая помещица Елизавета Алексеевна </a:t>
            </a:r>
            <a:r>
              <a:rPr lang="ru-RU" sz="2400" b="1" dirty="0" err="1" smtClean="0">
                <a:solidFill>
                  <a:schemeClr val="accent1">
                    <a:lumMod val="50000"/>
                  </a:schemeClr>
                </a:solidFill>
              </a:rPr>
              <a:t>арсеньева</a:t>
            </a:r>
            <a:endParaRPr lang="ru-RU" sz="24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1027" name="Picture 3" descr="C:\Documents and Settings\Admin\Мои документы\Мои результаты сканировани\2008-11 (ноя)\сканирование0026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 l="5086" t="3227" r="5063" b="6763"/>
          <a:stretch>
            <a:fillRect/>
          </a:stretch>
        </p:blipFill>
        <p:spPr bwMode="auto">
          <a:xfrm>
            <a:off x="0" y="1785926"/>
            <a:ext cx="3786214" cy="5072074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4071934" y="1357298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buFontTx/>
              <a:buNone/>
            </a:pPr>
            <a:r>
              <a:rPr lang="ru-RU" dirty="0" smtClean="0">
                <a:solidFill>
                  <a:schemeClr val="accent1">
                    <a:lumMod val="75000"/>
                  </a:schemeClr>
                </a:solidFill>
                <a:latin typeface="Monotype Corsiva" pitchFamily="66" charset="0"/>
              </a:rPr>
              <a:t>В возрасте «полугоду» родители привезли его из Москвы в Тарханы.</a:t>
            </a:r>
          </a:p>
          <a:p>
            <a:pPr>
              <a:buFontTx/>
              <a:buNone/>
            </a:pPr>
            <a:r>
              <a:rPr lang="ru-RU" dirty="0" smtClean="0">
                <a:solidFill>
                  <a:schemeClr val="accent1">
                    <a:lumMod val="75000"/>
                  </a:schemeClr>
                </a:solidFill>
                <a:latin typeface="Monotype Corsiva" pitchFamily="66" charset="0"/>
              </a:rPr>
              <a:t>Детство провел в имении бабушки</a:t>
            </a:r>
          </a:p>
          <a:p>
            <a:pPr algn="ctr">
              <a:buFontTx/>
              <a:buNone/>
            </a:pPr>
            <a:r>
              <a:rPr lang="ru-RU" dirty="0" smtClean="0">
                <a:solidFill>
                  <a:schemeClr val="accent1">
                    <a:lumMod val="75000"/>
                  </a:schemeClr>
                </a:solidFill>
                <a:latin typeface="Monotype Corsiva" pitchFamily="66" charset="0"/>
              </a:rPr>
              <a:t> Е. А. Арсеньевой в Пензенской губернии.</a:t>
            </a:r>
            <a:endParaRPr lang="ru-RU" dirty="0">
              <a:solidFill>
                <a:schemeClr val="accent1">
                  <a:lumMod val="75000"/>
                </a:schemeClr>
              </a:solidFill>
              <a:latin typeface="Monotype Corsiva" pitchFamily="66" charset="0"/>
            </a:endParaRPr>
          </a:p>
        </p:txBody>
      </p:sp>
      <p:pic>
        <p:nvPicPr>
          <p:cNvPr id="9" name="Picture 18" descr="барский дом"/>
          <p:cNvPicPr>
            <a:picLocks noChangeArrowheads="1"/>
          </p:cNvPicPr>
          <p:nvPr/>
        </p:nvPicPr>
        <p:blipFill>
          <a:blip r:embed="rId3"/>
          <a:srcRect t="11581" r="8816" b="12316"/>
          <a:stretch>
            <a:fillRect/>
          </a:stretch>
        </p:blipFill>
        <p:spPr bwMode="auto">
          <a:xfrm>
            <a:off x="3857588" y="3357562"/>
            <a:ext cx="5286412" cy="3286148"/>
          </a:xfrm>
          <a:prstGeom prst="rect">
            <a:avLst/>
          </a:prstGeom>
          <a:noFill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400" b="1" dirty="0" smtClean="0">
                <a:solidFill>
                  <a:schemeClr val="accent1">
                    <a:lumMod val="50000"/>
                  </a:schemeClr>
                </a:solidFill>
              </a:rPr>
              <a:t>Детство поэта</a:t>
            </a:r>
            <a:endParaRPr lang="ru-RU" sz="44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4" name="Picture 4" descr="C:\Documents and Settings\Admin\Мои документы\Мои результаты сканировани\2008-11 (ноя)\сканирование0027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3"/>
          <a:srcRect l="8555" r="8745" b="17411"/>
          <a:stretch>
            <a:fillRect/>
          </a:stretch>
        </p:blipFill>
        <p:spPr bwMode="auto">
          <a:xfrm>
            <a:off x="285720" y="3286124"/>
            <a:ext cx="2500640" cy="336313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0" y="357166"/>
            <a:ext cx="642938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. </a:t>
            </a:r>
            <a:endParaRPr lang="ru-RU" b="1" dirty="0"/>
          </a:p>
        </p:txBody>
      </p:sp>
      <p:pic>
        <p:nvPicPr>
          <p:cNvPr id="6" name="Picture 7" descr="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5572132" y="0"/>
            <a:ext cx="2857488" cy="3714230"/>
          </a:xfrm>
          <a:prstGeom prst="rect">
            <a:avLst/>
          </a:prstGeom>
          <a:noFill/>
          <a:ln/>
        </p:spPr>
      </p:pic>
      <p:sp>
        <p:nvSpPr>
          <p:cNvPr id="7" name="TextBox 6"/>
          <p:cNvSpPr txBox="1"/>
          <p:nvPr/>
        </p:nvSpPr>
        <p:spPr>
          <a:xfrm>
            <a:off x="3089416" y="3643314"/>
            <a:ext cx="6054584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Художник Меликов:  «В детстве наружность</a:t>
            </a:r>
          </a:p>
          <a:p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его невольно обращала на себя внимание: </a:t>
            </a:r>
          </a:p>
          <a:p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приземистый, маленький ростом, </a:t>
            </a:r>
          </a:p>
          <a:p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с большой головой, и бледным лицом,</a:t>
            </a:r>
          </a:p>
          <a:p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 он обладал большими карими глазами, </a:t>
            </a:r>
          </a:p>
          <a:p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сила обаяния которых до сих пор остаётся </a:t>
            </a:r>
          </a:p>
          <a:p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для меня загадкой. Глаза эти  с умными </a:t>
            </a:r>
          </a:p>
          <a:p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чёрными ресницами, делавшими их ещё глубже, </a:t>
            </a:r>
          </a:p>
          <a:p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производили чарующее впечатление на тех, </a:t>
            </a:r>
          </a:p>
          <a:p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кто был симпатичен Лермонтову»</a:t>
            </a:r>
            <a:endParaRPr lang="ru-RU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71472" y="1714488"/>
            <a:ext cx="467307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i="1" dirty="0" smtClean="0">
                <a:solidFill>
                  <a:srgbClr val="00B050"/>
                </a:solidFill>
              </a:rPr>
              <a:t>«И вижу себя я ребёнком; и кругом – </a:t>
            </a:r>
          </a:p>
          <a:p>
            <a:r>
              <a:rPr lang="ru-RU" i="1" dirty="0" smtClean="0">
                <a:solidFill>
                  <a:srgbClr val="00B050"/>
                </a:solidFill>
              </a:rPr>
              <a:t>Родные всё места: высокий барский дом</a:t>
            </a:r>
          </a:p>
          <a:p>
            <a:r>
              <a:rPr lang="ru-RU" i="1" dirty="0" smtClean="0">
                <a:solidFill>
                  <a:srgbClr val="00B050"/>
                </a:solidFill>
              </a:rPr>
              <a:t>И сад с разрушенной теплицей…»</a:t>
            </a:r>
            <a:endParaRPr lang="ru-RU" i="1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ransition>
    <p:pull dir="l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endParaRPr lang="ru-RU" sz="40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214282" y="285728"/>
            <a:ext cx="3286148" cy="3857652"/>
          </a:xfrm>
        </p:spPr>
        <p:txBody>
          <a:bodyPr>
            <a:normAutofit fontScale="25000" lnSpcReduction="20000"/>
          </a:bodyPr>
          <a:lstStyle/>
          <a:p>
            <a:pPr algn="just"/>
            <a:r>
              <a:rPr lang="ru-RU" sz="7200" dirty="0" smtClean="0"/>
              <a:t>В Тарханах Михаил Юрьевич воспитывался до 1824 года. Бабушка делала всё, чтобы он мог учиться, развиваться физически. Мальчик всегда был окружён друзьями – сверстниками из числа родственников и соседей по имению, деревенскими ребятами. Они играли в разбойников, брали приступом снежные крепости, часами пропадали в лесу, на речке, занимались гимнастикой, учились ездить верхом. Во всех затеях он был командиром, неистощимым на выдумки и настойчивым. Вместе с  тем он был добр и отзывчив, верен в дружбе.</a:t>
            </a:r>
          </a:p>
          <a:p>
            <a:pPr algn="just"/>
            <a:endParaRPr lang="ru-RU" sz="5500" dirty="0" smtClean="0"/>
          </a:p>
          <a:p>
            <a:endParaRPr lang="ru-RU" sz="7200" dirty="0" smtClean="0"/>
          </a:p>
          <a:p>
            <a:endParaRPr lang="ru-RU" sz="1800" dirty="0" smtClean="0"/>
          </a:p>
          <a:p>
            <a:endParaRPr lang="ru-RU" sz="1800" dirty="0" smtClean="0"/>
          </a:p>
          <a:p>
            <a:pPr>
              <a:buNone/>
            </a:pPr>
            <a:r>
              <a:rPr lang="ru-RU" sz="1800" dirty="0" smtClean="0"/>
              <a:t> </a:t>
            </a:r>
          </a:p>
          <a:p>
            <a:endParaRPr lang="ru-RU" sz="1800" dirty="0"/>
          </a:p>
        </p:txBody>
      </p:sp>
      <p:pic>
        <p:nvPicPr>
          <p:cNvPr id="1030" name="Picture 6" descr="C:\Documents and Settings\Admin\Мои документы\Мои результаты сканировани\2008-11 (ноя)\сканирование0033.jpg"/>
          <p:cNvPicPr>
            <a:picLocks noChangeAspect="1" noChangeArrowheads="1"/>
          </p:cNvPicPr>
          <p:nvPr/>
        </p:nvPicPr>
        <p:blipFill>
          <a:blip r:embed="rId2"/>
          <a:srcRect l="2767" r="3411" b="2588"/>
          <a:stretch>
            <a:fillRect/>
          </a:stretch>
        </p:blipFill>
        <p:spPr bwMode="auto">
          <a:xfrm>
            <a:off x="3592025" y="1142984"/>
            <a:ext cx="5551975" cy="4643470"/>
          </a:xfrm>
          <a:prstGeom prst="rect">
            <a:avLst/>
          </a:prstGeom>
          <a:noFill/>
        </p:spPr>
      </p:pic>
    </p:spTree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45719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357166"/>
            <a:ext cx="4043362" cy="3357586"/>
          </a:xfrm>
        </p:spPr>
        <p:txBody>
          <a:bodyPr>
            <a:normAutofit fontScale="25000" lnSpcReduction="20000"/>
          </a:bodyPr>
          <a:lstStyle/>
          <a:p>
            <a:r>
              <a:rPr lang="ru-RU" sz="6400" dirty="0" smtClean="0">
                <a:solidFill>
                  <a:schemeClr val="accent1">
                    <a:lumMod val="50000"/>
                  </a:schemeClr>
                </a:solidFill>
              </a:rPr>
              <a:t>Увлекался он не только шумными играми – он   любил наблюдать за окружающей  его природой. </a:t>
            </a:r>
          </a:p>
          <a:p>
            <a:pPr>
              <a:buNone/>
            </a:pPr>
            <a:r>
              <a:rPr lang="ru-RU" sz="6400" dirty="0" smtClean="0">
                <a:solidFill>
                  <a:schemeClr val="accent1">
                    <a:lumMod val="50000"/>
                  </a:schemeClr>
                </a:solidFill>
              </a:rPr>
              <a:t>              Память детских лет осталась живой на всю его жизнь.</a:t>
            </a:r>
          </a:p>
          <a:p>
            <a:pPr algn="just">
              <a:buFont typeface="Courier New" pitchFamily="49" charset="0"/>
              <a:buChar char="o"/>
            </a:pPr>
            <a:r>
              <a:rPr lang="ru-RU" sz="6400" dirty="0" smtClean="0">
                <a:solidFill>
                  <a:schemeClr val="accent1">
                    <a:lumMod val="50000"/>
                  </a:schemeClr>
                </a:solidFill>
              </a:rPr>
              <a:t>    "Когда я еще мал был, я любил смотреть на луну, на разновидные облака,   которые в виде                                                                        </a:t>
            </a:r>
          </a:p>
          <a:p>
            <a:pPr algn="just">
              <a:buNone/>
            </a:pPr>
            <a:r>
              <a:rPr lang="ru-RU" sz="6400" dirty="0" smtClean="0">
                <a:solidFill>
                  <a:schemeClr val="accent1">
                    <a:lumMod val="50000"/>
                  </a:schemeClr>
                </a:solidFill>
              </a:rPr>
              <a:t>рыцарей  с  шлемами теснились                                                                              будто вокруг нее, будто рыцари, сопровождающие                                                                           </a:t>
            </a:r>
            <a:r>
              <a:rPr lang="ru-RU" sz="6400" dirty="0" err="1" smtClean="0">
                <a:solidFill>
                  <a:schemeClr val="accent1">
                    <a:lumMod val="50000"/>
                  </a:schemeClr>
                </a:solidFill>
              </a:rPr>
              <a:t>Армиду</a:t>
            </a:r>
            <a:r>
              <a:rPr lang="ru-RU" sz="6400" dirty="0" smtClean="0">
                <a:solidFill>
                  <a:schemeClr val="accent1">
                    <a:lumMod val="50000"/>
                  </a:schemeClr>
                </a:solidFill>
              </a:rPr>
              <a:t> в замок, полные ревности                                                                                    и беспокойства",-   писал он позднее. </a:t>
            </a:r>
          </a:p>
          <a:p>
            <a:endParaRPr lang="ru-RU" dirty="0"/>
          </a:p>
        </p:txBody>
      </p:sp>
      <p:pic>
        <p:nvPicPr>
          <p:cNvPr id="3075" name="Picture 3" descr="C:\Documents and Settings\Admin\Мои документы\Мои результаты сканировани\2008-11 (ноя)\сканирование0015.jpg"/>
          <p:cNvPicPr>
            <a:picLocks noChangeAspect="1" noChangeArrowheads="1"/>
          </p:cNvPicPr>
          <p:nvPr/>
        </p:nvPicPr>
        <p:blipFill>
          <a:blip r:embed="rId2" cstate="print"/>
          <a:srcRect t="3350" b="38022"/>
          <a:stretch>
            <a:fillRect/>
          </a:stretch>
        </p:blipFill>
        <p:spPr bwMode="auto">
          <a:xfrm>
            <a:off x="285720" y="3786191"/>
            <a:ext cx="4143372" cy="3071810"/>
          </a:xfrm>
          <a:prstGeom prst="rect">
            <a:avLst/>
          </a:prstGeom>
          <a:noFill/>
        </p:spPr>
      </p:pic>
      <p:pic>
        <p:nvPicPr>
          <p:cNvPr id="3076" name="Picture 4" descr="C:\Documents and Settings\Admin\Мои документы\Мои результаты сканировани\2008-11 (ноя)\сканирование0030.jpg"/>
          <p:cNvPicPr>
            <a:picLocks noChangeAspect="1" noChangeArrowheads="1"/>
          </p:cNvPicPr>
          <p:nvPr/>
        </p:nvPicPr>
        <p:blipFill>
          <a:blip r:embed="rId3" cstate="print"/>
          <a:srcRect l="5304" t="2645" r="10059" b="12884"/>
          <a:stretch>
            <a:fillRect/>
          </a:stretch>
        </p:blipFill>
        <p:spPr bwMode="auto">
          <a:xfrm>
            <a:off x="4572000" y="0"/>
            <a:ext cx="4238655" cy="3143272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4429124" y="4143380"/>
            <a:ext cx="4572000" cy="156966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buFontTx/>
              <a:buNone/>
            </a:pPr>
            <a:r>
              <a:rPr lang="ru-RU" sz="2400" dirty="0" smtClean="0">
                <a:solidFill>
                  <a:srgbClr val="0070C0"/>
                </a:solidFill>
                <a:latin typeface="Monotype Corsiva" pitchFamily="66" charset="0"/>
              </a:rPr>
              <a:t>«Зачем я не птица, не ворон степной,</a:t>
            </a:r>
          </a:p>
          <a:p>
            <a:pPr>
              <a:buFontTx/>
              <a:buNone/>
            </a:pPr>
            <a:r>
              <a:rPr lang="ru-RU" sz="2400" dirty="0" smtClean="0">
                <a:solidFill>
                  <a:srgbClr val="0070C0"/>
                </a:solidFill>
                <a:latin typeface="Monotype Corsiva" pitchFamily="66" charset="0"/>
              </a:rPr>
              <a:t>Пролетевший сейчас надо мной?</a:t>
            </a:r>
          </a:p>
          <a:p>
            <a:pPr>
              <a:buFontTx/>
              <a:buNone/>
            </a:pPr>
            <a:r>
              <a:rPr lang="ru-RU" sz="2400" dirty="0" smtClean="0">
                <a:solidFill>
                  <a:srgbClr val="0070C0"/>
                </a:solidFill>
                <a:latin typeface="Monotype Corsiva" pitchFamily="66" charset="0"/>
              </a:rPr>
              <a:t>Зачем не могу в небесах я парить </a:t>
            </a:r>
          </a:p>
          <a:p>
            <a:pPr>
              <a:buFontTx/>
              <a:buNone/>
            </a:pPr>
            <a:r>
              <a:rPr lang="ru-RU" sz="2400" dirty="0" smtClean="0">
                <a:solidFill>
                  <a:srgbClr val="0070C0"/>
                </a:solidFill>
                <a:latin typeface="Monotype Corsiva" pitchFamily="66" charset="0"/>
              </a:rPr>
              <a:t>И одну лишь свободу любить?»    </a:t>
            </a:r>
            <a:endParaRPr lang="ru-RU" sz="2400" dirty="0">
              <a:solidFill>
                <a:srgbClr val="0070C0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57158" y="500042"/>
            <a:ext cx="6686568" cy="4873752"/>
          </a:xfrm>
        </p:spPr>
        <p:txBody>
          <a:bodyPr>
            <a:normAutofit/>
          </a:bodyPr>
          <a:lstStyle/>
          <a:p>
            <a:r>
              <a:rPr lang="ru-RU" sz="2000" dirty="0" smtClean="0">
                <a:solidFill>
                  <a:schemeClr val="accent1">
                    <a:lumMod val="50000"/>
                  </a:schemeClr>
                </a:solidFill>
              </a:rPr>
              <a:t>Миша очень любил</a:t>
            </a:r>
          </a:p>
          <a:p>
            <a:pPr>
              <a:buNone/>
            </a:pPr>
            <a:r>
              <a:rPr lang="ru-RU" sz="2000" dirty="0" smtClean="0">
                <a:solidFill>
                  <a:schemeClr val="accent1">
                    <a:lumMod val="50000"/>
                  </a:schemeClr>
                </a:solidFill>
              </a:rPr>
              <a:t> рисовать. Сохранилось </a:t>
            </a:r>
          </a:p>
          <a:p>
            <a:pPr>
              <a:buNone/>
            </a:pPr>
            <a:r>
              <a:rPr lang="ru-RU" sz="2000" dirty="0" smtClean="0">
                <a:solidFill>
                  <a:schemeClr val="accent1">
                    <a:lumMod val="50000"/>
                  </a:schemeClr>
                </a:solidFill>
              </a:rPr>
              <a:t>много рисунков, выполненных </a:t>
            </a:r>
          </a:p>
          <a:p>
            <a:pPr>
              <a:buNone/>
            </a:pPr>
            <a:r>
              <a:rPr lang="ru-RU" sz="2000" dirty="0" smtClean="0">
                <a:solidFill>
                  <a:schemeClr val="accent1">
                    <a:lumMod val="50000"/>
                  </a:schemeClr>
                </a:solidFill>
              </a:rPr>
              <a:t>Лермонтовым в разные годы.</a:t>
            </a:r>
          </a:p>
          <a:p>
            <a:pPr>
              <a:buNone/>
            </a:pPr>
            <a:r>
              <a:rPr lang="ru-RU" sz="2000" dirty="0" smtClean="0">
                <a:solidFill>
                  <a:schemeClr val="accent1">
                    <a:lumMod val="50000"/>
                  </a:schemeClr>
                </a:solidFill>
              </a:rPr>
              <a:t>Многие из них из альбома Марии </a:t>
            </a:r>
          </a:p>
          <a:p>
            <a:pPr>
              <a:buNone/>
            </a:pPr>
            <a:r>
              <a:rPr lang="ru-RU" sz="2000" dirty="0" smtClean="0">
                <a:solidFill>
                  <a:schemeClr val="accent1">
                    <a:lumMod val="50000"/>
                  </a:schemeClr>
                </a:solidFill>
              </a:rPr>
              <a:t>Михайловны Лермонтовой, </a:t>
            </a:r>
          </a:p>
          <a:p>
            <a:pPr>
              <a:buNone/>
            </a:pPr>
            <a:r>
              <a:rPr lang="ru-RU" sz="2000" dirty="0" smtClean="0">
                <a:solidFill>
                  <a:schemeClr val="accent1">
                    <a:lumMod val="50000"/>
                  </a:schemeClr>
                </a:solidFill>
              </a:rPr>
              <a:t>который он всегда возил с собой.</a:t>
            </a:r>
            <a:endParaRPr lang="ru-RU" sz="2000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4099" name="Picture 3" descr="C:\Documents and Settings\Admin\Мои документы\Мои результаты сканировани\2008-11 (ноя)\сканирование0034.jpg"/>
          <p:cNvPicPr>
            <a:picLocks noChangeAspect="1" noChangeArrowheads="1"/>
          </p:cNvPicPr>
          <p:nvPr/>
        </p:nvPicPr>
        <p:blipFill>
          <a:blip r:embed="rId2"/>
          <a:srcRect b="5988"/>
          <a:stretch>
            <a:fillRect/>
          </a:stretch>
        </p:blipFill>
        <p:spPr bwMode="auto">
          <a:xfrm>
            <a:off x="4572000" y="214290"/>
            <a:ext cx="4187825" cy="3214710"/>
          </a:xfrm>
          <a:prstGeom prst="rect">
            <a:avLst/>
          </a:prstGeom>
          <a:noFill/>
        </p:spPr>
      </p:pic>
      <p:pic>
        <p:nvPicPr>
          <p:cNvPr id="4100" name="Picture 4" descr="C:\Documents and Settings\Admin\Мои документы\Мои результаты сканировани\2008-11 (ноя)\сканирование0035.jpg"/>
          <p:cNvPicPr>
            <a:picLocks noChangeAspect="1" noChangeArrowheads="1"/>
          </p:cNvPicPr>
          <p:nvPr/>
        </p:nvPicPr>
        <p:blipFill>
          <a:blip r:embed="rId3"/>
          <a:srcRect b="3888"/>
          <a:stretch>
            <a:fillRect/>
          </a:stretch>
        </p:blipFill>
        <p:spPr bwMode="auto">
          <a:xfrm>
            <a:off x="214282" y="3714752"/>
            <a:ext cx="4316413" cy="2786082"/>
          </a:xfrm>
          <a:prstGeom prst="rect">
            <a:avLst/>
          </a:prstGeom>
          <a:noFill/>
        </p:spPr>
      </p:pic>
      <p:pic>
        <p:nvPicPr>
          <p:cNvPr id="7" name="Рисунок 6" descr="Тройка, выезжающая из деревни. Рисунок М.Ю. Лермонтова. Карандаш. 1832 - 1834 г.">
            <a:hlinkClick r:id="rId4" tgtFrame="_blank"/>
          </p:cNvPr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500694" y="4286256"/>
            <a:ext cx="2357454" cy="1928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285728"/>
            <a:ext cx="8643966" cy="1296974"/>
          </a:xfrm>
        </p:spPr>
        <p:txBody>
          <a:bodyPr>
            <a:normAutofit fontScale="90000"/>
          </a:bodyPr>
          <a:lstStyle/>
          <a:p>
            <a:r>
              <a:rPr lang="ru-RU" sz="3100" b="1" dirty="0" smtClean="0">
                <a:solidFill>
                  <a:schemeClr val="accent1">
                    <a:lumMod val="50000"/>
                  </a:schemeClr>
                </a:solidFill>
              </a:rPr>
              <a:t>1830 -1832гг. Учеба в Благородном пансионе при Московском университете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0" y="1142984"/>
            <a:ext cx="8715404" cy="5715016"/>
          </a:xfrm>
        </p:spPr>
        <p:txBody>
          <a:bodyPr/>
          <a:lstStyle/>
          <a:p>
            <a:r>
              <a:rPr lang="ru-RU" sz="1800" b="1" i="1" dirty="0" smtClean="0"/>
              <a:t>1828 год- принят в </a:t>
            </a:r>
            <a:r>
              <a:rPr lang="en-US" sz="1800" b="1" i="1" dirty="0" smtClean="0"/>
              <a:t>IV</a:t>
            </a:r>
            <a:r>
              <a:rPr lang="ru-RU" sz="1800" b="1" i="1" dirty="0" smtClean="0"/>
              <a:t> класс Московского университетского благородного пансиона</a:t>
            </a:r>
          </a:p>
          <a:p>
            <a:pPr>
              <a:buNone/>
            </a:pPr>
            <a:endParaRPr lang="ru-RU" sz="1800" dirty="0" smtClean="0"/>
          </a:p>
          <a:p>
            <a:pPr>
              <a:buNone/>
            </a:pPr>
            <a:endParaRPr lang="ru-RU" sz="1800" dirty="0" smtClean="0"/>
          </a:p>
          <a:p>
            <a:pPr>
              <a:buNone/>
            </a:pPr>
            <a:endParaRPr lang="ru-RU" sz="1800" dirty="0" smtClean="0"/>
          </a:p>
          <a:p>
            <a:pPr>
              <a:buNone/>
            </a:pPr>
            <a:endParaRPr lang="ru-RU" sz="1800" dirty="0" smtClean="0"/>
          </a:p>
          <a:p>
            <a:pPr>
              <a:buNone/>
            </a:pPr>
            <a:endParaRPr lang="ru-RU" sz="1800" dirty="0" smtClean="0"/>
          </a:p>
          <a:p>
            <a:pPr>
              <a:buNone/>
            </a:pPr>
            <a:endParaRPr lang="ru-RU" sz="1800" dirty="0" smtClean="0"/>
          </a:p>
          <a:p>
            <a:pPr>
              <a:buNone/>
            </a:pPr>
            <a:endParaRPr lang="ru-RU" sz="1800" dirty="0" smtClean="0"/>
          </a:p>
          <a:p>
            <a:pPr>
              <a:buNone/>
            </a:pPr>
            <a:endParaRPr lang="ru-RU" sz="1800" dirty="0" smtClean="0"/>
          </a:p>
          <a:p>
            <a:pPr>
              <a:buNone/>
            </a:pPr>
            <a:endParaRPr lang="ru-RU" sz="1800" dirty="0" smtClean="0"/>
          </a:p>
          <a:p>
            <a:pPr>
              <a:buNone/>
            </a:pPr>
            <a:endParaRPr lang="ru-RU" sz="1800" dirty="0" smtClean="0"/>
          </a:p>
          <a:p>
            <a:pPr algn="ctr">
              <a:buNone/>
            </a:pPr>
            <a:r>
              <a:rPr lang="ru-RU" sz="1800" b="1" dirty="0" smtClean="0">
                <a:solidFill>
                  <a:schemeClr val="accent5">
                    <a:lumMod val="50000"/>
                  </a:schemeClr>
                </a:solidFill>
              </a:rPr>
              <a:t>                          «</a:t>
            </a:r>
            <a:r>
              <a:rPr lang="ru-RU" sz="1800" b="1" i="1" dirty="0" smtClean="0">
                <a:solidFill>
                  <a:schemeClr val="accent5">
                    <a:lumMod val="50000"/>
                  </a:schemeClr>
                </a:solidFill>
              </a:rPr>
              <a:t>Святое место! Помню я, как сон,</a:t>
            </a:r>
          </a:p>
          <a:p>
            <a:pPr algn="ctr">
              <a:buNone/>
            </a:pPr>
            <a:r>
              <a:rPr lang="ru-RU" sz="1800" b="1" i="1" dirty="0" smtClean="0">
                <a:solidFill>
                  <a:schemeClr val="accent5">
                    <a:lumMod val="50000"/>
                  </a:schemeClr>
                </a:solidFill>
              </a:rPr>
              <a:t>Твои кафедры, залы, коридоры, </a:t>
            </a:r>
          </a:p>
          <a:p>
            <a:pPr algn="ctr">
              <a:buNone/>
            </a:pPr>
            <a:r>
              <a:rPr lang="ru-RU" sz="1800" b="1" i="1" dirty="0" smtClean="0">
                <a:solidFill>
                  <a:schemeClr val="accent5">
                    <a:lumMod val="50000"/>
                  </a:schemeClr>
                </a:solidFill>
              </a:rPr>
              <a:t>Твоих сынов заносчивые споры</a:t>
            </a:r>
          </a:p>
          <a:p>
            <a:pPr algn="ctr">
              <a:buNone/>
            </a:pPr>
            <a:r>
              <a:rPr lang="ru-RU" sz="1800" b="1" i="1" dirty="0" smtClean="0">
                <a:solidFill>
                  <a:schemeClr val="accent5">
                    <a:lumMod val="50000"/>
                  </a:schemeClr>
                </a:solidFill>
              </a:rPr>
              <a:t>О Боге, о Вселенной…»</a:t>
            </a:r>
          </a:p>
          <a:p>
            <a:endParaRPr lang="ru-RU" dirty="0"/>
          </a:p>
        </p:txBody>
      </p:sp>
      <p:pic>
        <p:nvPicPr>
          <p:cNvPr id="6" name="Рисунок 5" descr="Дом на Малой Молчановке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71670" y="1928802"/>
            <a:ext cx="5072097" cy="3214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725602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1830 год- поступил в Московский университет на нравственно-политическое отделение</a:t>
            </a:r>
            <a:r>
              <a:rPr lang="ru-RU" b="1" i="1" dirty="0" smtClean="0">
                <a:solidFill>
                  <a:schemeClr val="accent1">
                    <a:lumMod val="50000"/>
                  </a:schemeClr>
                </a:solidFill>
              </a:rPr>
              <a:t/>
            </a:r>
            <a:br>
              <a:rPr lang="ru-RU" b="1" i="1" dirty="0" smtClean="0">
                <a:solidFill>
                  <a:schemeClr val="accent1">
                    <a:lumMod val="50000"/>
                  </a:schemeClr>
                </a:solidFill>
              </a:rPr>
            </a:br>
            <a:endParaRPr lang="ru-RU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algn="just">
              <a:buNone/>
            </a:pPr>
            <a:r>
              <a:rPr lang="ru-RU" dirty="0" smtClean="0"/>
              <a:t>       В 15 лет Лермонтов становится студентом Московского университета. Стихи теперь для него  уже – потребность души, поэтический дневник, в котором отражается всё, что волнует юношу.</a:t>
            </a:r>
            <a:endParaRPr lang="ru-RU" dirty="0"/>
          </a:p>
        </p:txBody>
      </p:sp>
      <p:pic>
        <p:nvPicPr>
          <p:cNvPr id="4" name="Рисунок 3" descr="Московский университет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548044"/>
            <a:ext cx="4857784" cy="33099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5000628" y="4500570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buFont typeface="Wingdings" pitchFamily="2" charset="2"/>
              <a:buNone/>
            </a:pPr>
            <a:r>
              <a:rPr lang="ru-RU" i="1" dirty="0" smtClean="0">
                <a:solidFill>
                  <a:srgbClr val="00B050"/>
                </a:solidFill>
              </a:rPr>
              <a:t>«Москва не безмолвная громада камней  холодных…</a:t>
            </a:r>
          </a:p>
          <a:p>
            <a:pPr>
              <a:buFont typeface="Wingdings" pitchFamily="2" charset="2"/>
              <a:buNone/>
            </a:pPr>
            <a:r>
              <a:rPr lang="ru-RU" i="1" dirty="0" smtClean="0">
                <a:solidFill>
                  <a:srgbClr val="00B050"/>
                </a:solidFill>
              </a:rPr>
              <a:t> Нет! У нее есть своя душа, своя жизнь»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575</TotalTime>
  <Words>854</Words>
  <Application>Microsoft Office PowerPoint</Application>
  <PresentationFormat>Экран (4:3)</PresentationFormat>
  <Paragraphs>149</Paragraphs>
  <Slides>17</Slides>
  <Notes>1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Эркер</vt:lpstr>
      <vt:lpstr>    Михаил Юрьевич   Лермонтов               (1814 – 1841)</vt:lpstr>
      <vt:lpstr>Родители поэта</vt:lpstr>
      <vt:lpstr>Бабушка – богатая помещица Елизавета Алексеевна арсеньева</vt:lpstr>
      <vt:lpstr>Детство поэта</vt:lpstr>
      <vt:lpstr>Слайд 5</vt:lpstr>
      <vt:lpstr>Слайд 6</vt:lpstr>
      <vt:lpstr>Слайд 7</vt:lpstr>
      <vt:lpstr>1830 -1832гг. Учеба в Благородном пансионе при Московском университете </vt:lpstr>
      <vt:lpstr>1830 год- поступил в Московский университет на нравственно-политическое отделение </vt:lpstr>
      <vt:lpstr>Переезд в Петербург</vt:lpstr>
      <vt:lpstr>Три портрета</vt:lpstr>
      <vt:lpstr>Тест по биографии</vt:lpstr>
      <vt:lpstr>«Парус» Акварель М.Ю.Лермонтова </vt:lpstr>
      <vt:lpstr>Слайд 14</vt:lpstr>
      <vt:lpstr>Анализ стихотворения</vt:lpstr>
      <vt:lpstr>Ритмический анализ стихотворения «Парус»</vt:lpstr>
      <vt:lpstr>Проверьте себя.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 Михаил Юрьевич    Лермонтов</dc:title>
  <dc:creator>Admin</dc:creator>
  <cp:lastModifiedBy>Андреева Н.Г.</cp:lastModifiedBy>
  <cp:revision>67</cp:revision>
  <dcterms:created xsi:type="dcterms:W3CDTF">2008-11-10T16:46:11Z</dcterms:created>
  <dcterms:modified xsi:type="dcterms:W3CDTF">2010-11-17T07:39:18Z</dcterms:modified>
</cp:coreProperties>
</file>