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4"/>
  </p:notesMasterIdLst>
  <p:sldIdLst>
    <p:sldId id="317" r:id="rId2"/>
    <p:sldId id="299" r:id="rId3"/>
    <p:sldId id="257" r:id="rId4"/>
    <p:sldId id="309" r:id="rId5"/>
    <p:sldId id="315" r:id="rId6"/>
    <p:sldId id="314" r:id="rId7"/>
    <p:sldId id="259" r:id="rId8"/>
    <p:sldId id="302" r:id="rId9"/>
    <p:sldId id="303" r:id="rId10"/>
    <p:sldId id="304" r:id="rId11"/>
    <p:sldId id="306" r:id="rId12"/>
    <p:sldId id="262" r:id="rId13"/>
    <p:sldId id="263" r:id="rId14"/>
    <p:sldId id="300" r:id="rId15"/>
    <p:sldId id="292" r:id="rId16"/>
    <p:sldId id="312" r:id="rId17"/>
    <p:sldId id="267" r:id="rId18"/>
    <p:sldId id="269" r:id="rId19"/>
    <p:sldId id="271" r:id="rId20"/>
    <p:sldId id="281" r:id="rId21"/>
    <p:sldId id="274" r:id="rId22"/>
    <p:sldId id="316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00A8"/>
    <a:srgbClr val="006082"/>
    <a:srgbClr val="005D7E"/>
    <a:srgbClr val="542A00"/>
    <a:srgbClr val="525129"/>
    <a:srgbClr val="703800"/>
    <a:srgbClr val="5757FF"/>
    <a:srgbClr val="336699"/>
    <a:srgbClr val="0505FF"/>
    <a:srgbClr val="3F3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939" autoAdjust="0"/>
  </p:normalViewPr>
  <p:slideViewPr>
    <p:cSldViewPr>
      <p:cViewPr>
        <p:scale>
          <a:sx n="100" d="100"/>
          <a:sy n="100" d="100"/>
        </p:scale>
        <p:origin x="-194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32571-799E-4DF8-9778-0DC407144661}" type="datetimeFigureOut">
              <a:rPr lang="ru-RU" smtClean="0"/>
              <a:pPr/>
              <a:t>06.05.2019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7AECC-129A-4557-919F-777999BE16A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7AECC-129A-4557-919F-777999BE16A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734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 dirty="0"/>
            </a:p>
          </p:txBody>
        </p:sp>
        <p:grpSp>
          <p:nvGrpSpPr>
            <p:cNvPr id="57348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57349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 dirty="0"/>
              </a:p>
            </p:txBody>
          </p:sp>
          <p:sp>
            <p:nvSpPr>
              <p:cNvPr id="57350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 dirty="0"/>
              </a:p>
            </p:txBody>
          </p:sp>
          <p:sp>
            <p:nvSpPr>
              <p:cNvPr id="57351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57352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57353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 dirty="0"/>
              </a:p>
            </p:txBody>
          </p:sp>
          <p:sp>
            <p:nvSpPr>
              <p:cNvPr id="57354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5735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C48776E-60B9-4A59-B66A-496374D8E574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0AC2F-7002-4D20-9064-A565BC49E6F6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5E8C7-9CE0-4D83-931B-B0CF6BA146CD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D2076D-8EF5-41EF-BD32-AEEC31E0C00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6FE7C-0139-42C7-A920-4ADA4E26941B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1E134-8FCF-4F3B-8FCB-42491BC272F6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F4501-C4D8-44FC-AEEC-C63CCFD207E3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28EEA3-800F-4A46-9C20-1DEBDA653E9A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1D370-E273-486B-97A7-55A0D5B1CD0F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E152B-1FFA-4C6D-A5A8-328C488BE813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73EE8-7ED4-43D4-BC8E-06BD4081AEB4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5A3D35D-3981-43C0-BA81-ED102DF4F58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5710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 dirty="0"/>
            </a:p>
          </p:txBody>
        </p:sp>
        <p:grpSp>
          <p:nvGrpSpPr>
            <p:cNvPr id="5632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5632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 dirty="0"/>
              </a:p>
            </p:txBody>
          </p:sp>
          <p:sp>
            <p:nvSpPr>
              <p:cNvPr id="5632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59E691CB-C20E-4E27-A5DE-5A3DC32EFFAC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ransition spd="slow" advClick="0" advTm="5710">
    <p:split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Users\&#1053;&#1080;&#1085;&#1072;\Documents\&#1084;&#1091;&#1079;&#1077;&#1081;&#1085;&#1086;&#1077;%20&#1076;&#1077;&#1083;&#1086;\&#1082;&#1086;&#1085;&#1082;&#1091;&#1088;&#1089;%20&#1096;&#1082;&#1086;&#1083;&#1100;&#1085;&#1099;&#1081;%20&#1084;&#1091;&#1079;&#1077;&#1081;\DSCN0085.M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 rot="16200000">
            <a:off x="-2036015" y="1964521"/>
            <a:ext cx="5429288" cy="64294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600" b="1" dirty="0" smtClean="0">
                <a:ln w="1905"/>
                <a:solidFill>
                  <a:srgbClr val="0000A8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«Школьный  краеведческий музей»</a:t>
            </a:r>
            <a:endParaRPr lang="ru-RU" sz="2600" b="1" dirty="0" smtClean="0">
              <a:ln w="1905"/>
              <a:solidFill>
                <a:srgbClr val="0000A8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  <a:p>
            <a:pPr>
              <a:spcBef>
                <a:spcPts val="0"/>
              </a:spcBef>
            </a:pP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5000628" y="1142984"/>
            <a:ext cx="3857684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585AA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МБОУ «Средняя общеобразовательная школа    пос. Новый» </a:t>
            </a:r>
            <a:r>
              <a:rPr lang="ru-RU" sz="2000" b="1" dirty="0" err="1" smtClean="0">
                <a:solidFill>
                  <a:schemeClr val="tx1"/>
                </a:solidFill>
                <a:latin typeface="Constantia" pitchFamily="18" charset="0"/>
              </a:rPr>
              <a:t>Тукаевского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 муниципального района РТ </a:t>
            </a:r>
            <a:endParaRPr lang="ru-RU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3786190"/>
            <a:ext cx="1451319" cy="207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71538" y="3714752"/>
            <a:ext cx="614366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b="1" dirty="0" smtClean="0">
                <a:solidFill>
                  <a:schemeClr val="accent4">
                    <a:lumMod val="50000"/>
                  </a:schemeClr>
                </a:solidFill>
              </a:rPr>
              <a:t>Музей основан в 1995 году.  Его открытие приурочено 50-летию Победы в Великой Отечественной войне. Но экспонаты начали собирать с открытия школы - 1975 года. Свидетельство № 7125 о присвоении звания «Школьный музей»  краеведческому музею «СОШ пос. Новый» </a:t>
            </a:r>
            <a:r>
              <a:rPr lang="ru-RU" sz="1900" b="1" dirty="0" err="1" smtClean="0">
                <a:solidFill>
                  <a:schemeClr val="accent4">
                    <a:lumMod val="50000"/>
                  </a:schemeClr>
                </a:solidFill>
              </a:rPr>
              <a:t>Тукаевского</a:t>
            </a:r>
            <a:r>
              <a:rPr lang="ru-RU" sz="1900" b="1" dirty="0" smtClean="0">
                <a:solidFill>
                  <a:schemeClr val="accent4">
                    <a:lumMod val="50000"/>
                  </a:schemeClr>
                </a:solidFill>
              </a:rPr>
              <a:t> района Республики Татарстан</a:t>
            </a:r>
            <a:endParaRPr lang="ru-RU" sz="19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" name="Рисунок 7" descr="1"/>
          <p:cNvPicPr>
            <a:picLocks noChangeAspect="1"/>
          </p:cNvPicPr>
          <p:nvPr/>
        </p:nvPicPr>
        <p:blipFill>
          <a:blip r:embed="rId4"/>
          <a:srcRect b="18812"/>
          <a:stretch>
            <a:fillRect/>
          </a:stretch>
        </p:blipFill>
        <p:spPr bwMode="auto">
          <a:xfrm>
            <a:off x="1071538" y="928670"/>
            <a:ext cx="3803904" cy="2316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 rot="10800000" flipV="1">
            <a:off x="5000628" y="2714620"/>
            <a:ext cx="3857684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585AA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 «Музейное дело»</a:t>
            </a:r>
            <a:endParaRPr lang="ru-RU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1857356" y="142852"/>
            <a:ext cx="6929486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585AA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«Военно-патриотическая работа школьных музеев»</a:t>
            </a:r>
            <a:endParaRPr lang="ru-RU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5572140"/>
            <a:ext cx="7772400" cy="387321"/>
          </a:xfrm>
        </p:spPr>
        <p:txBody>
          <a:bodyPr/>
          <a:lstStyle/>
          <a:p>
            <a:pPr lvl="0"/>
            <a:endParaRPr lang="ru-RU" dirty="0" smtClean="0"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277812"/>
            <a:ext cx="5014922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25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Фонд музея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 rot="16200000">
            <a:off x="-1950397" y="2193012"/>
            <a:ext cx="4572032" cy="4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2800" u="none" strike="noStrike" kern="0" cap="none" spc="0" normalizeH="0" baseline="0" noProof="0" dirty="0" smtClean="0">
                <a:solidFill>
                  <a:srgbClr val="152A53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фонд школьного музея</a:t>
            </a:r>
            <a:endParaRPr kumimoji="0" lang="ru-RU" sz="2800" u="none" strike="noStrike" kern="0" cap="none" spc="0" normalizeH="0" baseline="0" noProof="0" dirty="0">
              <a:solidFill>
                <a:srgbClr val="152A5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AutoShape 46"/>
          <p:cNvSpPr>
            <a:spLocks noChangeArrowheads="1"/>
          </p:cNvSpPr>
          <p:nvPr/>
        </p:nvSpPr>
        <p:spPr bwMode="ltGray">
          <a:xfrm rot="5721750">
            <a:off x="-2008840" y="1238056"/>
            <a:ext cx="4824413" cy="5268923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1571604" y="1714488"/>
            <a:ext cx="381000" cy="381000"/>
            <a:chOff x="2078" y="1680"/>
            <a:chExt cx="1615" cy="1615"/>
          </a:xfrm>
        </p:grpSpPr>
        <p:sp>
          <p:nvSpPr>
            <p:cNvPr id="8" name="Oval 6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Oval 6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6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" name="Oval 6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" name="Oval 6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3" name="Oval 6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4" name="AutoShape 51"/>
          <p:cNvSpPr>
            <a:spLocks noChangeArrowheads="1"/>
          </p:cNvSpPr>
          <p:nvPr/>
        </p:nvSpPr>
        <p:spPr bwMode="gray">
          <a:xfrm>
            <a:off x="2357422" y="1643050"/>
            <a:ext cx="6286544" cy="552448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ru-RU" sz="2400" dirty="0" smtClean="0"/>
              <a:t>общее  количество  экспонатов – 1210; </a:t>
            </a:r>
          </a:p>
        </p:txBody>
      </p:sp>
      <p:grpSp>
        <p:nvGrpSpPr>
          <p:cNvPr id="15" name="Group 67"/>
          <p:cNvGrpSpPr>
            <a:grpSpLocks/>
          </p:cNvGrpSpPr>
          <p:nvPr/>
        </p:nvGrpSpPr>
        <p:grpSpPr bwMode="auto">
          <a:xfrm>
            <a:off x="2571736" y="2786058"/>
            <a:ext cx="381000" cy="381000"/>
            <a:chOff x="2078" y="1680"/>
            <a:chExt cx="1615" cy="1615"/>
          </a:xfrm>
        </p:grpSpPr>
        <p:sp>
          <p:nvSpPr>
            <p:cNvPr id="16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Oval 7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9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0" name="Oval 7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1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22" name="AutoShape 51"/>
          <p:cNvSpPr>
            <a:spLocks noChangeArrowheads="1"/>
          </p:cNvSpPr>
          <p:nvPr/>
        </p:nvSpPr>
        <p:spPr bwMode="gray">
          <a:xfrm>
            <a:off x="3000348" y="2500306"/>
            <a:ext cx="5643618" cy="1000132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ru-RU" sz="2400" dirty="0" smtClean="0"/>
              <a:t>основной  фонд – 1000 </a:t>
            </a:r>
            <a:r>
              <a:rPr lang="ru-RU" sz="2200" dirty="0" smtClean="0"/>
              <a:t>(орудия  труда, </a:t>
            </a:r>
          </a:p>
          <a:p>
            <a:pPr lvl="0"/>
            <a:r>
              <a:rPr lang="ru-RU" sz="2200" dirty="0" smtClean="0"/>
              <a:t>предмета  производства и быта, письменные</a:t>
            </a:r>
          </a:p>
          <a:p>
            <a:pPr lvl="0"/>
            <a:r>
              <a:rPr lang="ru-RU" sz="2200" dirty="0" smtClean="0"/>
              <a:t>  и  печатные  источники, фотографии);</a:t>
            </a:r>
          </a:p>
        </p:txBody>
      </p:sp>
      <p:grpSp>
        <p:nvGrpSpPr>
          <p:cNvPr id="23" name="Group 74"/>
          <p:cNvGrpSpPr>
            <a:grpSpLocks/>
          </p:cNvGrpSpPr>
          <p:nvPr/>
        </p:nvGrpSpPr>
        <p:grpSpPr bwMode="auto">
          <a:xfrm>
            <a:off x="2786050" y="3857628"/>
            <a:ext cx="381000" cy="381000"/>
            <a:chOff x="2078" y="1680"/>
            <a:chExt cx="1615" cy="1615"/>
          </a:xfrm>
        </p:grpSpPr>
        <p:sp>
          <p:nvSpPr>
            <p:cNvPr id="24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Oval 7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7" name="Oval 7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8" name="Oval 7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9" name="Oval 8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30" name="AutoShape 51"/>
          <p:cNvSpPr>
            <a:spLocks noChangeArrowheads="1"/>
          </p:cNvSpPr>
          <p:nvPr/>
        </p:nvSpPr>
        <p:spPr bwMode="gray">
          <a:xfrm>
            <a:off x="3214678" y="3786190"/>
            <a:ext cx="5500726" cy="1143008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ru-RU" sz="2400" dirty="0" smtClean="0"/>
              <a:t>вспомогательный – 210 </a:t>
            </a:r>
            <a:r>
              <a:rPr lang="ru-RU" sz="2200" dirty="0" smtClean="0"/>
              <a:t>(фото  и </a:t>
            </a:r>
          </a:p>
          <a:p>
            <a:pPr lvl="0"/>
            <a:r>
              <a:rPr lang="ru-RU" sz="2200" dirty="0" smtClean="0"/>
              <a:t> ксерокопии письменных  и  печатных</a:t>
            </a:r>
          </a:p>
          <a:p>
            <a:pPr lvl="0"/>
            <a:r>
              <a:rPr lang="ru-RU" sz="2200" dirty="0" smtClean="0"/>
              <a:t> материалов, макеты, муляжи, диаграммы).</a:t>
            </a:r>
          </a:p>
        </p:txBody>
      </p:sp>
      <p:grpSp>
        <p:nvGrpSpPr>
          <p:cNvPr id="31" name="Group 81"/>
          <p:cNvGrpSpPr>
            <a:grpSpLocks/>
          </p:cNvGrpSpPr>
          <p:nvPr/>
        </p:nvGrpSpPr>
        <p:grpSpPr bwMode="auto">
          <a:xfrm>
            <a:off x="2071670" y="5357826"/>
            <a:ext cx="355600" cy="381000"/>
            <a:chOff x="2078" y="1680"/>
            <a:chExt cx="1615" cy="1615"/>
          </a:xfrm>
        </p:grpSpPr>
        <p:sp>
          <p:nvSpPr>
            <p:cNvPr id="32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5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6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7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38" name="AutoShape 51"/>
          <p:cNvSpPr>
            <a:spLocks noChangeArrowheads="1"/>
          </p:cNvSpPr>
          <p:nvPr/>
        </p:nvSpPr>
        <p:spPr bwMode="gray">
          <a:xfrm>
            <a:off x="2500298" y="5214950"/>
            <a:ext cx="6286544" cy="1357322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ru-RU" sz="2000" dirty="0" smtClean="0"/>
              <a:t>Экспонаты систематизированы в 3 направления: 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        </a:t>
            </a:r>
            <a:r>
              <a:rPr lang="ru-RU" dirty="0" err="1" smtClean="0"/>
              <a:t>военно</a:t>
            </a:r>
            <a:r>
              <a:rPr lang="ru-RU" dirty="0" smtClean="0"/>
              <a:t> – патриотическое,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        </a:t>
            </a:r>
            <a:r>
              <a:rPr lang="ru-RU" dirty="0" smtClean="0"/>
              <a:t>быт и культура сел </a:t>
            </a:r>
            <a:r>
              <a:rPr lang="ru-RU" dirty="0" err="1" smtClean="0"/>
              <a:t>Азмушкино</a:t>
            </a:r>
            <a:r>
              <a:rPr lang="ru-RU" dirty="0" smtClean="0"/>
              <a:t>, </a:t>
            </a:r>
            <a:r>
              <a:rPr lang="ru-RU" dirty="0" err="1" smtClean="0"/>
              <a:t>Гардали</a:t>
            </a:r>
            <a:r>
              <a:rPr lang="ru-RU" dirty="0" smtClean="0"/>
              <a:t>, </a:t>
            </a:r>
            <a:r>
              <a:rPr lang="ru-RU" dirty="0" err="1" smtClean="0"/>
              <a:t>Сарайли</a:t>
            </a:r>
            <a:r>
              <a:rPr lang="ru-RU" dirty="0" smtClean="0"/>
              <a:t> </a:t>
            </a:r>
          </a:p>
          <a:p>
            <a:pPr>
              <a:spcBef>
                <a:spcPts val="0"/>
              </a:spcBef>
            </a:pPr>
            <a:r>
              <a:rPr lang="ru-RU" sz="2000" dirty="0" smtClean="0"/>
              <a:t>         </a:t>
            </a:r>
            <a:r>
              <a:rPr lang="ru-RU" dirty="0" smtClean="0"/>
              <a:t>летопись школы.</a:t>
            </a:r>
          </a:p>
        </p:txBody>
      </p:sp>
      <p:grpSp>
        <p:nvGrpSpPr>
          <p:cNvPr id="60" name="Group 53"/>
          <p:cNvGrpSpPr>
            <a:grpSpLocks/>
          </p:cNvGrpSpPr>
          <p:nvPr/>
        </p:nvGrpSpPr>
        <p:grpSpPr bwMode="auto">
          <a:xfrm>
            <a:off x="2857488" y="5643578"/>
            <a:ext cx="214314" cy="214314"/>
            <a:chOff x="2078" y="1680"/>
            <a:chExt cx="1615" cy="1615"/>
          </a:xfrm>
        </p:grpSpPr>
        <p:sp>
          <p:nvSpPr>
            <p:cNvPr id="61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4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5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6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7" name="Group 53"/>
          <p:cNvGrpSpPr>
            <a:grpSpLocks/>
          </p:cNvGrpSpPr>
          <p:nvPr/>
        </p:nvGrpSpPr>
        <p:grpSpPr bwMode="auto">
          <a:xfrm>
            <a:off x="2857488" y="6000768"/>
            <a:ext cx="214314" cy="214314"/>
            <a:chOff x="2078" y="1680"/>
            <a:chExt cx="1615" cy="1615"/>
          </a:xfrm>
        </p:grpSpPr>
        <p:sp>
          <p:nvSpPr>
            <p:cNvPr id="68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1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2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3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74" name="Group 53"/>
          <p:cNvGrpSpPr>
            <a:grpSpLocks/>
          </p:cNvGrpSpPr>
          <p:nvPr/>
        </p:nvGrpSpPr>
        <p:grpSpPr bwMode="auto">
          <a:xfrm>
            <a:off x="2857488" y="6286520"/>
            <a:ext cx="214314" cy="214314"/>
            <a:chOff x="2078" y="1680"/>
            <a:chExt cx="1615" cy="1615"/>
          </a:xfrm>
        </p:grpSpPr>
        <p:sp>
          <p:nvSpPr>
            <p:cNvPr id="75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6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7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8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9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0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81" name="Содержимое 5" descr="SUC30019.JPG"/>
          <p:cNvPicPr>
            <a:picLocks noChangeAspect="1"/>
          </p:cNvPicPr>
          <p:nvPr/>
        </p:nvPicPr>
        <p:blipFill>
          <a:blip r:embed="rId3" cstate="print"/>
          <a:srcRect l="6593" r="14286"/>
          <a:stretch>
            <a:fillRect/>
          </a:stretch>
        </p:blipFill>
        <p:spPr>
          <a:xfrm>
            <a:off x="642910" y="2357430"/>
            <a:ext cx="2143140" cy="2643206"/>
          </a:xfrm>
          <a:prstGeom prst="flowChartDelay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2" name="Содержимое 4" descr="SUC30011.JPG"/>
          <p:cNvPicPr>
            <a:picLocks noChangeAspect="1"/>
          </p:cNvPicPr>
          <p:nvPr/>
        </p:nvPicPr>
        <p:blipFill>
          <a:blip r:embed="rId4" cstate="print"/>
          <a:srcRect t="21482" b="28392"/>
          <a:stretch>
            <a:fillRect/>
          </a:stretch>
        </p:blipFill>
        <p:spPr bwMode="auto">
          <a:xfrm>
            <a:off x="7000892" y="214290"/>
            <a:ext cx="1777593" cy="1000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4" grpId="0" animBg="1"/>
      <p:bldP spid="22" grpId="0" animBg="1"/>
      <p:bldP spid="30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4752975" cy="18002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</a:rPr>
              <a:t>        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3455988" y="3644900"/>
            <a:ext cx="5688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            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1000100" y="418722"/>
            <a:ext cx="7286676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Школьный музей способствует: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1500174"/>
            <a:ext cx="8072494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воспитанию у учащихся чувства патриотического, гражданского отношения к традициям, культуре и истории своего и других народов;</a:t>
            </a:r>
          </a:p>
          <a:p>
            <a:pPr algn="just" fontAlgn="auto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приобщению детей и подростков к историческому и духовному наследию родного края через практическое участие в сборе и хранении документов, изучение и благоустройство памятника. 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n>
                <a:solidFill>
                  <a:srgbClr val="3333CC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 flipH="1">
            <a:off x="-1835835" y="2310137"/>
            <a:ext cx="4286281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000000"/>
                  </a:solidFill>
                </a:ln>
                <a:solidFill>
                  <a:srgbClr val="244098"/>
                </a:solidFill>
              </a:rPr>
              <a:t>         </a:t>
            </a:r>
            <a:r>
              <a:rPr lang="ru-RU" sz="2800" dirty="0" smtClean="0">
                <a:ln>
                  <a:solidFill>
                    <a:srgbClr val="000000"/>
                  </a:solidFill>
                </a:ln>
                <a:solidFill>
                  <a:srgbClr val="244098"/>
                </a:solidFill>
              </a:rPr>
              <a:t>Цели деятельности</a:t>
            </a:r>
            <a:endParaRPr lang="ru-RU" sz="2000" dirty="0" smtClean="0">
              <a:ln>
                <a:solidFill>
                  <a:srgbClr val="3333CC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857224" y="3357562"/>
            <a:ext cx="777240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1E3C7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Задачи, стоящие перед музеем :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857224" y="4214818"/>
            <a:ext cx="7772400" cy="175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>
              <a:spcBef>
                <a:spcPts val="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ru-RU" kern="0" dirty="0" smtClean="0">
                <a:latin typeface="+mj-lt"/>
              </a:rPr>
              <a:t> воспитать </a:t>
            </a:r>
            <a:r>
              <a:rPr lang="ru-RU" dirty="0" smtClean="0"/>
              <a:t>целенаправленную деятельность  по формированию у</a:t>
            </a:r>
          </a:p>
          <a:p>
            <a:pPr marL="342900" indent="-342900" algn="just">
              <a:spcBef>
                <a:spcPts val="0"/>
              </a:spcBef>
              <a:buClr>
                <a:schemeClr val="folHlink"/>
              </a:buClr>
              <a:buSzPct val="90000"/>
            </a:pPr>
            <a:r>
              <a:rPr lang="ru-RU" dirty="0" smtClean="0"/>
              <a:t> школьников  высокого патриотического сознания, возвышенного чувства</a:t>
            </a:r>
          </a:p>
          <a:p>
            <a:pPr marL="342900" indent="-342900" algn="just">
              <a:spcBef>
                <a:spcPts val="0"/>
              </a:spcBef>
              <a:buClr>
                <a:schemeClr val="folHlink"/>
              </a:buClr>
              <a:buSzPct val="90000"/>
            </a:pPr>
            <a:r>
              <a:rPr lang="ru-RU" dirty="0" smtClean="0"/>
              <a:t> верности к своему Отечеству, готовности к выполнению гражданского </a:t>
            </a:r>
          </a:p>
          <a:p>
            <a:pPr marL="342900" indent="-342900" algn="just">
              <a:spcBef>
                <a:spcPts val="0"/>
              </a:spcBef>
              <a:buClr>
                <a:schemeClr val="folHlink"/>
              </a:buClr>
              <a:buSzPct val="90000"/>
            </a:pPr>
            <a:r>
              <a:rPr lang="ru-RU" dirty="0" smtClean="0"/>
              <a:t>долга, важнейших конституционных обязанностей по защите интересов </a:t>
            </a:r>
          </a:p>
          <a:p>
            <a:pPr marL="342900" indent="-342900" algn="just">
              <a:spcBef>
                <a:spcPts val="0"/>
              </a:spcBef>
              <a:buClr>
                <a:schemeClr val="folHlink"/>
              </a:buClr>
              <a:buSzPct val="90000"/>
            </a:pPr>
            <a:r>
              <a:rPr lang="ru-RU" dirty="0" smtClean="0"/>
              <a:t>Родины.</a:t>
            </a:r>
            <a:r>
              <a:rPr lang="ru-RU" kern="0" dirty="0" smtClean="0"/>
              <a:t> </a:t>
            </a:r>
            <a:endParaRPr lang="ru-RU" dirty="0" smtClean="0"/>
          </a:p>
          <a:p>
            <a:pPr marL="342900" lvl="0" indent="-342900">
              <a:spcBef>
                <a:spcPts val="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ru-RU" kern="0" dirty="0" smtClean="0">
                <a:latin typeface="+mj-lt"/>
              </a:rPr>
              <a:t>связать историю родного края с историей всей страны </a:t>
            </a:r>
            <a:r>
              <a:rPr lang="ru-RU" kern="0" dirty="0" err="1" smtClean="0">
                <a:latin typeface="+mj-lt"/>
              </a:rPr>
              <a:t>н</a:t>
            </a:r>
            <a:r>
              <a:rPr kumimoji="0" lang="ru-RU" b="0" i="0" u="none" strike="noStrike" kern="0" cap="none" spc="0" normalizeH="0" baseline="0" noProof="0" dirty="0" smtClean="0">
                <a:effectLst/>
                <a:uLnTx/>
                <a:uFillTx/>
                <a:latin typeface="+mj-lt"/>
                <a:ea typeface="+mn-ea"/>
                <a:cs typeface="+mn-cs"/>
              </a:rPr>
              <a:t>а местном</a:t>
            </a:r>
          </a:p>
          <a:p>
            <a:pPr marL="342900" lvl="0" indent="-342900">
              <a:spcBef>
                <a:spcPts val="0"/>
              </a:spcBef>
              <a:buClr>
                <a:schemeClr val="folHlink"/>
              </a:buClr>
              <a:buSzPct val="90000"/>
            </a:pPr>
            <a:r>
              <a:rPr kumimoji="0" lang="ru-RU" b="0" i="0" u="none" strike="noStrike" kern="0" cap="none" spc="0" normalizeH="0" baseline="0" noProof="0" dirty="0" smtClean="0">
                <a:effectLst/>
                <a:uLnTx/>
                <a:uFillTx/>
                <a:latin typeface="+mj-lt"/>
                <a:ea typeface="+mn-ea"/>
                <a:cs typeface="+mn-cs"/>
              </a:rPr>
              <a:t> краеведческом материале;</a:t>
            </a:r>
          </a:p>
          <a:p>
            <a:pPr marL="342900" lvl="0" indent="-342900">
              <a:spcBef>
                <a:spcPts val="0"/>
              </a:spcBef>
              <a:buClr>
                <a:schemeClr val="folHlink"/>
              </a:buClr>
              <a:buSzPct val="90000"/>
            </a:pPr>
            <a:endParaRPr lang="ru-RU" kern="0" dirty="0" smtClean="0">
              <a:latin typeface="+mj-lt"/>
            </a:endParaRPr>
          </a:p>
          <a:p>
            <a:pPr marL="342900" lvl="0" indent="-342900">
              <a:spcBef>
                <a:spcPts val="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kumimoji="0" lang="ru-RU" b="0" i="0" u="none" strike="noStrike" kern="0" cap="none" spc="0" normalizeH="0" baseline="0" noProof="0" dirty="0" smtClean="0"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7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7858180" cy="785818"/>
          </a:xfrm>
          <a:ln>
            <a:solidFill>
              <a:schemeClr val="accent5">
                <a:lumMod val="10000"/>
              </a:schemeClr>
            </a:solidFill>
          </a:ln>
        </p:spPr>
        <p:style>
          <a:lnRef idx="0">
            <a:schemeClr val="accent3"/>
          </a:lnRef>
          <a:fillRef idx="1001">
            <a:schemeClr val="lt1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Объединение « Музейное дело»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 rot="16200000">
            <a:off x="-2107425" y="2107425"/>
            <a:ext cx="4786322" cy="57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1E3C7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Музейное дело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1E3C7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 descr="C:\Users\Нина\Desktop\IMG_20150513_0945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714488"/>
            <a:ext cx="4086537" cy="3065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Нина\Desktop\IMG_20150513_09464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714488"/>
            <a:ext cx="1968500" cy="147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Нина\Desktop\IMG_20150513_095156 (1)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 rot="434633">
            <a:off x="6300099" y="3404351"/>
            <a:ext cx="1968500" cy="147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F2C7~1\AppData\Local\Temp\Rar$DIa0.307\IMG_20150513_09391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35217">
            <a:off x="6715858" y="5136878"/>
            <a:ext cx="1900622" cy="1425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71472" y="5000636"/>
            <a:ext cx="54292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Helvetica"/>
              </a:rPr>
              <a:t>   Важной частью школьной жизни, эффективным средством воспитания и обучения является школьный музей. Благотворительная, социально – значимая деятельность музея сплачивает детей и взрослых, придаёт образовательному и воспитательному процессу совершенно новое качество. Музей формирует чувство причастности и уважения к прошлому, целостное отношение к культурно – историческому наследию.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4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2910" y="1285860"/>
            <a:ext cx="8234971" cy="5142954"/>
            <a:chOff x="354" y="967"/>
            <a:chExt cx="5484" cy="3064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gray">
            <a:xfrm>
              <a:off x="4683" y="2074"/>
              <a:ext cx="1128" cy="511"/>
            </a:xfrm>
            <a:prstGeom prst="can">
              <a:avLst>
                <a:gd name="adj" fmla="val 25000"/>
              </a:avLst>
            </a:prstGeom>
            <a:solidFill>
              <a:srgbClr val="0000A8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Дом культуры </a:t>
              </a:r>
            </a:p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«Дружба»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gray">
            <a:xfrm>
              <a:off x="2352" y="3138"/>
              <a:ext cx="1142" cy="893"/>
            </a:xfrm>
            <a:prstGeom prst="can">
              <a:avLst>
                <a:gd name="adj" fmla="val 12296"/>
              </a:avLst>
            </a:prstGeom>
            <a:solidFill>
              <a:srgbClr val="006082"/>
            </a:solidFill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ru-RU" dirty="0" smtClean="0">
                  <a:latin typeface="+mj-lt"/>
                </a:rPr>
                <a:t>Управление</a:t>
              </a:r>
            </a:p>
            <a:p>
              <a:pPr algn="ctr"/>
              <a:r>
                <a:rPr lang="ru-RU" dirty="0" smtClean="0">
                  <a:latin typeface="+mj-lt"/>
                </a:rPr>
                <a:t> образования</a:t>
              </a:r>
            </a:p>
            <a:p>
              <a:pPr algn="ctr"/>
              <a:r>
                <a:rPr lang="ru-RU" dirty="0" err="1" smtClean="0">
                  <a:latin typeface="+mj-lt"/>
                </a:rPr>
                <a:t>Тукаевского</a:t>
              </a:r>
              <a:endParaRPr lang="ru-RU" dirty="0" smtClean="0">
                <a:latin typeface="+mj-lt"/>
              </a:endParaRPr>
            </a:p>
            <a:p>
              <a:pPr algn="ctr"/>
              <a:r>
                <a:rPr lang="ru-RU" dirty="0" smtClean="0">
                  <a:latin typeface="+mj-lt"/>
                </a:rPr>
                <a:t> района</a:t>
              </a:r>
              <a:endParaRPr lang="ru-RU" dirty="0">
                <a:latin typeface="+mj-lt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gray">
            <a:xfrm>
              <a:off x="2079" y="1889"/>
              <a:ext cx="1412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</a:rPr>
                <a:t>Ахмадуллина С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gray">
            <a:xfrm>
              <a:off x="4493" y="3606"/>
              <a:ext cx="1345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b="1" dirty="0" err="1" smtClean="0">
                  <a:solidFill>
                    <a:schemeClr val="bg1"/>
                  </a:solidFill>
                </a:rPr>
                <a:t>Галиева</a:t>
              </a:r>
              <a:r>
                <a:rPr lang="ru-RU" b="1" dirty="0" smtClean="0">
                  <a:solidFill>
                    <a:schemeClr val="bg1"/>
                  </a:solidFill>
                </a:rPr>
                <a:t> Н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AutoShape 15"/>
            <p:cNvSpPr>
              <a:spLocks noChangeArrowheads="1"/>
            </p:cNvSpPr>
            <p:nvPr/>
          </p:nvSpPr>
          <p:spPr bwMode="gray">
            <a:xfrm rot="1322507">
              <a:off x="4018" y="1290"/>
              <a:ext cx="652" cy="196"/>
            </a:xfrm>
            <a:prstGeom prst="rightArrow">
              <a:avLst>
                <a:gd name="adj1" fmla="val 67750"/>
                <a:gd name="adj2" fmla="val 66167"/>
              </a:avLst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AutoShape 16"/>
            <p:cNvSpPr>
              <a:spLocks noChangeArrowheads="1"/>
            </p:cNvSpPr>
            <p:nvPr/>
          </p:nvSpPr>
          <p:spPr bwMode="gray">
            <a:xfrm>
              <a:off x="1592" y="967"/>
              <a:ext cx="2435" cy="384"/>
            </a:xfrm>
            <a:prstGeom prst="can">
              <a:avLst>
                <a:gd name="adj" fmla="val 27866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Школьный музей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gray">
            <a:xfrm>
              <a:off x="1835" y="1052"/>
              <a:ext cx="2094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AutoShape 19"/>
            <p:cNvSpPr>
              <a:spLocks noChangeArrowheads="1"/>
            </p:cNvSpPr>
            <p:nvPr/>
          </p:nvSpPr>
          <p:spPr bwMode="gray">
            <a:xfrm>
              <a:off x="830" y="2925"/>
              <a:ext cx="1284" cy="592"/>
            </a:xfrm>
            <a:prstGeom prst="can">
              <a:avLst>
                <a:gd name="adj" fmla="val 32032"/>
              </a:avLst>
            </a:prstGeom>
            <a:solidFill>
              <a:srgbClr val="52512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gray">
            <a:xfrm>
              <a:off x="687" y="3095"/>
              <a:ext cx="1416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</a:rPr>
                <a:t>Военный комиссариат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AutoShape 21"/>
            <p:cNvSpPr>
              <a:spLocks noChangeArrowheads="1"/>
            </p:cNvSpPr>
            <p:nvPr/>
          </p:nvSpPr>
          <p:spPr bwMode="gray">
            <a:xfrm>
              <a:off x="4636" y="3691"/>
              <a:ext cx="1106" cy="331"/>
            </a:xfrm>
            <a:prstGeom prst="downArrow">
              <a:avLst>
                <a:gd name="adj1" fmla="val 67093"/>
                <a:gd name="adj2" fmla="val 6405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AutoShape 4"/>
            <p:cNvSpPr>
              <a:spLocks noChangeArrowheads="1"/>
            </p:cNvSpPr>
            <p:nvPr/>
          </p:nvSpPr>
          <p:spPr bwMode="gray">
            <a:xfrm>
              <a:off x="354" y="2201"/>
              <a:ext cx="1237" cy="553"/>
            </a:xfrm>
            <a:prstGeom prst="can">
              <a:avLst>
                <a:gd name="adj" fmla="val 25000"/>
              </a:avLst>
            </a:prstGeom>
            <a:solidFill>
              <a:srgbClr val="542A00"/>
            </a:solidFill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5" name="AutoShape 4"/>
          <p:cNvSpPr>
            <a:spLocks noChangeArrowheads="1"/>
          </p:cNvSpPr>
          <p:nvPr/>
        </p:nvSpPr>
        <p:spPr bwMode="gray">
          <a:xfrm>
            <a:off x="214282" y="2000240"/>
            <a:ext cx="1714512" cy="928694"/>
          </a:xfrm>
          <a:prstGeom prst="can">
            <a:avLst>
              <a:gd name="adj" fmla="val 25000"/>
            </a:avLst>
          </a:prstGeom>
          <a:solidFill>
            <a:srgbClr val="7E542A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dirty="0" smtClean="0">
                <a:latin typeface="+mj-lt"/>
              </a:rPr>
              <a:t>Совет ветеранов </a:t>
            </a:r>
          </a:p>
          <a:p>
            <a:pPr algn="ctr"/>
            <a:r>
              <a:rPr lang="ru-RU" dirty="0" smtClean="0">
                <a:latin typeface="+mj-lt"/>
              </a:rPr>
              <a:t>ВОВ</a:t>
            </a:r>
            <a:endParaRPr lang="ru-RU" dirty="0">
              <a:latin typeface="+mj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2910" y="3571876"/>
            <a:ext cx="18026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Совет ветеранов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Афганцев </a:t>
            </a:r>
          </a:p>
        </p:txBody>
      </p:sp>
      <p:sp>
        <p:nvSpPr>
          <p:cNvPr id="31" name="AutoShape 15"/>
          <p:cNvSpPr>
            <a:spLocks noChangeArrowheads="1"/>
          </p:cNvSpPr>
          <p:nvPr/>
        </p:nvSpPr>
        <p:spPr bwMode="gray">
          <a:xfrm rot="8458239">
            <a:off x="1966473" y="1878674"/>
            <a:ext cx="638051" cy="328965"/>
          </a:xfrm>
          <a:prstGeom prst="rightArrow">
            <a:avLst>
              <a:gd name="adj1" fmla="val 67750"/>
              <a:gd name="adj2" fmla="val 66167"/>
            </a:avLst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AutoShape 15"/>
          <p:cNvSpPr>
            <a:spLocks noChangeArrowheads="1"/>
          </p:cNvSpPr>
          <p:nvPr/>
        </p:nvSpPr>
        <p:spPr bwMode="gray">
          <a:xfrm rot="3377405">
            <a:off x="4273608" y="2998350"/>
            <a:ext cx="2919216" cy="328988"/>
          </a:xfrm>
          <a:prstGeom prst="rightArrow">
            <a:avLst>
              <a:gd name="adj1" fmla="val 67750"/>
              <a:gd name="adj2" fmla="val 66167"/>
            </a:avLst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8" name="AutoShape 15"/>
          <p:cNvSpPr>
            <a:spLocks noChangeArrowheads="1"/>
          </p:cNvSpPr>
          <p:nvPr/>
        </p:nvSpPr>
        <p:spPr bwMode="gray">
          <a:xfrm rot="6372346">
            <a:off x="1835074" y="3030181"/>
            <a:ext cx="2512544" cy="328988"/>
          </a:xfrm>
          <a:prstGeom prst="rightArrow">
            <a:avLst>
              <a:gd name="adj1" fmla="val 67750"/>
              <a:gd name="adj2" fmla="val 66167"/>
            </a:avLst>
          </a:prstGeom>
          <a:solidFill>
            <a:srgbClr val="52512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AutoShape 15"/>
          <p:cNvSpPr>
            <a:spLocks noChangeArrowheads="1"/>
          </p:cNvSpPr>
          <p:nvPr/>
        </p:nvSpPr>
        <p:spPr bwMode="gray">
          <a:xfrm rot="7116522">
            <a:off x="1728186" y="2461383"/>
            <a:ext cx="1571344" cy="328988"/>
          </a:xfrm>
          <a:prstGeom prst="rightArrow">
            <a:avLst>
              <a:gd name="adj1" fmla="val 67750"/>
              <a:gd name="adj2" fmla="val 66167"/>
            </a:avLst>
          </a:prstGeom>
          <a:solidFill>
            <a:srgbClr val="542A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AutoShape 15"/>
          <p:cNvSpPr>
            <a:spLocks noChangeArrowheads="1"/>
          </p:cNvSpPr>
          <p:nvPr/>
        </p:nvSpPr>
        <p:spPr bwMode="gray">
          <a:xfrm rot="5400000">
            <a:off x="2950543" y="3193069"/>
            <a:ext cx="2857521" cy="328988"/>
          </a:xfrm>
          <a:prstGeom prst="rightArrow">
            <a:avLst>
              <a:gd name="adj1" fmla="val 67750"/>
              <a:gd name="adj2" fmla="val 66167"/>
            </a:avLst>
          </a:prstGeom>
          <a:solidFill>
            <a:srgbClr val="00608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" name="AutoShape 19"/>
          <p:cNvSpPr>
            <a:spLocks noGrp="1" noChangeArrowheads="1"/>
          </p:cNvSpPr>
          <p:nvPr>
            <p:ph type="body" idx="1"/>
          </p:nvPr>
        </p:nvSpPr>
        <p:spPr bwMode="gray">
          <a:xfrm>
            <a:off x="6286512" y="4429132"/>
            <a:ext cx="2136763" cy="1214446"/>
          </a:xfrm>
          <a:prstGeom prst="can">
            <a:avLst>
              <a:gd name="adj" fmla="val 32032"/>
            </a:avLst>
          </a:prstGeom>
          <a:solidFill>
            <a:srgbClr val="00206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dirty="0" smtClean="0">
                <a:solidFill>
                  <a:schemeClr val="bg1"/>
                </a:solidFill>
                <a:latin typeface="+mj-lt"/>
              </a:rPr>
              <a:t>Семьи учащихся – </a:t>
            </a:r>
          </a:p>
          <a:p>
            <a:pPr algn="ctr"/>
            <a:r>
              <a:rPr lang="ru-RU" sz="1800" dirty="0" smtClean="0">
                <a:solidFill>
                  <a:schemeClr val="bg1"/>
                </a:solidFill>
                <a:latin typeface="+mj-lt"/>
              </a:rPr>
              <a:t>выпускников школы</a:t>
            </a:r>
            <a:endParaRPr lang="ru-RU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AutoShape 15"/>
          <p:cNvSpPr>
            <a:spLocks noChangeArrowheads="1"/>
          </p:cNvSpPr>
          <p:nvPr/>
        </p:nvSpPr>
        <p:spPr bwMode="gray">
          <a:xfrm rot="2690476">
            <a:off x="5418204" y="2463709"/>
            <a:ext cx="1855512" cy="328988"/>
          </a:xfrm>
          <a:prstGeom prst="rightArrow">
            <a:avLst>
              <a:gd name="adj1" fmla="val 67750"/>
              <a:gd name="adj2" fmla="val 66167"/>
            </a:avLst>
          </a:prstGeom>
          <a:solidFill>
            <a:srgbClr val="0000A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" name="AutoShape 19"/>
          <p:cNvSpPr txBox="1">
            <a:spLocks noChangeArrowheads="1"/>
          </p:cNvSpPr>
          <p:nvPr/>
        </p:nvSpPr>
        <p:spPr bwMode="gray">
          <a:xfrm>
            <a:off x="7143768" y="1928802"/>
            <a:ext cx="1779605" cy="857256"/>
          </a:xfrm>
          <a:prstGeom prst="can">
            <a:avLst>
              <a:gd name="adj" fmla="val 32032"/>
            </a:avLst>
          </a:prstGeom>
          <a:solidFill>
            <a:srgbClr val="336699"/>
          </a:solidFill>
          <a:ln w="9525">
            <a:noFill/>
            <a:round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Азьмушкинское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с/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928662" y="357166"/>
            <a:ext cx="7858180" cy="785818"/>
          </a:xfrm>
          <a:prstGeom prst="rect">
            <a:avLst/>
          </a:prstGeom>
          <a:ln w="9525">
            <a:solidFill>
              <a:schemeClr val="accent5">
                <a:lumMod val="10000"/>
              </a:schemeClr>
            </a:solidFill>
            <a:miter lim="800000"/>
            <a:headEnd/>
            <a:tailEnd/>
          </a:ln>
        </p:spPr>
        <p:style>
          <a:lnRef idx="0">
            <a:schemeClr val="accent3"/>
          </a:lnRef>
          <a:fillRef idx="1001">
            <a:schemeClr val="lt1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Социальное партнерство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Grp="1"/>
          </p:cNvGrpSpPr>
          <p:nvPr>
            <p:ph/>
          </p:nvPr>
        </p:nvGrpSpPr>
        <p:grpSpPr bwMode="auto">
          <a:xfrm>
            <a:off x="857224" y="1285861"/>
            <a:ext cx="7535455" cy="5001133"/>
            <a:chOff x="615" y="1167"/>
            <a:chExt cx="5595" cy="3158"/>
          </a:xfrm>
        </p:grpSpPr>
        <p:sp>
          <p:nvSpPr>
            <p:cNvPr id="4" name="Freeform 4"/>
            <p:cNvSpPr>
              <a:spLocks noEditPoints="1"/>
            </p:cNvSpPr>
            <p:nvPr/>
          </p:nvSpPr>
          <p:spPr bwMode="gray">
            <a:xfrm rot="20241944">
              <a:off x="1483" y="1865"/>
              <a:ext cx="3839" cy="2225"/>
            </a:xfrm>
            <a:custGeom>
              <a:avLst/>
              <a:gdLst/>
              <a:ahLst/>
              <a:cxnLst>
                <a:cxn ang="0">
                  <a:pos x="1692" y="12"/>
                </a:cxn>
                <a:cxn ang="0">
                  <a:pos x="1234" y="74"/>
                </a:cxn>
                <a:cxn ang="0">
                  <a:pos x="828" y="182"/>
                </a:cxn>
                <a:cxn ang="0">
                  <a:pos x="486" y="330"/>
                </a:cxn>
                <a:cxn ang="0">
                  <a:pos x="226" y="510"/>
                </a:cxn>
                <a:cxn ang="0">
                  <a:pos x="58" y="718"/>
                </a:cxn>
                <a:cxn ang="0">
                  <a:pos x="0" y="944"/>
                </a:cxn>
                <a:cxn ang="0">
                  <a:pos x="58" y="1170"/>
                </a:cxn>
                <a:cxn ang="0">
                  <a:pos x="226" y="1378"/>
                </a:cxn>
                <a:cxn ang="0">
                  <a:pos x="486" y="1558"/>
                </a:cxn>
                <a:cxn ang="0">
                  <a:pos x="828" y="1706"/>
                </a:cxn>
                <a:cxn ang="0">
                  <a:pos x="1234" y="1814"/>
                </a:cxn>
                <a:cxn ang="0">
                  <a:pos x="1692" y="1876"/>
                </a:cxn>
                <a:cxn ang="0">
                  <a:pos x="2186" y="1884"/>
                </a:cxn>
                <a:cxn ang="0">
                  <a:pos x="2658" y="1840"/>
                </a:cxn>
                <a:cxn ang="0">
                  <a:pos x="3084" y="1746"/>
                </a:cxn>
                <a:cxn ang="0">
                  <a:pos x="3448" y="1612"/>
                </a:cxn>
                <a:cxn ang="0">
                  <a:pos x="3738" y="1442"/>
                </a:cxn>
                <a:cxn ang="0">
                  <a:pos x="3938" y="1242"/>
                </a:cxn>
                <a:cxn ang="0">
                  <a:pos x="4034" y="1022"/>
                </a:cxn>
                <a:cxn ang="0">
                  <a:pos x="4014" y="790"/>
                </a:cxn>
                <a:cxn ang="0">
                  <a:pos x="3882" y="576"/>
                </a:cxn>
                <a:cxn ang="0">
                  <a:pos x="3650" y="386"/>
                </a:cxn>
                <a:cxn ang="0">
                  <a:pos x="3334" y="228"/>
                </a:cxn>
                <a:cxn ang="0">
                  <a:pos x="2948" y="106"/>
                </a:cxn>
                <a:cxn ang="0">
                  <a:pos x="2506" y="28"/>
                </a:cxn>
                <a:cxn ang="0">
                  <a:pos x="2020" y="0"/>
                </a:cxn>
                <a:cxn ang="0">
                  <a:pos x="1606" y="1736"/>
                </a:cxn>
                <a:cxn ang="0">
                  <a:pos x="1164" y="1678"/>
                </a:cxn>
                <a:cxn ang="0">
                  <a:pos x="776" y="1576"/>
                </a:cxn>
                <a:cxn ang="0">
                  <a:pos x="458" y="1436"/>
                </a:cxn>
                <a:cxn ang="0">
                  <a:pos x="224" y="1266"/>
                </a:cxn>
                <a:cxn ang="0">
                  <a:pos x="88" y="1074"/>
                </a:cxn>
                <a:cxn ang="0">
                  <a:pos x="68" y="864"/>
                </a:cxn>
                <a:cxn ang="0">
                  <a:pos x="166" y="664"/>
                </a:cxn>
                <a:cxn ang="0">
                  <a:pos x="370" y="486"/>
                </a:cxn>
                <a:cxn ang="0">
                  <a:pos x="662" y="336"/>
                </a:cxn>
                <a:cxn ang="0">
                  <a:pos x="1028" y="222"/>
                </a:cxn>
                <a:cxn ang="0">
                  <a:pos x="1454" y="148"/>
                </a:cxn>
                <a:cxn ang="0">
                  <a:pos x="1922" y="120"/>
                </a:cxn>
                <a:cxn ang="0">
                  <a:pos x="2392" y="148"/>
                </a:cxn>
                <a:cxn ang="0">
                  <a:pos x="2818" y="222"/>
                </a:cxn>
                <a:cxn ang="0">
                  <a:pos x="3184" y="336"/>
                </a:cxn>
                <a:cxn ang="0">
                  <a:pos x="3476" y="486"/>
                </a:cxn>
                <a:cxn ang="0">
                  <a:pos x="3680" y="664"/>
                </a:cxn>
                <a:cxn ang="0">
                  <a:pos x="3778" y="864"/>
                </a:cxn>
                <a:cxn ang="0">
                  <a:pos x="3758" y="1074"/>
                </a:cxn>
                <a:cxn ang="0">
                  <a:pos x="3622" y="1266"/>
                </a:cxn>
                <a:cxn ang="0">
                  <a:pos x="3388" y="1436"/>
                </a:cxn>
                <a:cxn ang="0">
                  <a:pos x="3070" y="1576"/>
                </a:cxn>
                <a:cxn ang="0">
                  <a:pos x="2682" y="1678"/>
                </a:cxn>
                <a:cxn ang="0">
                  <a:pos x="2240" y="1736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0">
              <a:scrgbClr r="0" g="0" b="0"/>
            </a:lnRef>
            <a:fillRef idx="1002">
              <a:schemeClr val="dk1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ru-RU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gray">
            <a:xfrm>
              <a:off x="2684" y="1167"/>
              <a:ext cx="1803" cy="992"/>
            </a:xfrm>
            <a:prstGeom prst="ellipse">
              <a:avLst/>
            </a:prstGeom>
            <a:solidFill>
              <a:srgbClr val="140DA3"/>
            </a:soli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gray">
            <a:xfrm>
              <a:off x="615" y="1979"/>
              <a:ext cx="1845" cy="840"/>
            </a:xfrm>
            <a:prstGeom prst="ellipse">
              <a:avLst/>
            </a:prstGeom>
            <a:solidFill>
              <a:srgbClr val="005D7E"/>
            </a:soli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gray">
            <a:xfrm>
              <a:off x="827" y="3417"/>
              <a:ext cx="1856" cy="908"/>
            </a:xfrm>
            <a:prstGeom prst="ellipse">
              <a:avLst/>
            </a:prstGeom>
            <a:solidFill>
              <a:srgbClr val="573A1D"/>
            </a:soli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gray">
            <a:xfrm>
              <a:off x="3798" y="3423"/>
              <a:ext cx="1845" cy="84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9525">
              <a:solidFill>
                <a:schemeClr val="accent4">
                  <a:lumMod val="50000"/>
                </a:schemeClr>
              </a:solidFill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/>
              <a:r>
                <a:rPr lang="ru-RU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nstantia" pitchFamily="18" charset="0"/>
                </a:rPr>
                <a:t>Просветительская</a:t>
              </a:r>
            </a:p>
            <a:p>
              <a:pPr algn="ctr"/>
              <a:r>
                <a:rPr lang="ru-RU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onstantia" pitchFamily="18" charset="0"/>
                </a:rPr>
                <a:t> деятельность</a:t>
              </a:r>
              <a:endPara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onstantia" pitchFamily="18" charset="0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gray">
            <a:xfrm>
              <a:off x="4530" y="1887"/>
              <a:ext cx="1665" cy="981"/>
            </a:xfrm>
            <a:prstGeom prst="ellipse">
              <a:avLst/>
            </a:prstGeom>
            <a:solidFill>
              <a:srgbClr val="996633"/>
            </a:solidFill>
            <a:ln w="9525">
              <a:solidFill>
                <a:srgbClr val="008600"/>
              </a:solidFill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white">
            <a:xfrm>
              <a:off x="774" y="2024"/>
              <a:ext cx="1530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  </a:t>
              </a:r>
              <a:r>
                <a:rPr lang="ru-RU" sz="2000" b="1" dirty="0" smtClean="0">
                  <a:solidFill>
                    <a:schemeClr val="bg1"/>
                  </a:solidFill>
                  <a:latin typeface="Constantia" pitchFamily="18" charset="0"/>
                </a:rPr>
                <a:t>Методическая работа</a:t>
              </a:r>
            </a:p>
            <a:p>
              <a:pPr algn="ctr" eaLnBrk="0" hangingPunct="0"/>
              <a:r>
                <a:rPr lang="ru-RU" sz="2000" b="1" dirty="0" smtClean="0">
                  <a:solidFill>
                    <a:schemeClr val="bg1"/>
                  </a:solidFill>
                  <a:latin typeface="Constantia" pitchFamily="18" charset="0"/>
                </a:rPr>
                <a:t>        </a:t>
              </a:r>
              <a:endParaRPr lang="en-US" sz="2000" b="1" dirty="0">
                <a:solidFill>
                  <a:schemeClr val="bg1"/>
                </a:solidFill>
                <a:latin typeface="Constantia" pitchFamily="18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white">
            <a:xfrm>
              <a:off x="2843" y="1393"/>
              <a:ext cx="1440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Constantia" pitchFamily="18" charset="0"/>
                </a:rPr>
                <a:t>Поисковая деятельность</a:t>
              </a:r>
              <a:endParaRPr lang="en-US" b="1" dirty="0">
                <a:solidFill>
                  <a:schemeClr val="bg1"/>
                </a:solidFill>
                <a:latin typeface="Constantia" pitchFamily="18" charset="0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white">
            <a:xfrm>
              <a:off x="4540" y="2205"/>
              <a:ext cx="1670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Constantia" pitchFamily="18" charset="0"/>
                </a:rPr>
                <a:t>Оформительская работа</a:t>
              </a:r>
              <a:endParaRPr lang="en-US" b="1" dirty="0">
                <a:solidFill>
                  <a:schemeClr val="bg1"/>
                </a:solidFill>
                <a:latin typeface="Constantia" pitchFamily="18" charset="0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white">
            <a:xfrm>
              <a:off x="3699" y="3052"/>
              <a:ext cx="4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>
                  <a:solidFill>
                    <a:schemeClr val="bg1"/>
                  </a:solidFill>
                  <a:latin typeface="Verdana" pitchFamily="34" charset="0"/>
                </a:rPr>
                <a:t>Text</a:t>
              </a: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white">
            <a:xfrm>
              <a:off x="880" y="3558"/>
              <a:ext cx="1750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1600" b="1" dirty="0" smtClean="0">
                  <a:solidFill>
                    <a:schemeClr val="bg1"/>
                  </a:solidFill>
                  <a:latin typeface="Verdana" pitchFamily="34" charset="0"/>
                </a:rPr>
                <a:t>   </a:t>
              </a:r>
              <a:r>
                <a:rPr lang="ru-RU" b="1" dirty="0" smtClean="0">
                  <a:solidFill>
                    <a:schemeClr val="bg1"/>
                  </a:solidFill>
                  <a:latin typeface="Constantia" pitchFamily="18" charset="0"/>
                </a:rPr>
                <a:t>Исследовательская деятельность</a:t>
              </a:r>
              <a:endParaRPr lang="en-US" b="1" dirty="0">
                <a:solidFill>
                  <a:schemeClr val="bg1"/>
                </a:solidFill>
                <a:latin typeface="Constantia" pitchFamily="18" charset="0"/>
              </a:endParaRP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2415" y="2382"/>
              <a:ext cx="2160" cy="1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500" b="1" dirty="0" smtClean="0">
                  <a:latin typeface="Constantia" pitchFamily="18" charset="0"/>
                </a:rPr>
                <a:t>   Основные виды деятельности музея</a:t>
              </a:r>
              <a:endParaRPr lang="en-US" sz="2500" b="1" dirty="0">
                <a:latin typeface="Constantia" pitchFamily="18" charset="0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black">
            <a:xfrm>
              <a:off x="2100" y="1708"/>
              <a:ext cx="810" cy="67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ru-RU"/>
            </a:p>
          </p:txBody>
        </p:sp>
        <p:cxnSp>
          <p:nvCxnSpPr>
            <p:cNvPr id="17" name="AutoShape 17"/>
            <p:cNvCxnSpPr>
              <a:cxnSpLocks noChangeShapeType="1"/>
            </p:cNvCxnSpPr>
            <p:nvPr/>
          </p:nvCxnSpPr>
          <p:spPr bwMode="black">
            <a:xfrm flipH="1">
              <a:off x="1039" y="1708"/>
              <a:ext cx="1087" cy="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668" y="1347"/>
              <a:ext cx="206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sz="1400" b="1" dirty="0" smtClean="0">
                  <a:latin typeface="+mj-lt"/>
                </a:rPr>
                <a:t>Основные виды деятельности школьного музея:</a:t>
              </a:r>
              <a:endParaRPr lang="en-US" sz="1400" b="1" dirty="0">
                <a:latin typeface="+mj-lt"/>
              </a:endParaRPr>
            </a:p>
          </p:txBody>
        </p:sp>
      </p:grp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928662" y="285728"/>
            <a:ext cx="7858180" cy="785818"/>
          </a:xfrm>
          <a:prstGeom prst="rect">
            <a:avLst/>
          </a:prstGeom>
          <a:ln w="9525">
            <a:solidFill>
              <a:schemeClr val="accent5">
                <a:lumMod val="10000"/>
              </a:schemeClr>
            </a:solidFill>
            <a:miter lim="800000"/>
            <a:headEnd/>
            <a:tailEnd/>
          </a:ln>
        </p:spPr>
        <p:style>
          <a:lnRef idx="0">
            <a:schemeClr val="accent3"/>
          </a:lnRef>
          <a:fillRef idx="1001">
            <a:schemeClr val="lt1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Объединение « Музейное дело»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 rot="5400000" flipV="1">
            <a:off x="-1964577" y="2321711"/>
            <a:ext cx="457203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Виды деятельности </a:t>
            </a:r>
            <a:endParaRPr kumimoji="0" lang="ru-RU" sz="2400" b="0" i="0" u="none" strike="noStrike" kern="0" cap="none" spc="0" normalizeH="0" baseline="0" noProof="0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Поисковая 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4033" name="Picture 1" descr="C:\Users\Нина\Documents\фото\фото алсу\единый урок здоровья\SUC3007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714488"/>
            <a:ext cx="2786376" cy="208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034" name="Picture 2" descr="C:\Users\Нина\Documents\фото\фото алсу\единый урок здоровья\SUC300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1643050"/>
            <a:ext cx="4663440" cy="3497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C:\Users\Нина\Documents\фото\фото биб\ФОТО\Новая папка (2)\IMG_40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4000504"/>
            <a:ext cx="2928000" cy="21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3" descr="C:\Users\Нина\Documents\фото\фото алсу\Спорт-альтернатива пагубным привычк13ам, 30.11\Фото на конкурс\SUC301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5918" y="5286388"/>
            <a:ext cx="1583345" cy="13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Исследовательская  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 rot="5400000" flipV="1">
            <a:off x="-1964577" y="2321711"/>
            <a:ext cx="457203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Виды деятельности </a:t>
            </a:r>
            <a:endParaRPr kumimoji="0" lang="ru-RU" sz="2400" b="0" i="0" u="none" strike="noStrike" kern="0" cap="none" spc="0" normalizeH="0" baseline="0" noProof="0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6" name="Picture 4" descr="C:\Users\Нина\Documents\фото\фото алсу\ФоткиПрием в Следопыты 17.09.13\IMG_30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3357562"/>
            <a:ext cx="2052000" cy="13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Содержимое 3" descr="C:\Users\Нина\Downloads\кадетлар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b="13279"/>
          <a:stretch>
            <a:fillRect/>
          </a:stretch>
        </p:blipFill>
        <p:spPr bwMode="auto">
          <a:xfrm>
            <a:off x="6715140" y="5000636"/>
            <a:ext cx="2234503" cy="1453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Рисунок 14" descr="C:\Users\Администратор\Desktop\калфаклы язлар\IMG_20150422_1228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1571613"/>
            <a:ext cx="5422736" cy="406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 descr="C:\Users\Нина\Documents\фото\фото алсу\ФОТО. 22.11.13. Н.Носов\SUC300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1643050"/>
            <a:ext cx="2016000" cy="15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Оформительская   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 rot="5400000" flipV="1">
            <a:off x="-1964577" y="2321711"/>
            <a:ext cx="457203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Виды деятельности </a:t>
            </a:r>
            <a:endParaRPr kumimoji="0" lang="ru-RU" sz="2400" b="0" i="0" u="none" strike="noStrike" kern="0" cap="none" spc="0" normalizeH="0" baseline="0" noProof="0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" descr="C:\Users\Нина\Documents\фото\фото алсу\ФОТКИ\Открытый урок по информатике Мергановой Л.И., 26.12.2013\CIMG0885.JPG"/>
          <p:cNvPicPr>
            <a:picLocks noChangeAspect="1" noChangeArrowheads="1"/>
          </p:cNvPicPr>
          <p:nvPr/>
        </p:nvPicPr>
        <p:blipFill>
          <a:blip r:embed="rId3" cstate="print"/>
          <a:srcRect l="7812" t="30208" b="13541"/>
          <a:stretch>
            <a:fillRect/>
          </a:stretch>
        </p:blipFill>
        <p:spPr bwMode="auto">
          <a:xfrm>
            <a:off x="6786578" y="1928802"/>
            <a:ext cx="2157996" cy="1071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Нина\Pictures\военно\IMG_96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571612"/>
            <a:ext cx="5832000" cy="388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13" descr="C:\Users\Администратор\Desktop\калфаклы язлар\IMG_20150422_1227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429132"/>
            <a:ext cx="2969722" cy="2227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857224" y="285728"/>
            <a:ext cx="7072362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Общественно-полезная   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 rot="5400000" flipV="1">
            <a:off x="-1964577" y="2321711"/>
            <a:ext cx="457203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Виды деятельности </a:t>
            </a:r>
            <a:endParaRPr kumimoji="0" lang="ru-RU" sz="2400" b="0" i="0" u="none" strike="noStrike" kern="0" cap="none" spc="0" normalizeH="0" baseline="0" noProof="0" dirty="0">
              <a:ln>
                <a:solidFill>
                  <a:srgbClr val="000000"/>
                </a:solidFill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Нина\Desktop\фото\IMG_20150423_12275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571612"/>
            <a:ext cx="54864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5" name="Picture 1" descr="C:\Users\Нина\Documents\фото\фото алсу\единый урок здоровья\SUC300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1714488"/>
            <a:ext cx="1828800" cy="1371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Рисунок 1" descr="C:\Users\Администратор\Desktop\калфаклы язлар\IMG_20150423_121826.jpg"/>
          <p:cNvPicPr>
            <a:picLocks noChangeAspect="1" noChangeArrowheads="1"/>
          </p:cNvPicPr>
          <p:nvPr/>
        </p:nvPicPr>
        <p:blipFill>
          <a:blip r:embed="rId5" cstate="print"/>
          <a:srcRect l="13243" r="11830" b="18520"/>
          <a:stretch>
            <a:fillRect/>
          </a:stretch>
        </p:blipFill>
        <p:spPr bwMode="auto">
          <a:xfrm>
            <a:off x="6215074" y="3286124"/>
            <a:ext cx="2714644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14282" y="5715016"/>
            <a:ext cx="878687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    Главный критерий повседневной работы музея — это проведение экскурсий и других форм массовой работы. При этом должен поддерживаться высокий теоретический и методический уровень этих мероприятий, комплексный подход, актуальность и занимательность, учет возраста, интересов и знаний участников, опора на экспозицию, материалы и актив музея.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43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277813"/>
            <a:ext cx="4657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Быт народов края </a:t>
            </a:r>
            <a:endParaRPr lang="ru-RU" sz="3200" dirty="0"/>
          </a:p>
        </p:txBody>
      </p:sp>
      <p:pic>
        <p:nvPicPr>
          <p:cNvPr id="6" name="Содержимое 5" descr="SUC3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3857628"/>
            <a:ext cx="3571900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 rot="16200000">
            <a:off x="-1964578" y="2250274"/>
            <a:ext cx="464347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Экспозиции школьного музея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C:\Users\Нина\Desktop\рания зульф\SUC30076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643050"/>
            <a:ext cx="40640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Содержимое 4" descr="SUC30011.JPG"/>
          <p:cNvPicPr>
            <a:picLocks noChangeAspect="1"/>
          </p:cNvPicPr>
          <p:nvPr/>
        </p:nvPicPr>
        <p:blipFill>
          <a:blip r:embed="rId5" cstate="print"/>
          <a:srcRect t="21483"/>
          <a:stretch>
            <a:fillRect/>
          </a:stretch>
        </p:blipFill>
        <p:spPr bwMode="auto">
          <a:xfrm>
            <a:off x="7572396" y="142852"/>
            <a:ext cx="1423139" cy="12531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C:\Users\Нина\Desktop\рания зульф\SUC3007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1571612"/>
            <a:ext cx="2601551" cy="1949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5720" y="5214950"/>
            <a:ext cx="47149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Экспозиция « Быт и культура народов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края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» переносит нас в далёкую историю нашего села.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3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UC300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8023" t="10273" r="9597" b="130"/>
          <a:stretch>
            <a:fillRect/>
          </a:stretch>
        </p:blipFill>
        <p:spPr>
          <a:xfrm>
            <a:off x="857224" y="1571613"/>
            <a:ext cx="3422416" cy="3686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 rot="16200000">
            <a:off x="-1964578" y="2250274"/>
            <a:ext cx="464347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Экспозиции школьного музея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857224" y="142852"/>
            <a:ext cx="3729038" cy="124649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i="0" u="none" strike="noStrike" kern="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Великая отечественная война   1941-1945</a:t>
            </a:r>
            <a:endParaRPr kumimoji="0" lang="ru-RU" sz="250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 descr="SUC30021.JPG"/>
          <p:cNvPicPr>
            <a:picLocks noChangeAspect="1"/>
          </p:cNvPicPr>
          <p:nvPr/>
        </p:nvPicPr>
        <p:blipFill>
          <a:blip r:embed="rId4" cstate="print"/>
          <a:srcRect t="130" r="51556" b="130"/>
          <a:stretch>
            <a:fillRect/>
          </a:stretch>
        </p:blipFill>
        <p:spPr bwMode="auto">
          <a:xfrm>
            <a:off x="6786578" y="1714488"/>
            <a:ext cx="1968764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SUC30021.JPG"/>
          <p:cNvPicPr>
            <a:picLocks noChangeAspect="1"/>
          </p:cNvPicPr>
          <p:nvPr/>
        </p:nvPicPr>
        <p:blipFill>
          <a:blip r:embed="rId4" cstate="print"/>
          <a:srcRect l="53333" t="130" b="130"/>
          <a:stretch>
            <a:fillRect/>
          </a:stretch>
        </p:blipFill>
        <p:spPr bwMode="auto">
          <a:xfrm>
            <a:off x="4572000" y="1643050"/>
            <a:ext cx="1896547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4643438" y="214290"/>
            <a:ext cx="4214842" cy="8617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ru-RU" sz="250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Воины - интернационалисты</a:t>
            </a:r>
            <a:endParaRPr lang="ru-RU" sz="2500" kern="0" dirty="0" smtClean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429264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Основная</a:t>
            </a:r>
            <a:r>
              <a:rPr lang="en-US" dirty="0" smtClean="0"/>
              <a:t> </a:t>
            </a:r>
            <a:r>
              <a:rPr lang="en-US" dirty="0" err="1" smtClean="0"/>
              <a:t>часть</a:t>
            </a:r>
            <a:r>
              <a:rPr lang="en-US" dirty="0" smtClean="0"/>
              <a:t> </a:t>
            </a:r>
            <a:r>
              <a:rPr lang="en-US" dirty="0" err="1" smtClean="0"/>
              <a:t>экспозиции</a:t>
            </a:r>
            <a:r>
              <a:rPr lang="en-US" dirty="0" smtClean="0"/>
              <a:t> </a:t>
            </a:r>
            <a:r>
              <a:rPr lang="en-US" dirty="0" err="1" smtClean="0"/>
              <a:t>музея</a:t>
            </a:r>
            <a:r>
              <a:rPr lang="en-US" dirty="0" smtClean="0"/>
              <a:t> </a:t>
            </a:r>
            <a:r>
              <a:rPr lang="en-US" dirty="0" err="1" smtClean="0"/>
              <a:t>посвящена</a:t>
            </a:r>
            <a:r>
              <a:rPr lang="en-US" dirty="0" smtClean="0"/>
              <a:t> </a:t>
            </a:r>
            <a:r>
              <a:rPr lang="en-US" dirty="0" err="1" smtClean="0"/>
              <a:t>военно</a:t>
            </a:r>
            <a:r>
              <a:rPr lang="en-US" dirty="0" smtClean="0"/>
              <a:t> – </a:t>
            </a:r>
            <a:r>
              <a:rPr lang="en-US" dirty="0" err="1" smtClean="0"/>
              <a:t>патриотическому</a:t>
            </a:r>
            <a:r>
              <a:rPr lang="en-US" dirty="0" smtClean="0"/>
              <a:t> </a:t>
            </a:r>
            <a:r>
              <a:rPr lang="en-US" dirty="0" err="1" smtClean="0"/>
              <a:t>направлению</a:t>
            </a:r>
            <a:r>
              <a:rPr lang="en-US" dirty="0" smtClean="0"/>
              <a:t>, </a:t>
            </a:r>
            <a:r>
              <a:rPr lang="en-US" dirty="0" err="1" smtClean="0"/>
              <a:t>боевым</a:t>
            </a:r>
            <a:r>
              <a:rPr lang="en-US" dirty="0" smtClean="0"/>
              <a:t> и </a:t>
            </a:r>
            <a:r>
              <a:rPr lang="en-US" dirty="0" err="1" smtClean="0"/>
              <a:t>трудовым</a:t>
            </a:r>
            <a:r>
              <a:rPr lang="en-US" dirty="0" smtClean="0"/>
              <a:t> </a:t>
            </a:r>
            <a:r>
              <a:rPr lang="en-US" dirty="0" err="1" smtClean="0"/>
              <a:t>подвигам</a:t>
            </a:r>
            <a:r>
              <a:rPr lang="ru-RU" dirty="0" smtClean="0"/>
              <a:t> нашего народа</a:t>
            </a:r>
            <a:r>
              <a:rPr lang="en-US" dirty="0" smtClean="0"/>
              <a:t> 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 rot="16200000">
            <a:off x="-1964578" y="2250274"/>
            <a:ext cx="464347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Экспозиции школьного музея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914400" y="277813"/>
            <a:ext cx="5443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История поселка</a:t>
            </a:r>
            <a:r>
              <a:rPr kumimoji="0" lang="ru-RU" sz="2800" b="1" i="0" u="none" strike="noStrike" kern="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новый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143380"/>
            <a:ext cx="3363529" cy="247839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AAA1DD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1785926"/>
            <a:ext cx="3434858" cy="180000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AAA1DD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Нина\Desktop\военно\IMG_9609.JPG"/>
          <p:cNvPicPr>
            <a:picLocks noChangeAspect="1" noChangeArrowheads="1"/>
          </p:cNvPicPr>
          <p:nvPr/>
        </p:nvPicPr>
        <p:blipFill>
          <a:blip r:embed="rId5" cstate="print"/>
          <a:srcRect l="15501" b="13969"/>
          <a:stretch>
            <a:fillRect/>
          </a:stretch>
        </p:blipFill>
        <p:spPr bwMode="auto">
          <a:xfrm>
            <a:off x="714348" y="1571612"/>
            <a:ext cx="4450515" cy="3020803"/>
          </a:xfrm>
          <a:prstGeom prst="rect">
            <a:avLst/>
          </a:prstGeom>
          <a:noFill/>
        </p:spPr>
      </p:pic>
      <p:pic>
        <p:nvPicPr>
          <p:cNvPr id="13" name="Содержимое 4" descr="SUC30016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rcRect l="26175" t="20575" r="18389" b="18093"/>
          <a:stretch>
            <a:fillRect/>
          </a:stretch>
        </p:blipFill>
        <p:spPr>
          <a:xfrm>
            <a:off x="2571736" y="4429132"/>
            <a:ext cx="2515326" cy="208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UC3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8836" t="130" b="10761"/>
          <a:stretch>
            <a:fillRect/>
          </a:stretch>
        </p:blipFill>
        <p:spPr>
          <a:xfrm>
            <a:off x="714348" y="1643050"/>
            <a:ext cx="3489949" cy="3279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914400" y="277813"/>
            <a:ext cx="777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История родной школы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 rot="16200000">
            <a:off x="-1964578" y="2250274"/>
            <a:ext cx="464347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Экспозиции школьного музея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>
            <a:lum contrast="-10000"/>
          </a:blip>
          <a:srcRect l="9334" r="17328"/>
          <a:stretch>
            <a:fillRect/>
          </a:stretch>
        </p:blipFill>
        <p:spPr bwMode="auto">
          <a:xfrm>
            <a:off x="4786314" y="3500438"/>
            <a:ext cx="3929090" cy="3139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http://sch-new.narod.ru/firstteacher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 rot="513883">
            <a:off x="7203549" y="1667203"/>
            <a:ext cx="1423670" cy="186880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AAA1D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14282" y="521495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Музей увековечил память об учителях-ветеранах школы, началась активная работа по сбору материала об истории школы.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1857364"/>
            <a:ext cx="2928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Первая школа поселка Новый</a:t>
            </a:r>
            <a:endParaRPr lang="ru-RU" dirty="0"/>
          </a:p>
        </p:txBody>
      </p:sp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5014922" cy="1008047"/>
          </a:xfrm>
          <a:ln>
            <a:solidFill>
              <a:schemeClr val="accent5">
                <a:lumMod val="1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1001">
            <a:schemeClr val="lt1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 smtClean="0">
                <a:solidFill>
                  <a:srgbClr val="800000"/>
                </a:solidFill>
                <a:latin typeface="+mj-lt"/>
              </a:rPr>
              <a:t>Церемония открытия мемориальной доски</a:t>
            </a:r>
            <a:endParaRPr lang="ru-RU" sz="36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3076" name="Picture 4" descr="C:\Users\Нина\Desktop\резеда гайсовна\9 мая\Әфганстан\P1040049.JPG"/>
          <p:cNvPicPr>
            <a:picLocks noChangeAspect="1" noChangeArrowheads="1"/>
          </p:cNvPicPr>
          <p:nvPr/>
        </p:nvPicPr>
        <p:blipFill>
          <a:blip r:embed="rId2" cstate="print"/>
          <a:srcRect t="27777" r="32812" b="26041"/>
          <a:stretch>
            <a:fillRect/>
          </a:stretch>
        </p:blipFill>
        <p:spPr bwMode="auto">
          <a:xfrm>
            <a:off x="714348" y="1571612"/>
            <a:ext cx="5529304" cy="2850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 descr="C:\Users\Нина\Desktop\резеда гайсовна\9 мая\Әфганстан\P1040088.JPG"/>
          <p:cNvPicPr>
            <a:picLocks noChangeArrowheads="1"/>
          </p:cNvPicPr>
          <p:nvPr/>
        </p:nvPicPr>
        <p:blipFill>
          <a:blip r:embed="rId3" cstate="print"/>
          <a:srcRect t="29167" r="9375" b="8333"/>
          <a:stretch>
            <a:fillRect/>
          </a:stretch>
        </p:blipFill>
        <p:spPr bwMode="auto">
          <a:xfrm>
            <a:off x="6715160" y="3429001"/>
            <a:ext cx="2184689" cy="15368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 rot="16200000">
            <a:off x="-2143144" y="2143144"/>
            <a:ext cx="4857760" cy="57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Воины-интернационалисты</a:t>
            </a:r>
            <a:endParaRPr kumimoji="0" lang="ru-RU" sz="2400" b="1" i="0" u="none" strike="noStrike" kern="0" cap="none" spc="0" normalizeH="0" baseline="0" noProof="0" dirty="0"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Рисунок 10" descr="C:\Users\Нина\Downloads\Торжественное открытие мемориальной доски воину-афганцу Р.Гайнуллину.JPG"/>
          <p:cNvPicPr>
            <a:picLocks/>
          </p:cNvPicPr>
          <p:nvPr/>
        </p:nvPicPr>
        <p:blipFill>
          <a:blip r:embed="rId4" cstate="print"/>
          <a:srcRect l="15125" t="16319" r="16328" b="19527"/>
          <a:stretch>
            <a:fillRect/>
          </a:stretch>
        </p:blipFill>
        <p:spPr bwMode="auto">
          <a:xfrm>
            <a:off x="6715140" y="1714490"/>
            <a:ext cx="2138848" cy="14437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2" descr="C:\Users\Нина\Documents\фото\фото алсу\День афганцев\15 февраля 2014, День афганцев\CIMG1140.JPG"/>
          <p:cNvPicPr>
            <a:picLocks noChangeAspect="1" noChangeArrowheads="1"/>
          </p:cNvPicPr>
          <p:nvPr/>
        </p:nvPicPr>
        <p:blipFill>
          <a:blip r:embed="rId5" cstate="print"/>
          <a:srcRect b="26757"/>
          <a:stretch>
            <a:fillRect/>
          </a:stretch>
        </p:blipFill>
        <p:spPr bwMode="auto">
          <a:xfrm>
            <a:off x="6215074" y="5143512"/>
            <a:ext cx="2809702" cy="1544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7" descr="C:\Users\Нина\Documents\фото\фото алсу\кадеты\_DSC0003.JPG"/>
          <p:cNvPicPr>
            <a:picLocks noChangeArrowheads="1"/>
          </p:cNvPicPr>
          <p:nvPr/>
        </p:nvPicPr>
        <p:blipFill>
          <a:blip r:embed="rId6" cstate="print"/>
          <a:srcRect l="29919" t="8976"/>
          <a:stretch>
            <a:fillRect/>
          </a:stretch>
        </p:blipFill>
        <p:spPr bwMode="auto">
          <a:xfrm>
            <a:off x="7358082" y="142852"/>
            <a:ext cx="1671960" cy="1289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142844" y="4643446"/>
            <a:ext cx="5929354" cy="2000264"/>
          </a:xfrm>
        </p:spPr>
        <p:txBody>
          <a:bodyPr/>
          <a:lstStyle/>
          <a:p>
            <a:r>
              <a:rPr lang="ru-RU" sz="1800" dirty="0" smtClean="0">
                <a:latin typeface="+mj-lt"/>
              </a:rPr>
              <a:t>        Прошло торжественное открытие экспозиции, посвященной воинам – героям, выполнявшим интернациональный долг в Афганистане.</a:t>
            </a:r>
          </a:p>
          <a:p>
            <a:endParaRPr lang="ru-RU" dirty="0"/>
          </a:p>
        </p:txBody>
      </p:sp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6072230" cy="642942"/>
          </a:xfrm>
          <a:ln>
            <a:solidFill>
              <a:schemeClr val="accent3">
                <a:lumMod val="65000"/>
              </a:schemeClr>
            </a:solidFill>
          </a:ln>
        </p:spPr>
        <p:style>
          <a:lnRef idx="0">
            <a:schemeClr val="accent5"/>
          </a:lnRef>
          <a:fillRef idx="1001">
            <a:schemeClr val="lt1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200" b="1" dirty="0" smtClean="0">
                <a:solidFill>
                  <a:srgbClr val="800000"/>
                </a:solidFill>
                <a:latin typeface="+mj-lt"/>
              </a:rPr>
              <a:t>«След Афганской войны»</a:t>
            </a:r>
            <a:endParaRPr lang="ru-RU" sz="3200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 rot="16200000">
            <a:off x="-1995518" y="2362208"/>
            <a:ext cx="4643470" cy="34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Тематический вечер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5" name="Picture 5" descr="C:\Users\Нина\Documents\фото\фото алсу\День афганцев\DSC05168.JPG"/>
          <p:cNvPicPr>
            <a:picLocks noChangeAspect="1" noChangeArrowheads="1"/>
          </p:cNvPicPr>
          <p:nvPr/>
        </p:nvPicPr>
        <p:blipFill>
          <a:blip r:embed="rId2" cstate="print"/>
          <a:srcRect b="24999"/>
          <a:stretch>
            <a:fillRect/>
          </a:stretch>
        </p:blipFill>
        <p:spPr bwMode="auto">
          <a:xfrm>
            <a:off x="6929454" y="142852"/>
            <a:ext cx="2032000" cy="1143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6566" name="Picture 6" descr="C:\Users\Нина\Documents\фото\фото алсу\День афганцев\DSC051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50" y="1643051"/>
            <a:ext cx="4692369" cy="3519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F:\день афганца линейка\IMG_092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071942"/>
            <a:ext cx="3137098" cy="2351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643570" y="1857365"/>
            <a:ext cx="3357586" cy="1857388"/>
          </a:xfrm>
        </p:spPr>
        <p:txBody>
          <a:bodyPr/>
          <a:lstStyle/>
          <a:p>
            <a:pPr algn="just">
              <a:buNone/>
            </a:pPr>
            <a:r>
              <a:rPr lang="ru-RU" sz="1600" dirty="0" smtClean="0">
                <a:latin typeface="+mj-lt"/>
              </a:rPr>
              <a:t>           В день вывода советских войск из Афганистана, ежегодно проводятся митинги Памяти, встречи с ветеранами – афганцами, посещение семей, погибших воинов.</a:t>
            </a:r>
            <a:endParaRPr lang="ru-RU" sz="1600" dirty="0">
              <a:latin typeface="+mj-lt"/>
            </a:endParaRPr>
          </a:p>
        </p:txBody>
      </p:sp>
      <p:pic>
        <p:nvPicPr>
          <p:cNvPr id="9" name="Picture 2" descr="C:\Users\Нина\Documents\фото\фото алсу\День афганцев\DSC0516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5214950"/>
            <a:ext cx="2032000" cy="152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Содержимое 7"/>
          <p:cNvSpPr txBox="1">
            <a:spLocks/>
          </p:cNvSpPr>
          <p:nvPr/>
        </p:nvSpPr>
        <p:spPr bwMode="auto">
          <a:xfrm>
            <a:off x="2357422" y="5286389"/>
            <a:ext cx="292895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    Просмотр документальных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фильмов о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tabLst/>
              <a:defRPr/>
            </a:pPr>
            <a:r>
              <a:rPr lang="ru-RU" sz="1600" kern="0" dirty="0" smtClean="0">
                <a:latin typeface="+mj-lt"/>
              </a:rPr>
              <a:t>    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воинах - афганцах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8" grpId="0" build="p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85786" y="277813"/>
            <a:ext cx="7901014" cy="1079485"/>
          </a:xfrm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5"/>
          </a:lnRef>
          <a:fillRef idx="1001">
            <a:schemeClr val="lt1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+mj-lt"/>
              </a:rPr>
              <a:t>Стенд</a:t>
            </a:r>
            <a:r>
              <a:rPr lang="ru-RU" sz="4000" b="1" dirty="0" smtClean="0">
                <a:solidFill>
                  <a:srgbClr val="800000"/>
                </a:solidFill>
                <a:latin typeface="+mj-lt"/>
              </a:rPr>
              <a:t> «Великая Отечественная Война»</a:t>
            </a:r>
            <a:endParaRPr lang="ru-RU" sz="4000" b="1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33600"/>
            <a:ext cx="3802063" cy="45307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…</a:t>
            </a:r>
            <a:endParaRPr lang="ru-RU" sz="18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 rot="16200000">
            <a:off x="-2036016" y="2321712"/>
            <a:ext cx="46434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Экспозиции школьного музея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929058" y="1714488"/>
            <a:ext cx="48577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Юные краеведы собрали интересные материалы о </a:t>
            </a:r>
            <a:r>
              <a:rPr lang="ru-RU" sz="16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Великой Отечественной Войне и оформили новую экспозицию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1028" name="Picture 4" descr="C:\Users\Нина\Desktop\военно\IMG_9595.JPG"/>
          <p:cNvPicPr>
            <a:picLocks noChangeAspect="1" noChangeArrowheads="1"/>
          </p:cNvPicPr>
          <p:nvPr/>
        </p:nvPicPr>
        <p:blipFill>
          <a:blip r:embed="rId2" cstate="print"/>
          <a:srcRect b="30078"/>
          <a:stretch>
            <a:fillRect/>
          </a:stretch>
        </p:blipFill>
        <p:spPr bwMode="auto">
          <a:xfrm>
            <a:off x="2357422" y="3214686"/>
            <a:ext cx="6583680" cy="3068961"/>
          </a:xfrm>
          <a:prstGeom prst="rect">
            <a:avLst/>
          </a:prstGeom>
          <a:noFill/>
        </p:spPr>
      </p:pic>
      <p:pic>
        <p:nvPicPr>
          <p:cNvPr id="1029" name="Picture 5" descr="C:\Users\Нина\Desktop\военно\IMG_9607.JPG"/>
          <p:cNvPicPr>
            <a:picLocks noChangeAspect="1" noChangeArrowheads="1"/>
          </p:cNvPicPr>
          <p:nvPr/>
        </p:nvPicPr>
        <p:blipFill>
          <a:blip r:embed="rId3" cstate="print"/>
          <a:srcRect t="781"/>
          <a:stretch>
            <a:fillRect/>
          </a:stretch>
        </p:blipFill>
        <p:spPr bwMode="auto">
          <a:xfrm>
            <a:off x="714348" y="1643050"/>
            <a:ext cx="3291840" cy="2177421"/>
          </a:xfrm>
          <a:prstGeom prst="rect">
            <a:avLst/>
          </a:prstGeom>
          <a:noFill/>
        </p:spPr>
      </p:pic>
      <p:pic>
        <p:nvPicPr>
          <p:cNvPr id="9" name="Рисунок 8" descr="C:\Users\Нина\Desktop\военно\IMG_9630.JPG"/>
          <p:cNvPicPr>
            <a:picLocks noChangeAspect="1"/>
          </p:cNvPicPr>
          <p:nvPr/>
        </p:nvPicPr>
        <p:blipFill>
          <a:blip r:embed="rId4" cstate="print"/>
          <a:srcRect b="3872"/>
          <a:stretch>
            <a:fillRect/>
          </a:stretch>
        </p:blipFill>
        <p:spPr bwMode="auto">
          <a:xfrm>
            <a:off x="642910" y="4071942"/>
            <a:ext cx="157458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71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/>
          </p:nvPr>
        </p:nvSpPr>
        <p:spPr>
          <a:xfrm>
            <a:off x="914400" y="277813"/>
            <a:ext cx="7772400" cy="1150923"/>
          </a:xfrm>
          <a:solidFill>
            <a:srgbClr val="ECECEC"/>
          </a:solidFill>
          <a:ln/>
        </p:spPr>
        <p:style>
          <a:lnRef idx="0">
            <a:schemeClr val="accent5"/>
          </a:lnRef>
          <a:fillRef idx="1001">
            <a:schemeClr val="lt1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3200" dirty="0" smtClean="0">
                <a:solidFill>
                  <a:srgbClr val="800000"/>
                </a:solidFill>
                <a:latin typeface="+mj-lt"/>
              </a:rPr>
              <a:t>Уроки мужества</a:t>
            </a:r>
          </a:p>
          <a:p>
            <a:pPr algn="ctr">
              <a:spcBef>
                <a:spcPts val="0"/>
              </a:spcBef>
              <a:buFont typeface="Wingdings" pitchFamily="2" charset="2"/>
              <a:buNone/>
            </a:pPr>
            <a:r>
              <a:rPr lang="ru-RU" sz="3200" dirty="0" smtClean="0">
                <a:solidFill>
                  <a:srgbClr val="800000"/>
                </a:solidFill>
                <a:latin typeface="+mj-lt"/>
              </a:rPr>
              <a:t>«Этих дней не смолкнет слава…»</a:t>
            </a:r>
            <a:endParaRPr lang="ru-RU" sz="3200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5" name="Рисунок 4" descr="C:\Users\Нина\Downloads\кл.час 3 кл..JPG"/>
          <p:cNvPicPr>
            <a:picLocks noChangeAspect="1"/>
          </p:cNvPicPr>
          <p:nvPr/>
        </p:nvPicPr>
        <p:blipFill>
          <a:blip r:embed="rId2" cstate="print"/>
          <a:srcRect l="16836" t="11227" b="18204"/>
          <a:stretch>
            <a:fillRect/>
          </a:stretch>
        </p:blipFill>
        <p:spPr bwMode="auto">
          <a:xfrm>
            <a:off x="785786" y="1643050"/>
            <a:ext cx="2469740" cy="1572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Нина\Downloads\кл.час 4 кл.JPG"/>
          <p:cNvPicPr>
            <a:picLocks noChangeAspect="1"/>
          </p:cNvPicPr>
          <p:nvPr/>
        </p:nvPicPr>
        <p:blipFill>
          <a:blip r:embed="rId3" cstate="print"/>
          <a:srcRect t="13361"/>
          <a:stretch>
            <a:fillRect/>
          </a:stretch>
        </p:blipFill>
        <p:spPr bwMode="auto">
          <a:xfrm>
            <a:off x="3428992" y="1643050"/>
            <a:ext cx="2635883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 rot="16200000">
            <a:off x="-2117053" y="2136493"/>
            <a:ext cx="48577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3200" dirty="0" smtClean="0">
                <a:solidFill>
                  <a:srgbClr val="0000FF"/>
                </a:solidFill>
              </a:rPr>
              <a:t>Классные часы</a:t>
            </a:r>
            <a:endParaRPr lang="ru-RU" sz="3200" i="1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C:\Users\Нина\Downloads\6кл. - классный час о Ленинградской блокаде. Кл.рук-ль Мухаметзянова Р.З..JPG"/>
          <p:cNvPicPr>
            <a:picLocks noChangeAspect="1"/>
          </p:cNvPicPr>
          <p:nvPr/>
        </p:nvPicPr>
        <p:blipFill>
          <a:blip r:embed="rId4" cstate="print"/>
          <a:srcRect l="8418" t="24058" r="4997"/>
          <a:stretch>
            <a:fillRect/>
          </a:stretch>
        </p:blipFill>
        <p:spPr bwMode="auto">
          <a:xfrm>
            <a:off x="6215075" y="1643050"/>
            <a:ext cx="2714644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Содержимое 3" descr="C:\Users\Нина\Downloads\День Героев Отечества.JPG"/>
          <p:cNvPicPr>
            <a:picLocks noChangeAspect="1"/>
          </p:cNvPicPr>
          <p:nvPr/>
        </p:nvPicPr>
        <p:blipFill>
          <a:blip r:embed="rId5" cstate="print"/>
          <a:srcRect t="11037" r="5395"/>
          <a:stretch>
            <a:fillRect/>
          </a:stretch>
        </p:blipFill>
        <p:spPr bwMode="auto">
          <a:xfrm>
            <a:off x="642910" y="4429132"/>
            <a:ext cx="2913824" cy="2055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Содержимое 3" descr="C:\Users\Нина\Downloads\кл час 6 кл - Брестская крепость.JPG"/>
          <p:cNvPicPr>
            <a:picLocks noChangeAspect="1"/>
          </p:cNvPicPr>
          <p:nvPr/>
        </p:nvPicPr>
        <p:blipFill>
          <a:blip r:embed="rId6" cstate="print"/>
          <a:srcRect l="18921" t="15767" r="30229" b="13164"/>
          <a:stretch>
            <a:fillRect/>
          </a:stretch>
        </p:blipFill>
        <p:spPr bwMode="auto">
          <a:xfrm>
            <a:off x="3857620" y="4572008"/>
            <a:ext cx="1744914" cy="1829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Содержимое 3" descr="C:\Users\Нина\Downloads\Просмотр кинофильма Битва с единорогом о ВОВ в старших классах..JPG"/>
          <p:cNvPicPr>
            <a:picLocks noChangeAspect="1"/>
          </p:cNvPicPr>
          <p:nvPr/>
        </p:nvPicPr>
        <p:blipFill>
          <a:blip r:embed="rId7" cstate="print"/>
          <a:srcRect t="12614" r="7760" b="10125"/>
          <a:stretch>
            <a:fillRect/>
          </a:stretch>
        </p:blipFill>
        <p:spPr bwMode="auto">
          <a:xfrm>
            <a:off x="6072198" y="4643446"/>
            <a:ext cx="2785277" cy="1750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000100" y="3357563"/>
            <a:ext cx="74295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1400" dirty="0" smtClean="0"/>
              <a:t>     Большую помощь в подготовке мероприятий по военно-патриотическому воспитанию оказывают классные руководители. Различные по форме и содержанию конкурсы очень нравятся ребятам, поэтому они с интересом участвуют. </a:t>
            </a:r>
          </a:p>
          <a:p>
            <a:endParaRPr lang="ru-RU" sz="1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7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build="p" animBg="1"/>
      <p:bldP spid="7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571472" cy="4954600"/>
          </a:xfrm>
        </p:spPr>
        <p:txBody>
          <a:bodyPr vert="vert270"/>
          <a:lstStyle/>
          <a:p>
            <a:pPr algn="ctr">
              <a:buFont typeface="Wingdings" pitchFamily="2" charset="2"/>
              <a:buNone/>
            </a:pP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</a:rPr>
              <a:t>Защита проектов</a:t>
            </a:r>
            <a:endParaRPr lang="ru-RU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6809" name="WordArt 9"/>
          <p:cNvSpPr>
            <a:spLocks noChangeArrowheads="1" noChangeShapeType="1" noTextEdit="1"/>
          </p:cNvSpPr>
          <p:nvPr/>
        </p:nvSpPr>
        <p:spPr bwMode="auto">
          <a:xfrm>
            <a:off x="1116013" y="404813"/>
            <a:ext cx="7272337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CC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42910" y="142852"/>
            <a:ext cx="5643602" cy="1143008"/>
          </a:xfrm>
          <a:solidFill>
            <a:srgbClr val="FFE7FF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5"/>
          </a:lnRef>
          <a:fillRef idx="1001">
            <a:schemeClr val="lt1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800000"/>
                </a:solidFill>
                <a:latin typeface="+mj-lt"/>
              </a:rPr>
              <a:t> «</a:t>
            </a:r>
            <a:r>
              <a:rPr lang="ru-RU" sz="3200" dirty="0" smtClean="0">
                <a:solidFill>
                  <a:srgbClr val="800000"/>
                </a:solidFill>
                <a:latin typeface="+mj-lt"/>
              </a:rPr>
              <a:t>Никто не забыт,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800000"/>
                </a:solidFill>
                <a:latin typeface="+mj-lt"/>
              </a:rPr>
              <a:t>                   ничто не забыто»</a:t>
            </a:r>
            <a:endParaRPr lang="ru-RU" sz="3200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5" name="Рисунок 4" descr="C:\Users\Нина\Downloads\5 кл. кл.час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2954148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5"/>
          <p:cNvSpPr>
            <a:spLocks noChangeAspect="1" noChangeArrowheads="1"/>
          </p:cNvSpPr>
          <p:nvPr/>
        </p:nvSpPr>
        <p:spPr bwMode="auto">
          <a:xfrm>
            <a:off x="3571868" y="1571613"/>
            <a:ext cx="271464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/>
              <a:t>Презентация новых экспозиций, посвященных</a:t>
            </a: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8" name="Picture 6" descr="C:\Users\Нина\Desktop\резеда гайсовна\нннн\DSC_0030.JPG"/>
          <p:cNvPicPr>
            <a:picLocks noChangeAspect="1" noChangeArrowheads="1"/>
          </p:cNvPicPr>
          <p:nvPr/>
        </p:nvPicPr>
        <p:blipFill>
          <a:blip r:embed="rId3" cstate="print"/>
          <a:srcRect r="5147"/>
          <a:stretch>
            <a:fillRect/>
          </a:stretch>
        </p:blipFill>
        <p:spPr bwMode="auto">
          <a:xfrm>
            <a:off x="6019598" y="1714488"/>
            <a:ext cx="2945251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5" descr="C:\Users\Нина\Desktop\резеда гайсовна\нннн\DSC_0029.JPG"/>
          <p:cNvPicPr>
            <a:picLocks noChangeAspect="1" noChangeArrowheads="1"/>
          </p:cNvPicPr>
          <p:nvPr/>
        </p:nvPicPr>
        <p:blipFill>
          <a:blip r:embed="rId4" cstate="print"/>
          <a:srcRect t="18750" b="10156"/>
          <a:stretch>
            <a:fillRect/>
          </a:stretch>
        </p:blipFill>
        <p:spPr bwMode="auto">
          <a:xfrm>
            <a:off x="6500826" y="214290"/>
            <a:ext cx="2387681" cy="1131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C:\Users\Нина\Desktop\резеда гайсовна\нннн\DSC_0170.JPG"/>
          <p:cNvPicPr>
            <a:picLocks noChangeAspect="1" noChangeArrowheads="1"/>
          </p:cNvPicPr>
          <p:nvPr/>
        </p:nvPicPr>
        <p:blipFill>
          <a:blip r:embed="rId5" cstate="print"/>
          <a:srcRect l="3391" t="8477" r="1665" b="3360"/>
          <a:stretch>
            <a:fillRect/>
          </a:stretch>
        </p:blipFill>
        <p:spPr bwMode="auto">
          <a:xfrm>
            <a:off x="714348" y="4286256"/>
            <a:ext cx="3491441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Содержимое 3" descr="C:\Users\Нина\Downloads\9 кл кл час.JPG"/>
          <p:cNvPicPr>
            <a:picLocks noChangeAspect="1"/>
          </p:cNvPicPr>
          <p:nvPr/>
        </p:nvPicPr>
        <p:blipFill>
          <a:blip r:embed="rId6" cstate="print"/>
          <a:srcRect r="29026"/>
          <a:stretch>
            <a:fillRect/>
          </a:stretch>
        </p:blipFill>
        <p:spPr bwMode="auto">
          <a:xfrm>
            <a:off x="6429388" y="3980158"/>
            <a:ext cx="2500330" cy="2642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 5"/>
          <p:cNvSpPr>
            <a:spLocks noChangeAspect="1" noChangeArrowheads="1"/>
          </p:cNvSpPr>
          <p:nvPr/>
        </p:nvSpPr>
        <p:spPr bwMode="auto">
          <a:xfrm>
            <a:off x="3214678" y="3071810"/>
            <a:ext cx="2714644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Великой ПОБЕДЕ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 smtClean="0">
              <a:solidFill>
                <a:srgbClr val="FF0000"/>
              </a:solidFill>
            </a:endParaRPr>
          </a:p>
          <a:p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Нина\Desktop\hello_html_683ebc06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48" y="4214818"/>
            <a:ext cx="2031746" cy="214995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5" grpId="0" build="p"/>
      <p:bldP spid="6" grpId="0" build="p" animBg="1"/>
      <p:bldP spid="7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214290"/>
            <a:ext cx="6486516" cy="793733"/>
          </a:xfrm>
          <a:ln>
            <a:solidFill>
              <a:schemeClr val="accent3">
                <a:lumMod val="65000"/>
              </a:schemeClr>
            </a:solidFill>
          </a:ln>
        </p:spPr>
        <p:style>
          <a:lnRef idx="0">
            <a:schemeClr val="accent5"/>
          </a:lnRef>
          <a:fillRef idx="1001">
            <a:schemeClr val="lt1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t-RU" dirty="0" smtClean="0">
                <a:solidFill>
                  <a:srgbClr val="800000"/>
                </a:solidFill>
              </a:rPr>
              <a:t>БЕССМЕРТНЫЙ ПОЛК</a:t>
            </a:r>
            <a:endParaRPr lang="ru-RU" dirty="0">
              <a:solidFill>
                <a:srgbClr val="800000"/>
              </a:solidFill>
            </a:endParaRPr>
          </a:p>
        </p:txBody>
      </p:sp>
      <p:pic>
        <p:nvPicPr>
          <p:cNvPr id="4" name="Содержимое 3" descr="C:\Users\Нина\Downloads\Бессмертный пол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9" y="1643052"/>
            <a:ext cx="4294355" cy="32207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 rot="16200000">
            <a:off x="-2071706" y="2071706"/>
            <a:ext cx="4786322" cy="64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t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САЛЮТ  ПОБЕДА!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C:\Users\Нина\Desktop\11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14290"/>
            <a:ext cx="1227328" cy="10322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286380" y="4357694"/>
            <a:ext cx="38576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Бессмертный полк опять в строю</a:t>
            </a:r>
            <a:br>
              <a:rPr lang="ru-RU" dirty="0" smtClean="0"/>
            </a:br>
            <a:r>
              <a:rPr lang="ru-RU" dirty="0" smtClean="0"/>
              <a:t>Участвует в торжественном параде</a:t>
            </a:r>
            <a:br>
              <a:rPr lang="ru-RU" dirty="0" smtClean="0"/>
            </a:br>
            <a:r>
              <a:rPr lang="ru-RU" dirty="0" smtClean="0"/>
              <a:t>Портреты победителей несут</a:t>
            </a:r>
            <a:br>
              <a:rPr lang="ru-RU" dirty="0" smtClean="0"/>
            </a:br>
            <a:r>
              <a:rPr lang="ru-RU" dirty="0" smtClean="0"/>
              <a:t>Бессмертие представлено к награде.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71472" y="5214950"/>
            <a:ext cx="4572064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Память о ветеранах, ушедших от нас не должна, предаваться забвенью и бессмертный полк поселка Новый, яркое тому подтвержденье! В центре нашего поселка, как символ нетленности памяти людской, парадными колоннами идут вечно живые участники войны.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F:\9\DSC_9322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5715016"/>
            <a:ext cx="3500462" cy="1018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Нина\Desktop\военно\DSC00230.JPG"/>
          <p:cNvPicPr>
            <a:picLocks noChangeAspect="1" noChangeArrowheads="1"/>
          </p:cNvPicPr>
          <p:nvPr/>
        </p:nvPicPr>
        <p:blipFill>
          <a:blip r:embed="rId5" cstate="print"/>
          <a:srcRect r="15187" b="14835"/>
          <a:stretch>
            <a:fillRect/>
          </a:stretch>
        </p:blipFill>
        <p:spPr bwMode="auto">
          <a:xfrm>
            <a:off x="5429256" y="1714488"/>
            <a:ext cx="3388579" cy="2551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/>
      <p:bldP spid="30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43042" y="214290"/>
            <a:ext cx="6286544" cy="1143008"/>
          </a:xfrm>
        </p:spPr>
        <p:style>
          <a:lnRef idx="0">
            <a:schemeClr val="accent5"/>
          </a:lnRef>
          <a:fillRef idx="1001">
            <a:schemeClr val="lt1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800" dirty="0" smtClean="0">
                <a:solidFill>
                  <a:srgbClr val="800000"/>
                </a:solidFill>
              </a:rPr>
              <a:t>Митинг, посвященный </a:t>
            </a:r>
          </a:p>
          <a:p>
            <a:pPr algn="ctr"/>
            <a:r>
              <a:rPr lang="ru-RU" sz="2800" dirty="0" smtClean="0">
                <a:solidFill>
                  <a:srgbClr val="800000"/>
                </a:solidFill>
              </a:rPr>
              <a:t>Дню Победы</a:t>
            </a:r>
            <a:endParaRPr lang="ru-RU" sz="2800" dirty="0">
              <a:solidFill>
                <a:srgbClr val="800000"/>
              </a:solidFill>
            </a:endParaRPr>
          </a:p>
        </p:txBody>
      </p:sp>
      <p:pic>
        <p:nvPicPr>
          <p:cNvPr id="7" name="Содержимое 3" descr="C:\Users\Нина\Downloads\9 мая 2.JPG"/>
          <p:cNvPicPr>
            <a:picLocks noChangeAspect="1"/>
          </p:cNvPicPr>
          <p:nvPr/>
        </p:nvPicPr>
        <p:blipFill>
          <a:blip r:embed="rId2" cstate="print"/>
          <a:srcRect t="6570" b="14588"/>
          <a:stretch>
            <a:fillRect/>
          </a:stretch>
        </p:blipFill>
        <p:spPr bwMode="auto">
          <a:xfrm>
            <a:off x="714348" y="1571612"/>
            <a:ext cx="4348221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Заголовок 1"/>
          <p:cNvSpPr txBox="1">
            <a:spLocks/>
          </p:cNvSpPr>
          <p:nvPr/>
        </p:nvSpPr>
        <p:spPr bwMode="auto">
          <a:xfrm rot="16200000">
            <a:off x="-2143144" y="2143144"/>
            <a:ext cx="4786322" cy="500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t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ВЕЛИКАЯ  ПОБЕДА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3" descr="C:\Users\Нина\Desktop\рания зульф\фото н.jpg"/>
          <p:cNvPicPr>
            <a:picLocks noChangeAspect="1" noChangeArrowheads="1"/>
          </p:cNvPicPr>
          <p:nvPr/>
        </p:nvPicPr>
        <p:blipFill>
          <a:blip r:embed="rId3"/>
          <a:srcRect l="16391" r="6231" b="8333"/>
          <a:stretch>
            <a:fillRect/>
          </a:stretch>
        </p:blipFill>
        <p:spPr bwMode="auto">
          <a:xfrm>
            <a:off x="6786578" y="4714884"/>
            <a:ext cx="2214319" cy="1968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F:\9\DSC_933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643050"/>
            <a:ext cx="3764668" cy="2489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000496" y="4286256"/>
            <a:ext cx="2786082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Массовая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военно-патриотическая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работа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культурно-исторические и военно-исторические, военно-технические и военно-спортивные  игры; различные кружки, спортивные секции; месячники и дни патриотической работы, вахты памяти, поисковая деятельность, походы,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шефство над ветеранами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C:\Users\Нина\Desktop\DSC00230.JPG"/>
          <p:cNvPicPr>
            <a:picLocks noChangeAspect="1" noChangeArrowheads="1"/>
          </p:cNvPicPr>
          <p:nvPr/>
        </p:nvPicPr>
        <p:blipFill>
          <a:blip r:embed="rId5" cstate="print"/>
          <a:srcRect t="9209" r="15187" b="31012"/>
          <a:stretch>
            <a:fillRect/>
          </a:stretch>
        </p:blipFill>
        <p:spPr bwMode="auto">
          <a:xfrm>
            <a:off x="642910" y="4643446"/>
            <a:ext cx="3158845" cy="1955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571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2" grpId="0"/>
      <p:bldP spid="20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DSCN0085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66712" y="142852"/>
            <a:ext cx="8334444" cy="6357966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 rot="16200000">
            <a:off x="-2393177" y="2393177"/>
            <a:ext cx="5286388" cy="500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kumimoji="0" lang="tt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lang="ru-RU" sz="2200" b="1" dirty="0" smtClean="0">
                <a:solidFill>
                  <a:srgbClr val="C00000"/>
                </a:solidFill>
              </a:rPr>
              <a:t>Идут кадеты, строевой чеканя шаг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 advClick="0" advTm="3600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|1.3|1.3|1.2|1.2|1.3|2.5|1.4|2.7|1.2|2.9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1.3|1.9|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5|1.3|1.4|1.2|1.3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4|1.5|1.2|1.4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4|1.2|1.3|1.2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|2.4|1.3|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2|1.2|1.3|2.6|2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6|1.2|1.5|1.4|1.2|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5|1.3|1.6|1.1|1.3|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1|1.3|1.4|1.3|1.5"/>
</p:tagLst>
</file>

<file path=ppt/theme/theme1.xml><?xml version="1.0" encoding="utf-8"?>
<a:theme xmlns:a="http://schemas.openxmlformats.org/drawingml/2006/main" name="Слои">
  <a:themeElements>
    <a:clrScheme name="Слои 10">
      <a:dk1>
        <a:srgbClr val="000000"/>
      </a:dk1>
      <a:lt1>
        <a:srgbClr val="FFFFFF"/>
      </a:lt1>
      <a:dk2>
        <a:srgbClr val="660033"/>
      </a:dk2>
      <a:lt2>
        <a:srgbClr val="666699"/>
      </a:lt2>
      <a:accent1>
        <a:srgbClr val="95A3D1"/>
      </a:accent1>
      <a:accent2>
        <a:srgbClr val="FFFF66"/>
      </a:accent2>
      <a:accent3>
        <a:srgbClr val="FFFFFF"/>
      </a:accent3>
      <a:accent4>
        <a:srgbClr val="000000"/>
      </a:accent4>
      <a:accent5>
        <a:srgbClr val="C8CEE5"/>
      </a:accent5>
      <a:accent6>
        <a:srgbClr val="E7E75C"/>
      </a:accent6>
      <a:hlink>
        <a:srgbClr val="5A84D8"/>
      </a:hlink>
      <a:folHlink>
        <a:srgbClr val="CCCC99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2576</TotalTime>
  <Words>739</Words>
  <Application>Microsoft Office PowerPoint</Application>
  <PresentationFormat>Экран (4:3)</PresentationFormat>
  <Paragraphs>146</Paragraphs>
  <Slides>22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Слои</vt:lpstr>
      <vt:lpstr>Слайд 1</vt:lpstr>
      <vt:lpstr>Фонд музея</vt:lpstr>
      <vt:lpstr>Задачи, стоящие перед музеем :</vt:lpstr>
      <vt:lpstr> Объединение « Музейное дело» </vt:lpstr>
      <vt:lpstr>Слайд 5</vt:lpstr>
      <vt:lpstr>Слайд 6</vt:lpstr>
      <vt:lpstr>Поисковая </vt:lpstr>
      <vt:lpstr>Исследовательская  </vt:lpstr>
      <vt:lpstr>Оформительская   </vt:lpstr>
      <vt:lpstr>Общественно-полезная   </vt:lpstr>
      <vt:lpstr>Быт народов края </vt:lpstr>
      <vt:lpstr>Слайд 12</vt:lpstr>
      <vt:lpstr>Слайд 13</vt:lpstr>
      <vt:lpstr>Слайд 14</vt:lpstr>
      <vt:lpstr>Церемония открытия мемориальной доски</vt:lpstr>
      <vt:lpstr>«След Афганской войны»</vt:lpstr>
      <vt:lpstr>Стенд «Великая Отечественная Война»</vt:lpstr>
      <vt:lpstr>Слайд 18</vt:lpstr>
      <vt:lpstr>Слайд 19</vt:lpstr>
      <vt:lpstr>БЕССМЕРТНЫЙ ПОЛК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Танюша</dc:creator>
  <cp:lastModifiedBy>Нина</cp:lastModifiedBy>
  <cp:revision>258</cp:revision>
  <dcterms:created xsi:type="dcterms:W3CDTF">2003-08-13T20:04:45Z</dcterms:created>
  <dcterms:modified xsi:type="dcterms:W3CDTF">2019-05-06T06:37:29Z</dcterms:modified>
</cp:coreProperties>
</file>