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0" r:id="rId1"/>
  </p:sldMasterIdLst>
  <p:notesMasterIdLst>
    <p:notesMasterId r:id="rId59"/>
  </p:notesMasterIdLst>
  <p:sldIdLst>
    <p:sldId id="403" r:id="rId2"/>
    <p:sldId id="414" r:id="rId3"/>
    <p:sldId id="409" r:id="rId4"/>
    <p:sldId id="411" r:id="rId5"/>
    <p:sldId id="406" r:id="rId6"/>
    <p:sldId id="402" r:id="rId7"/>
    <p:sldId id="359" r:id="rId8"/>
    <p:sldId id="357" r:id="rId9"/>
    <p:sldId id="422" r:id="rId10"/>
    <p:sldId id="362" r:id="rId11"/>
    <p:sldId id="372" r:id="rId12"/>
    <p:sldId id="352" r:id="rId13"/>
    <p:sldId id="354" r:id="rId14"/>
    <p:sldId id="360" r:id="rId15"/>
    <p:sldId id="369" r:id="rId16"/>
    <p:sldId id="361" r:id="rId17"/>
    <p:sldId id="363" r:id="rId18"/>
    <p:sldId id="376" r:id="rId19"/>
    <p:sldId id="407" r:id="rId20"/>
    <p:sldId id="364" r:id="rId21"/>
    <p:sldId id="365" r:id="rId22"/>
    <p:sldId id="368" r:id="rId23"/>
    <p:sldId id="400" r:id="rId24"/>
    <p:sldId id="405" r:id="rId25"/>
    <p:sldId id="412" r:id="rId26"/>
    <p:sldId id="404" r:id="rId27"/>
    <p:sldId id="401" r:id="rId28"/>
    <p:sldId id="383" r:id="rId29"/>
    <p:sldId id="380" r:id="rId30"/>
    <p:sldId id="382" r:id="rId31"/>
    <p:sldId id="379" r:id="rId32"/>
    <p:sldId id="384" r:id="rId33"/>
    <p:sldId id="385" r:id="rId34"/>
    <p:sldId id="387" r:id="rId35"/>
    <p:sldId id="386" r:id="rId36"/>
    <p:sldId id="381" r:id="rId37"/>
    <p:sldId id="388" r:id="rId38"/>
    <p:sldId id="389" r:id="rId39"/>
    <p:sldId id="390" r:id="rId40"/>
    <p:sldId id="391" r:id="rId41"/>
    <p:sldId id="424" r:id="rId42"/>
    <p:sldId id="423" r:id="rId43"/>
    <p:sldId id="392" r:id="rId44"/>
    <p:sldId id="393" r:id="rId45"/>
    <p:sldId id="394" r:id="rId46"/>
    <p:sldId id="420" r:id="rId47"/>
    <p:sldId id="421" r:id="rId48"/>
    <p:sldId id="396" r:id="rId49"/>
    <p:sldId id="397" r:id="rId50"/>
    <p:sldId id="398" r:id="rId51"/>
    <p:sldId id="419" r:id="rId52"/>
    <p:sldId id="416" r:id="rId53"/>
    <p:sldId id="399" r:id="rId54"/>
    <p:sldId id="408" r:id="rId55"/>
    <p:sldId id="415" r:id="rId56"/>
    <p:sldId id="425" r:id="rId57"/>
    <p:sldId id="426" r:id="rId58"/>
  </p:sldIdLst>
  <p:sldSz cx="9144000" cy="5143500" type="screen16x9"/>
  <p:notesSz cx="6797675" cy="9928225"/>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guide id="3" orient="horz" pos="16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8246E"/>
    <a:srgbClr val="009900"/>
    <a:srgbClr val="006600"/>
    <a:srgbClr val="008000"/>
    <a:srgbClr val="5DFFA6"/>
    <a:srgbClr val="B2C7E0"/>
    <a:srgbClr val="DBE7C3"/>
    <a:srgbClr val="00B85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7B26C5-4107-4FEC-AEDC-1716B250A1EF}" styleName="Светлый стиль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E9639D4-E3E2-4D34-9284-5A2195B3D0D7}" styleName="Светлый стиль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34559" autoAdjust="0"/>
    <p:restoredTop sz="86477" autoAdjust="0"/>
  </p:normalViewPr>
  <p:slideViewPr>
    <p:cSldViewPr>
      <p:cViewPr>
        <p:scale>
          <a:sx n="100" d="100"/>
          <a:sy n="100" d="100"/>
        </p:scale>
        <p:origin x="-1068" y="-72"/>
      </p:cViewPr>
      <p:guideLst>
        <p:guide orient="horz" pos="2160"/>
        <p:guide orient="horz" pos="1620"/>
        <p:guide pos="2880"/>
      </p:guideLst>
    </p:cSldViewPr>
  </p:slideViewPr>
  <p:outlineViewPr>
    <p:cViewPr>
      <p:scale>
        <a:sx n="33" d="100"/>
        <a:sy n="33" d="100"/>
      </p:scale>
      <p:origin x="24" y="3342"/>
    </p:cViewPr>
  </p:outlineViewPr>
  <p:notesTextViewPr>
    <p:cViewPr>
      <p:scale>
        <a:sx n="100" d="100"/>
        <a:sy n="100" d="100"/>
      </p:scale>
      <p:origin x="0" y="0"/>
    </p:cViewPr>
  </p:notesTextViewPr>
  <p:sorterViewPr>
    <p:cViewPr>
      <p:scale>
        <a:sx n="100" d="100"/>
        <a:sy n="100" d="100"/>
      </p:scale>
      <p:origin x="0" y="496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4" y="2"/>
            <a:ext cx="2945659" cy="496411"/>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50447" y="2"/>
            <a:ext cx="2945659" cy="496411"/>
          </a:xfrm>
          <a:prstGeom prst="rect">
            <a:avLst/>
          </a:prstGeom>
        </p:spPr>
        <p:txBody>
          <a:bodyPr vert="horz" lIns="91440" tIns="45720" rIns="91440" bIns="45720" rtlCol="0"/>
          <a:lstStyle>
            <a:lvl1pPr algn="r">
              <a:defRPr sz="1200"/>
            </a:lvl1pPr>
          </a:lstStyle>
          <a:p>
            <a:fld id="{868046F2-944B-4F90-BD18-F60E57C1B3F9}" type="datetimeFigureOut">
              <a:rPr lang="ru-RU" smtClean="0"/>
              <a:t>25.08.2021</a:t>
            </a:fld>
            <a:endParaRPr lang="ru-RU"/>
          </a:p>
        </p:txBody>
      </p:sp>
      <p:sp>
        <p:nvSpPr>
          <p:cNvPr id="4" name="Образ слайда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4" y="9430093"/>
            <a:ext cx="2945659" cy="496411"/>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50447" y="9430093"/>
            <a:ext cx="2945659" cy="496411"/>
          </a:xfrm>
          <a:prstGeom prst="rect">
            <a:avLst/>
          </a:prstGeom>
        </p:spPr>
        <p:txBody>
          <a:bodyPr vert="horz" lIns="91440" tIns="45720" rIns="91440" bIns="45720" rtlCol="0" anchor="b"/>
          <a:lstStyle>
            <a:lvl1pPr algn="r">
              <a:defRPr sz="1200"/>
            </a:lvl1pPr>
          </a:lstStyle>
          <a:p>
            <a:fld id="{466CA857-7694-4636-8871-A9C2DD9E7965}" type="slidenum">
              <a:rPr lang="ru-RU" smtClean="0"/>
              <a:t>‹#›</a:t>
            </a:fld>
            <a:endParaRPr lang="ru-RU"/>
          </a:p>
        </p:txBody>
      </p:sp>
    </p:spTree>
    <p:extLst>
      <p:ext uri="{BB962C8B-B14F-4D97-AF65-F5344CB8AC3E}">
        <p14:creationId xmlns:p14="http://schemas.microsoft.com/office/powerpoint/2010/main" val="19730199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466CA857-7694-4636-8871-A9C2DD9E7965}" type="slidenum">
              <a:rPr lang="ru-RU" smtClean="0"/>
              <a:t>3</a:t>
            </a:fld>
            <a:endParaRPr lang="ru-RU"/>
          </a:p>
        </p:txBody>
      </p:sp>
    </p:spTree>
    <p:extLst>
      <p:ext uri="{BB962C8B-B14F-4D97-AF65-F5344CB8AC3E}">
        <p14:creationId xmlns:p14="http://schemas.microsoft.com/office/powerpoint/2010/main" val="39626609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597819"/>
            <a:ext cx="7772400" cy="1102519"/>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2FD79353-59B3-41D4-A1A9-DC36E0CFDD13}" type="datetime1">
              <a:rPr lang="ru-RU" smtClean="0"/>
              <a:t>25.08.2021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83145840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B2A0A5D-9805-43FA-9255-6400C57A3AC5}" type="datetime1">
              <a:rPr lang="ru-RU" smtClean="0"/>
              <a:t>25.08.2021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144916484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3305176"/>
            <a:ext cx="7772400" cy="1021556"/>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615774A-4755-4C13-96F3-4FC371D4284E}" type="datetime1">
              <a:rPr lang="ru-RU" smtClean="0"/>
              <a:t>25.08.2021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16122462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0ABD3466-641E-44E7-9A05-B89B6B0207ED}" type="datetime1">
              <a:rPr lang="ru-RU" smtClean="0"/>
              <a:t>25.08.2021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13226079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CB4EFC2D-38A6-4D8B-8B37-4B7EC6CF721F}" type="datetime1">
              <a:rPr lang="ru-RU" smtClean="0"/>
              <a:t>25.08.2021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20964642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68AE3D3D-E080-4E59-8BE3-528D038019C5}" type="datetime1">
              <a:rPr lang="ru-RU" smtClean="0"/>
              <a:t>25.08.2021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19310659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8E10920C-B0CF-4CB3-A3D4-8DD2C3948F8A}" type="datetime1">
              <a:rPr lang="ru-RU" smtClean="0"/>
              <a:t>25.08.2021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13243044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1" y="204787"/>
            <a:ext cx="3008313" cy="871538"/>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7D67A621-1EA3-4D43-B93C-E3EAB5876F0E}" type="datetime1">
              <a:rPr lang="ru-RU" smtClean="0"/>
              <a:t>25.08.2021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14050600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3600450"/>
            <a:ext cx="5486400" cy="425054"/>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4" name="Текст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91F271C5-520E-4302-A0B1-440D127E6EE5}" type="datetime1">
              <a:rPr lang="ru-RU" smtClean="0"/>
              <a:t>25.08.2021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18591406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88692BE-808A-414F-AD5F-AEE5D3A9CEA8}" type="datetime1">
              <a:rPr lang="ru-RU" smtClean="0"/>
              <a:t>25.08.2021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14509963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05979"/>
            <a:ext cx="2057400" cy="4388644"/>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05979"/>
            <a:ext cx="6019800" cy="438864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5E358C6-E46C-428F-ABEE-3593A2D07975}" type="datetime1">
              <a:rPr lang="ru-RU" smtClean="0"/>
              <a:t>25.08.2021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33204200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205978"/>
            <a:ext cx="8075240" cy="85725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611560" y="1200151"/>
            <a:ext cx="8075240" cy="3394472"/>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61156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CBE867B1-6445-4213-9600-44A6D43D5580}" type="datetime1">
              <a:rPr lang="ru-RU" smtClean="0"/>
              <a:t>25.08.2021</a:t>
            </a:fld>
            <a:endParaRPr lang="ru-RU"/>
          </a:p>
        </p:txBody>
      </p:sp>
      <p:sp>
        <p:nvSpPr>
          <p:cNvPr id="5" name="Нижний колонтитул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7010400" y="105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extLst>
      <p:ext uri="{BB962C8B-B14F-4D97-AF65-F5344CB8AC3E}">
        <p14:creationId xmlns:p14="http://schemas.microsoft.com/office/powerpoint/2010/main" val="6881463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8.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8.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png"/><Relationship Id="rId1" Type="http://schemas.openxmlformats.org/officeDocument/2006/relationships/slideLayout" Target="../slideLayouts/slideLayout8.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8.xml"/><Relationship Id="rId5" Type="http://schemas.openxmlformats.org/officeDocument/2006/relationships/image" Target="../media/image18.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2.png"/><Relationship Id="rId1" Type="http://schemas.openxmlformats.org/officeDocument/2006/relationships/slideLayout" Target="../slideLayouts/slideLayout8.xml"/><Relationship Id="rId5" Type="http://schemas.openxmlformats.org/officeDocument/2006/relationships/image" Target="../media/image21.png"/><Relationship Id="rId4" Type="http://schemas.openxmlformats.org/officeDocument/2006/relationships/image" Target="../media/image20.jpe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png"/><Relationship Id="rId1" Type="http://schemas.openxmlformats.org/officeDocument/2006/relationships/slideLayout" Target="../slideLayouts/slideLayout8.xml"/><Relationship Id="rId6" Type="http://schemas.openxmlformats.org/officeDocument/2006/relationships/image" Target="../media/image25.jpeg"/><Relationship Id="rId5" Type="http://schemas.openxmlformats.org/officeDocument/2006/relationships/image" Target="../media/image24.png"/><Relationship Id="rId4" Type="http://schemas.openxmlformats.org/officeDocument/2006/relationships/image" Target="../media/image23.jpeg"/></Relationships>
</file>

<file path=ppt/slides/_rels/slide1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png"/><Relationship Id="rId1" Type="http://schemas.openxmlformats.org/officeDocument/2006/relationships/slideLayout" Target="../slideLayouts/slideLayout8.xml"/><Relationship Id="rId4" Type="http://schemas.openxmlformats.org/officeDocument/2006/relationships/image" Target="../media/image28.jpeg"/></Relationships>
</file>

<file path=ppt/slides/_rels/slide11.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29.jpeg"/><Relationship Id="rId7" Type="http://schemas.openxmlformats.org/officeDocument/2006/relationships/image" Target="../media/image33.jpeg"/><Relationship Id="rId2" Type="http://schemas.openxmlformats.org/officeDocument/2006/relationships/image" Target="../media/image2.png"/><Relationship Id="rId1" Type="http://schemas.openxmlformats.org/officeDocument/2006/relationships/slideLayout" Target="../slideLayouts/slideLayout4.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1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2.png"/><Relationship Id="rId1" Type="http://schemas.openxmlformats.org/officeDocument/2006/relationships/slideLayout" Target="../slideLayouts/slideLayout8.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s>
</file>

<file path=ppt/slides/_rels/slide1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2.png"/><Relationship Id="rId1" Type="http://schemas.openxmlformats.org/officeDocument/2006/relationships/slideLayout" Target="../slideLayouts/slideLayout8.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1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2.png"/><Relationship Id="rId1" Type="http://schemas.openxmlformats.org/officeDocument/2006/relationships/slideLayout" Target="../slideLayouts/slideLayout8.xml"/><Relationship Id="rId4" Type="http://schemas.openxmlformats.org/officeDocument/2006/relationships/image" Target="../media/image46.png"/></Relationships>
</file>

<file path=ppt/slides/_rels/slide1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2.png"/><Relationship Id="rId1" Type="http://schemas.openxmlformats.org/officeDocument/2006/relationships/slideLayout" Target="../slideLayouts/slideLayout8.xml"/><Relationship Id="rId6" Type="http://schemas.openxmlformats.org/officeDocument/2006/relationships/image" Target="../media/image49.jpeg"/><Relationship Id="rId5" Type="http://schemas.openxmlformats.org/officeDocument/2006/relationships/image" Target="../media/image43.jpeg"/><Relationship Id="rId4" Type="http://schemas.openxmlformats.org/officeDocument/2006/relationships/image" Target="../media/image48.jpeg"/></Relationships>
</file>

<file path=ppt/slides/_rels/slide1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2.png"/><Relationship Id="rId1" Type="http://schemas.openxmlformats.org/officeDocument/2006/relationships/slideLayout" Target="../slideLayouts/slideLayout8.xml"/><Relationship Id="rId5" Type="http://schemas.openxmlformats.org/officeDocument/2006/relationships/image" Target="../media/image53.jpeg"/><Relationship Id="rId4" Type="http://schemas.openxmlformats.org/officeDocument/2006/relationships/image" Target="../media/image52.jpeg"/></Relationships>
</file>

<file path=ppt/slides/_rels/slide2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2.png"/><Relationship Id="rId1" Type="http://schemas.openxmlformats.org/officeDocument/2006/relationships/slideLayout" Target="../slideLayouts/slideLayout8.xml"/><Relationship Id="rId5" Type="http://schemas.openxmlformats.org/officeDocument/2006/relationships/image" Target="../media/image56.jpeg"/><Relationship Id="rId4" Type="http://schemas.openxmlformats.org/officeDocument/2006/relationships/image" Target="../media/image55.jpeg"/></Relationships>
</file>

<file path=ppt/slides/_rels/slide2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2.png"/><Relationship Id="rId1" Type="http://schemas.openxmlformats.org/officeDocument/2006/relationships/slideLayout" Target="../slideLayouts/slideLayout8.xml"/><Relationship Id="rId5" Type="http://schemas.openxmlformats.org/officeDocument/2006/relationships/image" Target="../media/image59.jpeg"/><Relationship Id="rId4" Type="http://schemas.openxmlformats.org/officeDocument/2006/relationships/image" Target="../media/image58.jpeg"/></Relationships>
</file>

<file path=ppt/slides/_rels/slide22.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8.xml"/><Relationship Id="rId5" Type="http://schemas.openxmlformats.org/officeDocument/2006/relationships/image" Target="../media/image62.jpe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2.png"/><Relationship Id="rId1" Type="http://schemas.openxmlformats.org/officeDocument/2006/relationships/slideLayout" Target="../slideLayouts/slideLayout8.xml"/><Relationship Id="rId4" Type="http://schemas.openxmlformats.org/officeDocument/2006/relationships/image" Target="../media/image64.jpeg"/></Relationships>
</file>

<file path=ppt/slides/_rels/slide2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2.png"/><Relationship Id="rId1" Type="http://schemas.openxmlformats.org/officeDocument/2006/relationships/slideLayout" Target="../slideLayouts/slideLayout8.xml"/><Relationship Id="rId5" Type="http://schemas.openxmlformats.org/officeDocument/2006/relationships/image" Target="../media/image67.jpeg"/><Relationship Id="rId4" Type="http://schemas.openxmlformats.org/officeDocument/2006/relationships/image" Target="../media/image66.jpeg"/></Relationships>
</file>

<file path=ppt/slides/_rels/slide25.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2.png"/><Relationship Id="rId1" Type="http://schemas.openxmlformats.org/officeDocument/2006/relationships/slideLayout" Target="../slideLayouts/slideLayout8.xml"/><Relationship Id="rId5" Type="http://schemas.openxmlformats.org/officeDocument/2006/relationships/image" Target="../media/image70.jpeg"/><Relationship Id="rId4" Type="http://schemas.openxmlformats.org/officeDocument/2006/relationships/image" Target="../media/image69.jpeg"/></Relationships>
</file>

<file path=ppt/slides/_rels/slide2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2.png"/><Relationship Id="rId1" Type="http://schemas.openxmlformats.org/officeDocument/2006/relationships/slideLayout" Target="../slideLayouts/slideLayout8.xml"/><Relationship Id="rId5" Type="http://schemas.openxmlformats.org/officeDocument/2006/relationships/image" Target="../media/image73.jpeg"/><Relationship Id="rId4" Type="http://schemas.openxmlformats.org/officeDocument/2006/relationships/image" Target="../media/image72.png"/></Relationships>
</file>

<file path=ppt/slides/_rels/slide27.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2.png"/><Relationship Id="rId1" Type="http://schemas.openxmlformats.org/officeDocument/2006/relationships/slideLayout" Target="../slideLayouts/slideLayout8.xml"/><Relationship Id="rId6" Type="http://schemas.openxmlformats.org/officeDocument/2006/relationships/image" Target="../media/image77.jpeg"/><Relationship Id="rId5" Type="http://schemas.openxmlformats.org/officeDocument/2006/relationships/image" Target="../media/image76.jpeg"/><Relationship Id="rId4" Type="http://schemas.openxmlformats.org/officeDocument/2006/relationships/image" Target="../media/image75.jpeg"/></Relationships>
</file>

<file path=ppt/slides/_rels/slide28.xml.rels><?xml version="1.0" encoding="UTF-8" standalone="yes"?>
<Relationships xmlns="http://schemas.openxmlformats.org/package/2006/relationships"><Relationship Id="rId3" Type="http://schemas.openxmlformats.org/officeDocument/2006/relationships/image" Target="../media/image78.jpeg"/><Relationship Id="rId7" Type="http://schemas.openxmlformats.org/officeDocument/2006/relationships/image" Target="../media/image82.jpeg"/><Relationship Id="rId2" Type="http://schemas.openxmlformats.org/officeDocument/2006/relationships/image" Target="../media/image2.png"/><Relationship Id="rId1" Type="http://schemas.openxmlformats.org/officeDocument/2006/relationships/slideLayout" Target="../slideLayouts/slideLayout8.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29.xml.rels><?xml version="1.0" encoding="UTF-8" standalone="yes"?>
<Relationships xmlns="http://schemas.openxmlformats.org/package/2006/relationships"><Relationship Id="rId3" Type="http://schemas.openxmlformats.org/officeDocument/2006/relationships/image" Target="../media/image83.jpeg"/><Relationship Id="rId7" Type="http://schemas.openxmlformats.org/officeDocument/2006/relationships/image" Target="../media/image87.jpeg"/><Relationship Id="rId2" Type="http://schemas.openxmlformats.org/officeDocument/2006/relationships/image" Target="../media/image2.png"/><Relationship Id="rId1" Type="http://schemas.openxmlformats.org/officeDocument/2006/relationships/slideLayout" Target="../slideLayouts/slideLayout8.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4.jpeg"/></Relationships>
</file>

<file path=ppt/slides/_rels/slide30.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2.png"/><Relationship Id="rId1" Type="http://schemas.openxmlformats.org/officeDocument/2006/relationships/slideLayout" Target="../slideLayouts/slideLayout8.xml"/><Relationship Id="rId4" Type="http://schemas.openxmlformats.org/officeDocument/2006/relationships/image" Target="../media/image89.jpeg"/></Relationships>
</file>

<file path=ppt/slides/_rels/slide31.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2.png"/><Relationship Id="rId1" Type="http://schemas.openxmlformats.org/officeDocument/2006/relationships/slideLayout" Target="../slideLayouts/slideLayout8.xml"/><Relationship Id="rId5" Type="http://schemas.openxmlformats.org/officeDocument/2006/relationships/image" Target="../media/image92.jpeg"/><Relationship Id="rId4" Type="http://schemas.openxmlformats.org/officeDocument/2006/relationships/image" Target="../media/image91.jpeg"/></Relationships>
</file>

<file path=ppt/slides/_rels/slide32.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image" Target="../media/image2.png"/><Relationship Id="rId1" Type="http://schemas.openxmlformats.org/officeDocument/2006/relationships/slideLayout" Target="../slideLayouts/slideLayout8.xml"/><Relationship Id="rId6" Type="http://schemas.openxmlformats.org/officeDocument/2006/relationships/image" Target="../media/image96.jpeg"/><Relationship Id="rId5" Type="http://schemas.openxmlformats.org/officeDocument/2006/relationships/image" Target="../media/image95.jpeg"/><Relationship Id="rId4" Type="http://schemas.openxmlformats.org/officeDocument/2006/relationships/image" Target="../media/image94.jpeg"/></Relationships>
</file>

<file path=ppt/slides/_rels/slide33.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image" Target="../media/image2.png"/><Relationship Id="rId1" Type="http://schemas.openxmlformats.org/officeDocument/2006/relationships/slideLayout" Target="../slideLayouts/slideLayout8.xml"/><Relationship Id="rId6" Type="http://schemas.openxmlformats.org/officeDocument/2006/relationships/image" Target="../media/image100.jpeg"/><Relationship Id="rId5" Type="http://schemas.openxmlformats.org/officeDocument/2006/relationships/image" Target="../media/image99.jpeg"/><Relationship Id="rId4" Type="http://schemas.openxmlformats.org/officeDocument/2006/relationships/image" Target="../media/image98.jpeg"/></Relationships>
</file>

<file path=ppt/slides/_rels/slide34.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2.png"/><Relationship Id="rId1" Type="http://schemas.openxmlformats.org/officeDocument/2006/relationships/slideLayout" Target="../slideLayouts/slideLayout8.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35.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image" Target="../media/image2.png"/><Relationship Id="rId1" Type="http://schemas.openxmlformats.org/officeDocument/2006/relationships/slideLayout" Target="../slideLayouts/slideLayout8.xml"/><Relationship Id="rId5" Type="http://schemas.openxmlformats.org/officeDocument/2006/relationships/image" Target="../media/image107.jpeg"/><Relationship Id="rId4" Type="http://schemas.openxmlformats.org/officeDocument/2006/relationships/image" Target="../media/image106.jpeg"/></Relationships>
</file>

<file path=ppt/slides/_rels/slide36.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image" Target="../media/image2.png"/><Relationship Id="rId1" Type="http://schemas.openxmlformats.org/officeDocument/2006/relationships/slideLayout" Target="../slideLayouts/slideLayout8.xml"/><Relationship Id="rId6" Type="http://schemas.openxmlformats.org/officeDocument/2006/relationships/image" Target="../media/image111.png"/><Relationship Id="rId5" Type="http://schemas.openxmlformats.org/officeDocument/2006/relationships/image" Target="../media/image110.jpeg"/><Relationship Id="rId4" Type="http://schemas.openxmlformats.org/officeDocument/2006/relationships/image" Target="../media/image109.jpeg"/></Relationships>
</file>

<file path=ppt/slides/_rels/slide37.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image" Target="../media/image2.png"/><Relationship Id="rId1" Type="http://schemas.openxmlformats.org/officeDocument/2006/relationships/slideLayout" Target="../slideLayouts/slideLayout8.xml"/><Relationship Id="rId4" Type="http://schemas.openxmlformats.org/officeDocument/2006/relationships/image" Target="../media/image113.jpeg"/></Relationships>
</file>

<file path=ppt/slides/_rels/slide38.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image" Target="../media/image2.png"/><Relationship Id="rId1" Type="http://schemas.openxmlformats.org/officeDocument/2006/relationships/slideLayout" Target="../slideLayouts/slideLayout8.xml"/><Relationship Id="rId6" Type="http://schemas.openxmlformats.org/officeDocument/2006/relationships/image" Target="../media/image117.jpeg"/><Relationship Id="rId5" Type="http://schemas.openxmlformats.org/officeDocument/2006/relationships/image" Target="../media/image116.jpeg"/><Relationship Id="rId4" Type="http://schemas.openxmlformats.org/officeDocument/2006/relationships/image" Target="../media/image115.jpeg"/></Relationships>
</file>

<file path=ppt/slides/_rels/slide39.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image" Target="../media/image2.png"/><Relationship Id="rId1" Type="http://schemas.openxmlformats.org/officeDocument/2006/relationships/slideLayout" Target="../slideLayouts/slideLayout8.xml"/><Relationship Id="rId6" Type="http://schemas.openxmlformats.org/officeDocument/2006/relationships/image" Target="../media/image121.jpeg"/><Relationship Id="rId5" Type="http://schemas.openxmlformats.org/officeDocument/2006/relationships/image" Target="../media/image120.jpeg"/><Relationship Id="rId4" Type="http://schemas.openxmlformats.org/officeDocument/2006/relationships/image" Target="../media/image119.jpeg"/></Relationships>
</file>

<file path=ppt/slides/_rels/slide40.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image" Target="../media/image2.png"/><Relationship Id="rId1" Type="http://schemas.openxmlformats.org/officeDocument/2006/relationships/slideLayout" Target="../slideLayouts/slideLayout8.xml"/><Relationship Id="rId4" Type="http://schemas.openxmlformats.org/officeDocument/2006/relationships/image" Target="../media/image123.jpeg"/></Relationships>
</file>

<file path=ppt/slides/_rels/slide41.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image" Target="../media/image2.png"/><Relationship Id="rId1" Type="http://schemas.openxmlformats.org/officeDocument/2006/relationships/slideLayout" Target="../slideLayouts/slideLayout8.xml"/><Relationship Id="rId4" Type="http://schemas.openxmlformats.org/officeDocument/2006/relationships/image" Target="../media/image125.jpeg"/></Relationships>
</file>

<file path=ppt/slides/_rels/slide42.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image" Target="../media/image2.png"/><Relationship Id="rId1" Type="http://schemas.openxmlformats.org/officeDocument/2006/relationships/slideLayout" Target="../slideLayouts/slideLayout8.xml"/><Relationship Id="rId5" Type="http://schemas.openxmlformats.org/officeDocument/2006/relationships/image" Target="../media/image128.jpeg"/><Relationship Id="rId4" Type="http://schemas.openxmlformats.org/officeDocument/2006/relationships/image" Target="../media/image127.jpeg"/></Relationships>
</file>

<file path=ppt/slides/_rels/slide43.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image" Target="../media/image2.png"/><Relationship Id="rId1" Type="http://schemas.openxmlformats.org/officeDocument/2006/relationships/slideLayout" Target="../slideLayouts/slideLayout8.xml"/><Relationship Id="rId4" Type="http://schemas.openxmlformats.org/officeDocument/2006/relationships/image" Target="../media/image130.jpeg"/></Relationships>
</file>

<file path=ppt/slides/_rels/slide44.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image" Target="../media/image2.png"/><Relationship Id="rId1" Type="http://schemas.openxmlformats.org/officeDocument/2006/relationships/slideLayout" Target="../slideLayouts/slideLayout8.xml"/><Relationship Id="rId4" Type="http://schemas.openxmlformats.org/officeDocument/2006/relationships/image" Target="../media/image132.jpeg"/></Relationships>
</file>

<file path=ppt/slides/_rels/slide45.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image" Target="../media/image2.png"/><Relationship Id="rId1" Type="http://schemas.openxmlformats.org/officeDocument/2006/relationships/slideLayout" Target="../slideLayouts/slideLayout8.xml"/><Relationship Id="rId4" Type="http://schemas.openxmlformats.org/officeDocument/2006/relationships/image" Target="../media/image134.jpeg"/></Relationships>
</file>

<file path=ppt/slides/_rels/slide46.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image" Target="../media/image2.png"/><Relationship Id="rId1" Type="http://schemas.openxmlformats.org/officeDocument/2006/relationships/slideLayout" Target="../slideLayouts/slideLayout8.xml"/><Relationship Id="rId5" Type="http://schemas.openxmlformats.org/officeDocument/2006/relationships/image" Target="../media/image137.jpeg"/><Relationship Id="rId4" Type="http://schemas.openxmlformats.org/officeDocument/2006/relationships/image" Target="../media/image136.jpeg"/></Relationships>
</file>

<file path=ppt/slides/_rels/slide47.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image" Target="../media/image2.png"/><Relationship Id="rId1" Type="http://schemas.openxmlformats.org/officeDocument/2006/relationships/slideLayout" Target="../slideLayouts/slideLayout8.xml"/><Relationship Id="rId4" Type="http://schemas.openxmlformats.org/officeDocument/2006/relationships/image" Target="../media/image139.jpeg"/></Relationships>
</file>

<file path=ppt/slides/_rels/slide48.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image" Target="../media/image2.png"/><Relationship Id="rId1" Type="http://schemas.openxmlformats.org/officeDocument/2006/relationships/slideLayout" Target="../slideLayouts/slideLayout8.xml"/><Relationship Id="rId4" Type="http://schemas.openxmlformats.org/officeDocument/2006/relationships/image" Target="../media/image141.png"/></Relationships>
</file>

<file path=ppt/slides/_rels/slide49.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image" Target="../media/image2.png"/><Relationship Id="rId1" Type="http://schemas.openxmlformats.org/officeDocument/2006/relationships/slideLayout" Target="../slideLayouts/slideLayout8.xml"/><Relationship Id="rId6" Type="http://schemas.openxmlformats.org/officeDocument/2006/relationships/image" Target="../media/image145.jpeg"/><Relationship Id="rId5" Type="http://schemas.openxmlformats.org/officeDocument/2006/relationships/image" Target="../media/image144.jpeg"/><Relationship Id="rId4" Type="http://schemas.openxmlformats.org/officeDocument/2006/relationships/image" Target="../media/image143.jpeg"/></Relationships>
</file>

<file path=ppt/slides/_rels/slide50.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image" Target="../media/image2.png"/><Relationship Id="rId1" Type="http://schemas.openxmlformats.org/officeDocument/2006/relationships/slideLayout" Target="../slideLayouts/slideLayout8.xml"/><Relationship Id="rId5" Type="http://schemas.openxmlformats.org/officeDocument/2006/relationships/image" Target="../media/image148.jpeg"/><Relationship Id="rId4" Type="http://schemas.openxmlformats.org/officeDocument/2006/relationships/image" Target="../media/image147.jpeg"/></Relationships>
</file>

<file path=ppt/slides/_rels/slide51.xml.rels><?xml version="1.0" encoding="UTF-8" standalone="yes"?>
<Relationships xmlns="http://schemas.openxmlformats.org/package/2006/relationships"><Relationship Id="rId3" Type="http://schemas.openxmlformats.org/officeDocument/2006/relationships/image" Target="../media/image149.jpeg"/><Relationship Id="rId2" Type="http://schemas.openxmlformats.org/officeDocument/2006/relationships/image" Target="../media/image2.png"/><Relationship Id="rId1" Type="http://schemas.openxmlformats.org/officeDocument/2006/relationships/slideLayout" Target="../slideLayouts/slideLayout8.xml"/><Relationship Id="rId4" Type="http://schemas.openxmlformats.org/officeDocument/2006/relationships/image" Target="../media/image150.jpeg"/></Relationships>
</file>

<file path=ppt/slides/_rels/slide52.xml.rels><?xml version="1.0" encoding="UTF-8" standalone="yes"?>
<Relationships xmlns="http://schemas.openxmlformats.org/package/2006/relationships"><Relationship Id="rId3" Type="http://schemas.openxmlformats.org/officeDocument/2006/relationships/image" Target="../media/image152.jpeg"/><Relationship Id="rId2" Type="http://schemas.openxmlformats.org/officeDocument/2006/relationships/image" Target="../media/image151.png"/><Relationship Id="rId1" Type="http://schemas.openxmlformats.org/officeDocument/2006/relationships/slideLayout" Target="../slideLayouts/slideLayout8.xml"/><Relationship Id="rId4" Type="http://schemas.openxmlformats.org/officeDocument/2006/relationships/image" Target="../media/image153.jpeg"/></Relationships>
</file>

<file path=ppt/slides/_rels/slide53.xml.rels><?xml version="1.0" encoding="UTF-8" standalone="yes"?>
<Relationships xmlns="http://schemas.openxmlformats.org/package/2006/relationships"><Relationship Id="rId3" Type="http://schemas.openxmlformats.org/officeDocument/2006/relationships/image" Target="../media/image154.jpeg"/><Relationship Id="rId2" Type="http://schemas.openxmlformats.org/officeDocument/2006/relationships/image" Target="../media/image2.png"/><Relationship Id="rId1" Type="http://schemas.openxmlformats.org/officeDocument/2006/relationships/slideLayout" Target="../slideLayouts/slideLayout8.xml"/><Relationship Id="rId5" Type="http://schemas.openxmlformats.org/officeDocument/2006/relationships/image" Target="../media/image156.png"/><Relationship Id="rId4" Type="http://schemas.openxmlformats.org/officeDocument/2006/relationships/image" Target="../media/image155.jpeg"/></Relationships>
</file>

<file path=ppt/slides/_rels/slide54.xml.rels><?xml version="1.0" encoding="UTF-8" standalone="yes"?>
<Relationships xmlns="http://schemas.openxmlformats.org/package/2006/relationships"><Relationship Id="rId3" Type="http://schemas.openxmlformats.org/officeDocument/2006/relationships/image" Target="../media/image157.jpeg"/><Relationship Id="rId2" Type="http://schemas.openxmlformats.org/officeDocument/2006/relationships/image" Target="../media/image2.png"/><Relationship Id="rId1" Type="http://schemas.openxmlformats.org/officeDocument/2006/relationships/slideLayout" Target="../slideLayouts/slideLayout8.xml"/><Relationship Id="rId6" Type="http://schemas.openxmlformats.org/officeDocument/2006/relationships/image" Target="../media/image160.jpeg"/><Relationship Id="rId5" Type="http://schemas.openxmlformats.org/officeDocument/2006/relationships/image" Target="../media/image159.jpeg"/><Relationship Id="rId4" Type="http://schemas.openxmlformats.org/officeDocument/2006/relationships/image" Target="../media/image158.jpeg"/></Relationships>
</file>

<file path=ppt/slides/_rels/slide55.xml.rels><?xml version="1.0" encoding="UTF-8" standalone="yes"?>
<Relationships xmlns="http://schemas.openxmlformats.org/package/2006/relationships"><Relationship Id="rId3" Type="http://schemas.openxmlformats.org/officeDocument/2006/relationships/image" Target="../media/image162.jpeg"/><Relationship Id="rId2" Type="http://schemas.openxmlformats.org/officeDocument/2006/relationships/image" Target="../media/image161.jpeg"/><Relationship Id="rId1" Type="http://schemas.openxmlformats.org/officeDocument/2006/relationships/slideLayout" Target="../slideLayouts/slideLayout8.xml"/><Relationship Id="rId4" Type="http://schemas.openxmlformats.org/officeDocument/2006/relationships/image" Target="../media/image151.png"/></Relationships>
</file>

<file path=ppt/slides/_rels/slide56.xml.rels><?xml version="1.0" encoding="UTF-8" standalone="yes"?>
<Relationships xmlns="http://schemas.openxmlformats.org/package/2006/relationships"><Relationship Id="rId3" Type="http://schemas.openxmlformats.org/officeDocument/2006/relationships/image" Target="../media/image163.jpeg"/><Relationship Id="rId2" Type="http://schemas.openxmlformats.org/officeDocument/2006/relationships/image" Target="../media/image151.png"/><Relationship Id="rId1" Type="http://schemas.openxmlformats.org/officeDocument/2006/relationships/slideLayout" Target="../slideLayouts/slideLayout8.xml"/><Relationship Id="rId5" Type="http://schemas.openxmlformats.org/officeDocument/2006/relationships/image" Target="../media/image165.jpeg"/><Relationship Id="rId4" Type="http://schemas.openxmlformats.org/officeDocument/2006/relationships/image" Target="../media/image164.jpeg"/></Relationships>
</file>

<file path=ppt/slides/_rels/slide57.xml.rels><?xml version="1.0" encoding="UTF-8" standalone="yes"?>
<Relationships xmlns="http://schemas.openxmlformats.org/package/2006/relationships"><Relationship Id="rId3" Type="http://schemas.openxmlformats.org/officeDocument/2006/relationships/image" Target="../media/image166.jpeg"/><Relationship Id="rId2" Type="http://schemas.openxmlformats.org/officeDocument/2006/relationships/image" Target="../media/image151.png"/><Relationship Id="rId1" Type="http://schemas.openxmlformats.org/officeDocument/2006/relationships/slideLayout" Target="../slideLayouts/slideLayout8.xml"/><Relationship Id="rId4" Type="http://schemas.openxmlformats.org/officeDocument/2006/relationships/image" Target="../media/image16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B19B0651-EE4F-4900-A07F-96A6BFA9D0F0}" type="slidenum">
              <a:rPr lang="ru-RU" smtClean="0"/>
              <a:t>1</a:t>
            </a:fld>
            <a:endParaRPr lang="ru-RU"/>
          </a:p>
        </p:txBody>
      </p:sp>
      <p:sp>
        <p:nvSpPr>
          <p:cNvPr id="6" name="Заголовок 1"/>
          <p:cNvSpPr txBox="1">
            <a:spLocks/>
          </p:cNvSpPr>
          <p:nvPr/>
        </p:nvSpPr>
        <p:spPr>
          <a:xfrm>
            <a:off x="-108520" y="204369"/>
            <a:ext cx="8075240" cy="2775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b="1" kern="1200">
                <a:solidFill>
                  <a:schemeClr val="tx1"/>
                </a:solidFill>
                <a:latin typeface="+mj-lt"/>
                <a:ea typeface="+mj-ea"/>
                <a:cs typeface="+mj-cs"/>
              </a:defRPr>
            </a:lvl1pPr>
          </a:lstStyle>
          <a:p>
            <a:pPr lvl="0">
              <a:spcBef>
                <a:spcPts val="0"/>
              </a:spcBef>
              <a:defRPr/>
            </a:pPr>
            <a:endParaRPr lang="ru-RU" sz="1400" b="0" dirty="0" smtClean="0">
              <a:solidFill>
                <a:srgbClr val="FF0000"/>
              </a:solidFill>
              <a:latin typeface="Calibri" panose="020F0502020204030204" pitchFamily="34" charset="0"/>
              <a:ea typeface="Cambria" panose="02040503050406030204" pitchFamily="18" charset="0"/>
              <a:cs typeface="Calibri" panose="020F0502020204030204" pitchFamily="34" charset="0"/>
            </a:endParaRPr>
          </a:p>
          <a:p>
            <a:pPr lvl="0">
              <a:spcBef>
                <a:spcPts val="0"/>
              </a:spcBef>
              <a:defRPr/>
            </a:pPr>
            <a:endParaRPr lang="ru-RU" sz="1400" b="0" dirty="0">
              <a:solidFill>
                <a:srgbClr val="FF0000"/>
              </a:solidFill>
              <a:latin typeface="Calibri" panose="020F0502020204030204" pitchFamily="34" charset="0"/>
              <a:ea typeface="Cambria" panose="02040503050406030204" pitchFamily="18" charset="0"/>
              <a:cs typeface="Calibri" panose="020F0502020204030204" pitchFamily="34" charset="0"/>
            </a:endParaRPr>
          </a:p>
          <a:p>
            <a:pPr lvl="0">
              <a:spcBef>
                <a:spcPts val="0"/>
              </a:spcBef>
              <a:defRPr/>
            </a:pPr>
            <a:r>
              <a:rPr lang="ru-RU" sz="1400" b="0" dirty="0" smtClean="0">
                <a:solidFill>
                  <a:srgbClr val="FF0000"/>
                </a:solidFill>
                <a:latin typeface="Calibri" panose="020F0502020204030204" pitchFamily="34" charset="0"/>
                <a:ea typeface="Cambria" panose="02040503050406030204" pitchFamily="18" charset="0"/>
                <a:cs typeface="Calibri" panose="020F0502020204030204" pitchFamily="34" charset="0"/>
              </a:rPr>
              <a:t>НУРЛАТ </a:t>
            </a:r>
            <a:r>
              <a:rPr lang="ru-RU" sz="1400" b="0" dirty="0">
                <a:solidFill>
                  <a:srgbClr val="FF0000"/>
                </a:solidFill>
                <a:latin typeface="Calibri" panose="020F0502020204030204" pitchFamily="34" charset="0"/>
                <a:ea typeface="Cambria" panose="02040503050406030204" pitchFamily="18" charset="0"/>
                <a:cs typeface="Calibri" panose="020F0502020204030204" pitchFamily="34" charset="0"/>
              </a:rPr>
              <a:t>ШӘҺӘРЕ «М. Е. СЕРГЕЕВ ИСЕМЕНДӘГЕ НУРЛАТ ГИМНАЗИЯСЕ» ГБАМУ</a:t>
            </a:r>
          </a:p>
          <a:p>
            <a:pPr lvl="0">
              <a:spcBef>
                <a:spcPts val="0"/>
              </a:spcBef>
              <a:defRPr/>
            </a:pPr>
            <a:r>
              <a:rPr lang="ru-RU" sz="1400" b="0" dirty="0">
                <a:solidFill>
                  <a:srgbClr val="FF0000"/>
                </a:solidFill>
                <a:latin typeface="Calibri" panose="020F0502020204030204" pitchFamily="34" charset="0"/>
                <a:ea typeface="Cambria" panose="02040503050406030204" pitchFamily="18" charset="0"/>
                <a:cs typeface="Calibri" panose="020F0502020204030204" pitchFamily="34" charset="0"/>
              </a:rPr>
              <a:t>МАОУ «НУРЛАТСКАЯ ГИМНАЗИЯ ИМ.М.Е.СЕРГЕЕВА» Г. НУРЛАТ </a:t>
            </a:r>
          </a:p>
        </p:txBody>
      </p:sp>
      <p:pic>
        <p:nvPicPr>
          <p:cNvPr id="19" name="Рисунок 18"/>
          <p:cNvPicPr>
            <a:picLocks noChangeAspect="1"/>
          </p:cNvPicPr>
          <p:nvPr/>
        </p:nvPicPr>
        <p:blipFill>
          <a:blip r:embed="rId2"/>
          <a:stretch>
            <a:fillRect/>
          </a:stretch>
        </p:blipFill>
        <p:spPr>
          <a:xfrm>
            <a:off x="7076362" y="0"/>
            <a:ext cx="2067638" cy="902055"/>
          </a:xfrm>
          <a:prstGeom prst="rect">
            <a:avLst/>
          </a:prstGeom>
        </p:spPr>
      </p:pic>
      <p:pic>
        <p:nvPicPr>
          <p:cNvPr id="5"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5307" t="13430" r="5004" b="22054"/>
          <a:stretch/>
        </p:blipFill>
        <p:spPr bwMode="auto">
          <a:xfrm>
            <a:off x="1324692" y="1347614"/>
            <a:ext cx="6785489" cy="3255603"/>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941921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B19B0651-EE4F-4900-A07F-96A6BFA9D0F0}" type="slidenum">
              <a:rPr lang="ru-RU" smtClean="0"/>
              <a:t>2</a:t>
            </a:fld>
            <a:endParaRPr lang="ru-RU"/>
          </a:p>
        </p:txBody>
      </p:sp>
      <p:sp>
        <p:nvSpPr>
          <p:cNvPr id="6" name="Заголовок 1"/>
          <p:cNvSpPr txBox="1">
            <a:spLocks/>
          </p:cNvSpPr>
          <p:nvPr/>
        </p:nvSpPr>
        <p:spPr>
          <a:xfrm>
            <a:off x="18331" y="185914"/>
            <a:ext cx="8075240" cy="2775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b="1" kern="1200">
                <a:solidFill>
                  <a:schemeClr val="tx1"/>
                </a:solidFill>
                <a:latin typeface="+mj-lt"/>
                <a:ea typeface="+mj-ea"/>
                <a:cs typeface="+mj-cs"/>
              </a:defRPr>
            </a:lvl1pPr>
          </a:lstStyle>
          <a:p>
            <a:r>
              <a:rPr lang="ru-RU" sz="1400" b="0" dirty="0" smtClean="0">
                <a:solidFill>
                  <a:srgbClr val="FF0000"/>
                </a:solidFill>
                <a:latin typeface="Calibri" panose="020F0502020204030204" pitchFamily="34" charset="0"/>
                <a:cs typeface="Calibri" panose="020F0502020204030204" pitchFamily="34" charset="0"/>
              </a:rPr>
              <a:t>ВСТРЕЧА С МАРАТ АХМЕТОВИЧЕМ</a:t>
            </a:r>
            <a:r>
              <a:rPr lang="en-US" sz="1400" b="0" dirty="0" smtClean="0">
                <a:solidFill>
                  <a:srgbClr val="FF0000"/>
                </a:solidFill>
                <a:latin typeface="Calibri" panose="020F0502020204030204" pitchFamily="34" charset="0"/>
                <a:cs typeface="Calibri" panose="020F0502020204030204" pitchFamily="34" charset="0"/>
              </a:rPr>
              <a:t>/</a:t>
            </a:r>
            <a:r>
              <a:rPr lang="tt-RU" sz="1400" b="0" dirty="0" smtClean="0">
                <a:solidFill>
                  <a:srgbClr val="FF0000"/>
                </a:solidFill>
                <a:latin typeface="Calibri" panose="020F0502020204030204" pitchFamily="34" charset="0"/>
                <a:cs typeface="Calibri" panose="020F0502020204030204" pitchFamily="34" charset="0"/>
              </a:rPr>
              <a:t>МАРАТ ӘХМӘТОВ БЕЛӘН ОЧРАШУ</a:t>
            </a:r>
          </a:p>
        </p:txBody>
      </p:sp>
      <p:pic>
        <p:nvPicPr>
          <p:cNvPr id="19" name="Рисунок 18"/>
          <p:cNvPicPr>
            <a:picLocks noChangeAspect="1"/>
          </p:cNvPicPr>
          <p:nvPr/>
        </p:nvPicPr>
        <p:blipFill>
          <a:blip r:embed="rId2"/>
          <a:stretch>
            <a:fillRect/>
          </a:stretch>
        </p:blipFill>
        <p:spPr>
          <a:xfrm>
            <a:off x="7076362" y="0"/>
            <a:ext cx="2067638" cy="902055"/>
          </a:xfrm>
          <a:prstGeom prst="rect">
            <a:avLst/>
          </a:prstGeom>
        </p:spPr>
      </p:pic>
      <p:sp>
        <p:nvSpPr>
          <p:cNvPr id="2" name="Прямоугольник 1"/>
          <p:cNvSpPr/>
          <p:nvPr/>
        </p:nvSpPr>
        <p:spPr>
          <a:xfrm>
            <a:off x="827584" y="451027"/>
            <a:ext cx="7128792" cy="2722875"/>
          </a:xfrm>
          <a:prstGeom prst="rect">
            <a:avLst/>
          </a:prstGeom>
        </p:spPr>
        <p:txBody>
          <a:bodyPr wrap="square">
            <a:spAutoFit/>
          </a:bodyPr>
          <a:lstStyle/>
          <a:p>
            <a:r>
              <a:rPr lang="ru-RU" sz="1200" dirty="0" smtClean="0"/>
              <a:t>    </a:t>
            </a:r>
          </a:p>
          <a:p>
            <a:r>
              <a:rPr lang="ru-RU" sz="1200" dirty="0" smtClean="0"/>
              <a:t>  </a:t>
            </a:r>
            <a:r>
              <a:rPr lang="ru-RU" sz="1200" dirty="0">
                <a:latin typeface="Times New Roman" panose="02020603050405020304" pitchFamily="18" charset="0"/>
                <a:cs typeface="Times New Roman" panose="02020603050405020304" pitchFamily="18" charset="0"/>
              </a:rPr>
              <a:t> </a:t>
            </a:r>
            <a:r>
              <a:rPr lang="ru-RU" sz="1200" dirty="0" smtClean="0">
                <a:latin typeface="Times New Roman" panose="02020603050405020304" pitchFamily="18" charset="0"/>
                <a:cs typeface="Times New Roman" panose="02020603050405020304" pitchFamily="18" charset="0"/>
              </a:rPr>
              <a:t>   </a:t>
            </a:r>
            <a:r>
              <a:rPr lang="ru-RU" sz="1200" dirty="0" err="1" smtClean="0">
                <a:latin typeface="Times New Roman" panose="02020603050405020304" pitchFamily="18" charset="0"/>
                <a:cs typeface="Times New Roman" panose="02020603050405020304" pitchFamily="18" charset="0"/>
              </a:rPr>
              <a:t>Эш</a:t>
            </a:r>
            <a:r>
              <a:rPr lang="ru-RU" sz="1200" dirty="0" smtClean="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сәфәре</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кысаларында</a:t>
            </a:r>
            <a:r>
              <a:rPr lang="ru-RU" sz="1200" dirty="0">
                <a:latin typeface="Times New Roman" panose="02020603050405020304" pitchFamily="18" charset="0"/>
                <a:cs typeface="Times New Roman" panose="02020603050405020304" pitchFamily="18" charset="0"/>
              </a:rPr>
              <a:t> ТР </a:t>
            </a:r>
            <a:r>
              <a:rPr lang="ru-RU" sz="1200" dirty="0" err="1">
                <a:latin typeface="Times New Roman" panose="02020603050405020304" pitchFamily="18" charset="0"/>
                <a:cs typeface="Times New Roman" panose="02020603050405020304" pitchFamily="18" charset="0"/>
              </a:rPr>
              <a:t>Дәүләт</a:t>
            </a:r>
            <a:r>
              <a:rPr lang="ru-RU" sz="1200" dirty="0">
                <a:latin typeface="Times New Roman" panose="02020603050405020304" pitchFamily="18" charset="0"/>
                <a:cs typeface="Times New Roman" panose="02020603050405020304" pitchFamily="18" charset="0"/>
              </a:rPr>
              <a:t> Советы </a:t>
            </a:r>
            <a:r>
              <a:rPr lang="ru-RU" sz="1200" dirty="0" err="1">
                <a:latin typeface="Times New Roman" panose="02020603050405020304" pitchFamily="18" charset="0"/>
                <a:cs typeface="Times New Roman" panose="02020603050405020304" pitchFamily="18" charset="0"/>
              </a:rPr>
              <a:t>Рәисе</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урынбасары</a:t>
            </a:r>
            <a:r>
              <a:rPr lang="ru-RU" sz="1200" dirty="0">
                <a:latin typeface="Times New Roman" panose="02020603050405020304" pitchFamily="18" charset="0"/>
                <a:cs typeface="Times New Roman" panose="02020603050405020304" pitchFamily="18" charset="0"/>
              </a:rPr>
              <a:t>, ТР Президенты </a:t>
            </a:r>
            <a:r>
              <a:rPr lang="ru-RU" sz="1200" dirty="0" err="1">
                <a:latin typeface="Times New Roman" panose="02020603050405020304" pitchFamily="18" charset="0"/>
                <a:cs typeface="Times New Roman" panose="02020603050405020304" pitchFamily="18" charset="0"/>
              </a:rPr>
              <a:t>каршындагы</a:t>
            </a:r>
            <a:r>
              <a:rPr lang="ru-RU" sz="1200" dirty="0">
                <a:latin typeface="Times New Roman" panose="02020603050405020304" pitchFamily="18" charset="0"/>
                <a:cs typeface="Times New Roman" panose="02020603050405020304" pitchFamily="18" charset="0"/>
              </a:rPr>
              <a:t> татар </a:t>
            </a:r>
            <a:r>
              <a:rPr lang="ru-RU" sz="1200" dirty="0" err="1">
                <a:latin typeface="Times New Roman" panose="02020603050405020304" pitchFamily="18" charset="0"/>
                <a:cs typeface="Times New Roman" panose="02020603050405020304" pitchFamily="18" charset="0"/>
              </a:rPr>
              <a:t>телен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саклау</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һәм</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үстерү</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мәсьәләләре</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комиссиясе</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рәисе</a:t>
            </a:r>
            <a:r>
              <a:rPr lang="ru-RU" sz="1200" dirty="0">
                <a:latin typeface="Times New Roman" panose="02020603050405020304" pitchFamily="18" charset="0"/>
                <a:cs typeface="Times New Roman" panose="02020603050405020304" pitchFamily="18" charset="0"/>
              </a:rPr>
              <a:t> Марат </a:t>
            </a:r>
            <a:r>
              <a:rPr lang="ru-RU" sz="1200" dirty="0" err="1">
                <a:latin typeface="Times New Roman" panose="02020603050405020304" pitchFamily="18" charset="0"/>
                <a:cs typeface="Times New Roman" panose="02020603050405020304" pitchFamily="18" charset="0"/>
              </a:rPr>
              <a:t>Әхмәтов</a:t>
            </a:r>
            <a:r>
              <a:rPr lang="ru-RU" sz="1200" dirty="0">
                <a:latin typeface="Times New Roman" panose="02020603050405020304" pitchFamily="18" charset="0"/>
                <a:cs typeface="Times New Roman" panose="02020603050405020304" pitchFamily="18" charset="0"/>
              </a:rPr>
              <a:t> Нурлат </a:t>
            </a:r>
            <a:r>
              <a:rPr lang="ru-RU" sz="1200" dirty="0" err="1">
                <a:latin typeface="Times New Roman" panose="02020603050405020304" pitchFamily="18" charset="0"/>
                <a:cs typeface="Times New Roman" panose="02020603050405020304" pitchFamily="18" charset="0"/>
              </a:rPr>
              <a:t>гимназиясендә</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булды</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Гимназиядә</a:t>
            </a:r>
            <a:r>
              <a:rPr lang="ru-RU" sz="1200" dirty="0">
                <a:latin typeface="Times New Roman" panose="02020603050405020304" pitchFamily="18" charset="0"/>
                <a:cs typeface="Times New Roman" panose="02020603050405020304" pitchFamily="18" charset="0"/>
              </a:rPr>
              <a:t> татар </a:t>
            </a:r>
            <a:r>
              <a:rPr lang="ru-RU" sz="1200" dirty="0" err="1">
                <a:latin typeface="Times New Roman" panose="02020603050405020304" pitchFamily="18" charset="0"/>
                <a:cs typeface="Times New Roman" panose="02020603050405020304" pitchFamily="18" charset="0"/>
              </a:rPr>
              <a:t>телен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өйрәнү</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саклау</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һәм</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үстерү</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буенча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зур</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эш</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алып</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барылуын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гимназистларны</a:t>
            </a:r>
            <a:r>
              <a:rPr lang="tt-RU" sz="1200" dirty="0">
                <a:latin typeface="Times New Roman" panose="02020603050405020304" pitchFamily="18" charset="0"/>
                <a:cs typeface="Times New Roman" panose="02020603050405020304" pitchFamily="18" charset="0"/>
              </a:rPr>
              <a:t>ң</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төрле</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олимпиадаларда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конкурсларда</a:t>
            </a:r>
            <a:r>
              <a:rPr lang="ru-RU" sz="1200" dirty="0">
                <a:latin typeface="Times New Roman" panose="02020603050405020304" pitchFamily="18" charset="0"/>
                <a:cs typeface="Times New Roman" panose="02020603050405020304" pitchFamily="18" charset="0"/>
              </a:rPr>
              <a:t> актив </a:t>
            </a:r>
            <a:r>
              <a:rPr lang="ru-RU" sz="1200" dirty="0" err="1">
                <a:latin typeface="Times New Roman" panose="02020603050405020304" pitchFamily="18" charset="0"/>
                <a:cs typeface="Times New Roman" panose="02020603050405020304" pitchFamily="18" charset="0"/>
              </a:rPr>
              <a:t>катнашып</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җиңүче</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призерлар</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булуын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һәм</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туган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телгә</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мәхәббәт</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иҗат</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аша</a:t>
            </a:r>
            <a:r>
              <a:rPr lang="ru-RU" sz="1200" dirty="0">
                <a:latin typeface="Times New Roman" panose="02020603050405020304" pitchFamily="18" charset="0"/>
                <a:cs typeface="Times New Roman" panose="02020603050405020304" pitchFamily="18" charset="0"/>
              </a:rPr>
              <a:t> да </a:t>
            </a:r>
            <a:r>
              <a:rPr lang="ru-RU" sz="1200" dirty="0" err="1">
                <a:latin typeface="Times New Roman" panose="02020603050405020304" pitchFamily="18" charset="0"/>
                <a:cs typeface="Times New Roman" panose="02020603050405020304" pitchFamily="18" charset="0"/>
              </a:rPr>
              <a:t>тәрбияләнүен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искәртте</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Түгәрәк</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өстәл</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артында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туган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телләрне</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үстерү</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һәм</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саклау</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буенча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сөйләшү</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булды</a:t>
            </a:r>
            <a:r>
              <a:rPr lang="ru-RU" sz="1200" dirty="0" smtClean="0">
                <a:latin typeface="Times New Roman" panose="02020603050405020304" pitchFamily="18" charset="0"/>
                <a:cs typeface="Times New Roman" panose="02020603050405020304" pitchFamily="18" charset="0"/>
              </a:rPr>
              <a:t>.</a:t>
            </a:r>
          </a:p>
          <a:p>
            <a:r>
              <a:rPr lang="ru-RU" sz="1200" dirty="0">
                <a:latin typeface="Times New Roman" panose="02020603050405020304" pitchFamily="18" charset="0"/>
                <a:cs typeface="Times New Roman" panose="02020603050405020304" pitchFamily="18" charset="0"/>
              </a:rPr>
              <a:t> </a:t>
            </a:r>
            <a:r>
              <a:rPr lang="ru-RU" sz="1200" dirty="0" smtClean="0">
                <a:latin typeface="Times New Roman" panose="02020603050405020304" pitchFamily="18" charset="0"/>
                <a:cs typeface="Times New Roman" panose="02020603050405020304" pitchFamily="18" charset="0"/>
              </a:rPr>
              <a:t>    </a:t>
            </a:r>
            <a:r>
              <a:rPr lang="ru-RU" sz="1200" dirty="0" smtClean="0"/>
              <a:t> </a:t>
            </a:r>
            <a:r>
              <a:rPr lang="ru-RU" sz="1200" dirty="0" smtClean="0">
                <a:latin typeface="Times New Roman" panose="02020603050405020304" pitchFamily="18" charset="0"/>
                <a:cs typeface="Times New Roman" panose="02020603050405020304" pitchFamily="18" charset="0"/>
              </a:rPr>
              <a:t>В </a:t>
            </a:r>
            <a:r>
              <a:rPr lang="ru-RU" sz="1200" dirty="0">
                <a:latin typeface="Times New Roman" panose="02020603050405020304" pitchFamily="18" charset="0"/>
                <a:cs typeface="Times New Roman" panose="02020603050405020304" pitchFamily="18" charset="0"/>
              </a:rPr>
              <a:t>рамках рабочей поездки заместитель председателя Государственного Совета РТ, председатель комиссии при Президенте РТ по вопросам сохранения и развития татарского языка Марат Ахметов посетил </a:t>
            </a:r>
            <a:r>
              <a:rPr lang="ru-RU" sz="1200" dirty="0" err="1">
                <a:latin typeface="Times New Roman" panose="02020603050405020304" pitchFamily="18" charset="0"/>
                <a:cs typeface="Times New Roman" panose="02020603050405020304" pitchFamily="18" charset="0"/>
              </a:rPr>
              <a:t>Нурлатскую</a:t>
            </a:r>
            <a:r>
              <a:rPr lang="ru-RU" sz="1200" dirty="0">
                <a:latin typeface="Times New Roman" panose="02020603050405020304" pitchFamily="18" charset="0"/>
                <a:cs typeface="Times New Roman" panose="02020603050405020304" pitchFamily="18" charset="0"/>
              </a:rPr>
              <a:t> гимназию. Он напомнил, что в гимназии ведется большая работа по изучению, сохранению и развитию татарского языка, гимназисты активно участвуют в различных олимпиадах, конкурсах, становятся победителями и призерами, любовь к родному языку воспитывается и через творчество. За круглым столом состоялся разговор по вопросам развития и сохранения родных языков.</a:t>
            </a:r>
          </a:p>
          <a:p>
            <a:endParaRPr lang="ru-RU" sz="1200" dirty="0">
              <a:latin typeface="Times New Roman" panose="02020603050405020304" pitchFamily="18" charset="0"/>
              <a:cs typeface="Times New Roman" panose="02020603050405020304" pitchFamily="18" charset="0"/>
            </a:endParaRPr>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24229" y="3173902"/>
            <a:ext cx="3359939" cy="1630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415390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B19B0651-EE4F-4900-A07F-96A6BFA9D0F0}" type="slidenum">
              <a:rPr lang="ru-RU" smtClean="0"/>
              <a:t>3</a:t>
            </a:fld>
            <a:endParaRPr lang="ru-RU"/>
          </a:p>
        </p:txBody>
      </p:sp>
      <p:sp>
        <p:nvSpPr>
          <p:cNvPr id="6" name="Заголовок 1"/>
          <p:cNvSpPr txBox="1">
            <a:spLocks/>
          </p:cNvSpPr>
          <p:nvPr/>
        </p:nvSpPr>
        <p:spPr>
          <a:xfrm>
            <a:off x="395536" y="312257"/>
            <a:ext cx="8075240" cy="277540"/>
          </a:xfrm>
          <a:prstGeom prst="rect">
            <a:avLst/>
          </a:prstGeom>
        </p:spPr>
        <p:txBody>
          <a:bodyPr vert="horz" lIns="91440" tIns="45720" rIns="91440" bIns="45720" rtlCol="0" anchor="ctr">
            <a:normAutofit fontScale="75000" lnSpcReduction="20000"/>
          </a:bodyPr>
          <a:lstStyle>
            <a:lvl1pPr algn="ctr" defTabSz="914400" rtl="0" eaLnBrk="1" latinLnBrk="0" hangingPunct="1">
              <a:spcBef>
                <a:spcPct val="0"/>
              </a:spcBef>
              <a:buNone/>
              <a:defRPr sz="4400" b="1" kern="1200">
                <a:solidFill>
                  <a:schemeClr val="tx1"/>
                </a:solidFill>
                <a:latin typeface="+mj-lt"/>
                <a:ea typeface="+mj-ea"/>
                <a:cs typeface="+mj-cs"/>
              </a:defRPr>
            </a:lvl1pPr>
          </a:lstStyle>
          <a:p>
            <a:endParaRPr lang="ru-RU" sz="2000" dirty="0">
              <a:solidFill>
                <a:schemeClr val="tx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9" name="Рисунок 18"/>
          <p:cNvPicPr>
            <a:picLocks noChangeAspect="1"/>
          </p:cNvPicPr>
          <p:nvPr/>
        </p:nvPicPr>
        <p:blipFill>
          <a:blip r:embed="rId3"/>
          <a:stretch>
            <a:fillRect/>
          </a:stretch>
        </p:blipFill>
        <p:spPr>
          <a:xfrm>
            <a:off x="7076362" y="0"/>
            <a:ext cx="2067638" cy="902055"/>
          </a:xfrm>
          <a:prstGeom prst="rect">
            <a:avLst/>
          </a:prstGeom>
        </p:spPr>
      </p:pic>
      <p:pic>
        <p:nvPicPr>
          <p:cNvPr id="5"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07381" y="2508498"/>
            <a:ext cx="1683598" cy="224479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0288" y="2626172"/>
            <a:ext cx="2496277" cy="1872207"/>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84167" y="2499742"/>
            <a:ext cx="2505461" cy="2125069"/>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Прямоугольник 1"/>
          <p:cNvSpPr/>
          <p:nvPr/>
        </p:nvSpPr>
        <p:spPr>
          <a:xfrm>
            <a:off x="426071" y="340994"/>
            <a:ext cx="6984776" cy="738664"/>
          </a:xfrm>
          <a:prstGeom prst="rect">
            <a:avLst/>
          </a:prstGeom>
        </p:spPr>
        <p:txBody>
          <a:bodyPr wrap="square">
            <a:spAutoFit/>
          </a:bodyPr>
          <a:lstStyle/>
          <a:p>
            <a:pPr lvl="0" algn="ctr"/>
            <a:r>
              <a:rPr lang="tt-RU" sz="1400" dirty="0">
                <a:solidFill>
                  <a:srgbClr val="FF0000"/>
                </a:solidFill>
                <a:latin typeface="Calibri"/>
                <a:cs typeface="Times New Roman" panose="02020603050405020304" pitchFamily="18" charset="0"/>
              </a:rPr>
              <a:t>ТАТАР ТЕЛЕ ҺӘМ ӘДӘБИЯТЫННАН РЕСПУБЛИКА ОЛИМПИАДАСЫ </a:t>
            </a:r>
            <a:r>
              <a:rPr lang="tt-RU" sz="1400" dirty="0" smtClean="0">
                <a:solidFill>
                  <a:srgbClr val="FF0000"/>
                </a:solidFill>
                <a:latin typeface="Calibri"/>
                <a:cs typeface="Times New Roman" panose="02020603050405020304" pitchFamily="18" charset="0"/>
              </a:rPr>
              <a:t>ҖИҢҮЧЕЛӘРЕ</a:t>
            </a:r>
            <a:r>
              <a:rPr lang="en-US" sz="1400" dirty="0">
                <a:solidFill>
                  <a:srgbClr val="FF0000"/>
                </a:solidFill>
                <a:latin typeface="Calibri"/>
                <a:cs typeface="Times New Roman" panose="02020603050405020304" pitchFamily="18" charset="0"/>
              </a:rPr>
              <a:t>/</a:t>
            </a:r>
            <a:endParaRPr lang="tt-RU" sz="1400" dirty="0">
              <a:solidFill>
                <a:srgbClr val="FF0000"/>
              </a:solidFill>
              <a:latin typeface="Calibri"/>
              <a:cs typeface="Times New Roman" panose="02020603050405020304" pitchFamily="18" charset="0"/>
            </a:endParaRPr>
          </a:p>
          <a:p>
            <a:pPr lvl="0" algn="ctr"/>
            <a:r>
              <a:rPr lang="tt-RU" sz="1400" dirty="0">
                <a:solidFill>
                  <a:srgbClr val="FF0000"/>
                </a:solidFill>
                <a:latin typeface="Calibri"/>
                <a:cs typeface="Times New Roman" panose="02020603050405020304" pitchFamily="18" charset="0"/>
              </a:rPr>
              <a:t>ПОБЕДИТЕЛИ И ПРИЗЁРЫ РЕСПУБЛИКАНСКОЙ ОЛИМПИАДЫ</a:t>
            </a:r>
          </a:p>
          <a:p>
            <a:pPr lvl="0" algn="ctr"/>
            <a:r>
              <a:rPr lang="tt-RU" sz="1400" dirty="0">
                <a:solidFill>
                  <a:srgbClr val="FF0000"/>
                </a:solidFill>
                <a:latin typeface="Calibri"/>
                <a:cs typeface="Times New Roman" panose="02020603050405020304" pitchFamily="18" charset="0"/>
              </a:rPr>
              <a:t> ПО ТАТАРСКОМУ ЯЗЫКУ И ЛИТЕРАТУРЕ</a:t>
            </a:r>
          </a:p>
        </p:txBody>
      </p:sp>
      <p:sp>
        <p:nvSpPr>
          <p:cNvPr id="3" name="TextBox 2"/>
          <p:cNvSpPr txBox="1"/>
          <p:nvPr/>
        </p:nvSpPr>
        <p:spPr>
          <a:xfrm>
            <a:off x="1475656" y="1268055"/>
            <a:ext cx="5670715" cy="1015663"/>
          </a:xfrm>
          <a:prstGeom prst="rect">
            <a:avLst/>
          </a:prstGeom>
          <a:noFill/>
        </p:spPr>
        <p:txBody>
          <a:bodyPr wrap="square" rtlCol="0">
            <a:spAutoFit/>
          </a:bodyPr>
          <a:lstStyle/>
          <a:p>
            <a:r>
              <a:rPr lang="tt-RU" sz="1200" dirty="0" smtClean="0">
                <a:latin typeface="Times New Roman" panose="02020603050405020304" pitchFamily="18" charset="0"/>
                <a:cs typeface="Times New Roman" panose="02020603050405020304" pitchFamily="18" charset="0"/>
              </a:rPr>
              <a:t>     6 нчы сыйныф укучысы Газизова Ясминә татар теленнән</a:t>
            </a:r>
            <a:r>
              <a:rPr lang="tt-RU" sz="1200" dirty="0" smtClean="0">
                <a:latin typeface="Times New Roman" panose="02020603050405020304" pitchFamily="18" charset="0"/>
                <a:cs typeface="Times New Roman" panose="02020603050405020304" pitchFamily="18" charset="0"/>
              </a:rPr>
              <a:t>, </a:t>
            </a:r>
            <a:r>
              <a:rPr lang="ru-RU" sz="1200" dirty="0" smtClean="0">
                <a:latin typeface="Times New Roman" panose="02020603050405020304" pitchFamily="18" charset="0"/>
                <a:cs typeface="Times New Roman" panose="02020603050405020304" pitchFamily="18" charset="0"/>
              </a:rPr>
              <a:t>10 </a:t>
            </a:r>
            <a:r>
              <a:rPr lang="ru-RU" sz="1200" dirty="0" err="1" smtClean="0">
                <a:latin typeface="Times New Roman" panose="02020603050405020304" pitchFamily="18" charset="0"/>
                <a:cs typeface="Times New Roman" panose="02020603050405020304" pitchFamily="18" charset="0"/>
              </a:rPr>
              <a:t>нчы</a:t>
            </a:r>
            <a:r>
              <a:rPr lang="ru-RU" sz="1200" dirty="0" smtClean="0">
                <a:latin typeface="Times New Roman" panose="02020603050405020304" pitchFamily="18" charset="0"/>
                <a:cs typeface="Times New Roman" panose="02020603050405020304" pitchFamily="18" charset="0"/>
              </a:rPr>
              <a:t> </a:t>
            </a:r>
            <a:r>
              <a:rPr lang="ru-RU" sz="1200" dirty="0" err="1" smtClean="0">
                <a:latin typeface="Times New Roman" panose="02020603050405020304" pitchFamily="18" charset="0"/>
                <a:cs typeface="Times New Roman" panose="02020603050405020304" pitchFamily="18" charset="0"/>
              </a:rPr>
              <a:t>сыйныф</a:t>
            </a:r>
            <a:r>
              <a:rPr lang="ru-RU" sz="1200" dirty="0" smtClean="0">
                <a:latin typeface="Times New Roman" panose="02020603050405020304" pitchFamily="18" charset="0"/>
                <a:cs typeface="Times New Roman" panose="02020603050405020304" pitchFamily="18" charset="0"/>
              </a:rPr>
              <a:t> </a:t>
            </a:r>
            <a:r>
              <a:rPr lang="ru-RU" sz="1200" dirty="0" err="1" smtClean="0">
                <a:latin typeface="Times New Roman" panose="02020603050405020304" pitchFamily="18" charset="0"/>
                <a:cs typeface="Times New Roman" panose="02020603050405020304" pitchFamily="18" charset="0"/>
              </a:rPr>
              <a:t>укучысы</a:t>
            </a:r>
            <a:r>
              <a:rPr lang="ru-RU" sz="1200" dirty="0" smtClean="0">
                <a:latin typeface="Times New Roman" panose="02020603050405020304" pitchFamily="18" charset="0"/>
                <a:cs typeface="Times New Roman" panose="02020603050405020304" pitchFamily="18" charset="0"/>
              </a:rPr>
              <a:t> </a:t>
            </a:r>
            <a:r>
              <a:rPr lang="ru-RU" sz="1200" dirty="0" err="1" smtClean="0">
                <a:latin typeface="Times New Roman" panose="02020603050405020304" pitchFamily="18" charset="0"/>
                <a:cs typeface="Times New Roman" panose="02020603050405020304" pitchFamily="18" charset="0"/>
              </a:rPr>
              <a:t>Гомәрова</a:t>
            </a:r>
            <a:r>
              <a:rPr lang="ru-RU" sz="1200" dirty="0" smtClean="0">
                <a:latin typeface="Times New Roman" panose="02020603050405020304" pitchFamily="18" charset="0"/>
                <a:cs typeface="Times New Roman" panose="02020603050405020304" pitchFamily="18" charset="0"/>
              </a:rPr>
              <a:t> </a:t>
            </a:r>
            <a:r>
              <a:rPr lang="ru-RU" sz="1200" dirty="0" err="1" smtClean="0">
                <a:latin typeface="Times New Roman" panose="02020603050405020304" pitchFamily="18" charset="0"/>
                <a:cs typeface="Times New Roman" panose="02020603050405020304" pitchFamily="18" charset="0"/>
              </a:rPr>
              <a:t>Әлфинә</a:t>
            </a:r>
            <a:r>
              <a:rPr lang="ru-RU" sz="1200" dirty="0" smtClean="0">
                <a:latin typeface="Times New Roman" panose="02020603050405020304" pitchFamily="18" charset="0"/>
                <a:cs typeface="Times New Roman" panose="02020603050405020304" pitchFamily="18" charset="0"/>
              </a:rPr>
              <a:t> татар </a:t>
            </a:r>
            <a:r>
              <a:rPr lang="ru-RU" sz="1200" dirty="0" err="1" smtClean="0">
                <a:latin typeface="Times New Roman" panose="02020603050405020304" pitchFamily="18" charset="0"/>
                <a:cs typeface="Times New Roman" panose="02020603050405020304" pitchFamily="18" charset="0"/>
              </a:rPr>
              <a:t>әдәбияттыннан</a:t>
            </a:r>
            <a:r>
              <a:rPr lang="ru-RU" sz="1200" dirty="0" smtClean="0">
                <a:latin typeface="Times New Roman" panose="02020603050405020304" pitchFamily="18" charset="0"/>
                <a:cs typeface="Times New Roman" panose="02020603050405020304" pitchFamily="18" charset="0"/>
              </a:rPr>
              <a:t> </a:t>
            </a:r>
            <a:r>
              <a:rPr lang="ru-RU" sz="1200" dirty="0">
                <a:latin typeface="Times New Roman" panose="02020603050405020304" pitchFamily="18" charset="0"/>
                <a:cs typeface="Times New Roman" panose="02020603050405020304" pitchFamily="18" charset="0"/>
              </a:rPr>
              <a:t>республика </a:t>
            </a:r>
            <a:r>
              <a:rPr lang="ru-RU" sz="1200" dirty="0" err="1" smtClean="0">
                <a:latin typeface="Times New Roman" panose="02020603050405020304" pitchFamily="18" charset="0"/>
                <a:cs typeface="Times New Roman" panose="02020603050405020304" pitchFamily="18" charset="0"/>
              </a:rPr>
              <a:t>призёрлары</a:t>
            </a:r>
            <a:endParaRPr lang="ru-RU" sz="1200" dirty="0" smtClean="0">
              <a:latin typeface="Times New Roman" panose="02020603050405020304" pitchFamily="18" charset="0"/>
              <a:cs typeface="Times New Roman" panose="02020603050405020304" pitchFamily="18" charset="0"/>
            </a:endParaRPr>
          </a:p>
          <a:p>
            <a:r>
              <a:rPr lang="ru-RU" sz="1200" dirty="0">
                <a:latin typeface="Times New Roman" panose="02020603050405020304" pitchFamily="18" charset="0"/>
                <a:cs typeface="Times New Roman" panose="02020603050405020304" pitchFamily="18" charset="0"/>
              </a:rPr>
              <a:t> </a:t>
            </a:r>
            <a:r>
              <a:rPr lang="ru-RU" sz="1200" dirty="0" smtClean="0">
                <a:latin typeface="Times New Roman" panose="02020603050405020304" pitchFamily="18" charset="0"/>
                <a:cs typeface="Times New Roman" panose="02020603050405020304" pitchFamily="18" charset="0"/>
              </a:rPr>
              <a:t>     Ученица </a:t>
            </a:r>
            <a:r>
              <a:rPr lang="ru-RU" sz="1200" dirty="0">
                <a:latin typeface="Times New Roman" panose="02020603050405020304" pitchFamily="18" charset="0"/>
                <a:cs typeface="Times New Roman" panose="02020603050405020304" pitchFamily="18" charset="0"/>
              </a:rPr>
              <a:t>6 класса </a:t>
            </a:r>
            <a:r>
              <a:rPr lang="ru-RU" sz="1200" dirty="0" err="1">
                <a:latin typeface="Times New Roman" panose="02020603050405020304" pitchFamily="18" charset="0"/>
                <a:cs typeface="Times New Roman" panose="02020603050405020304" pitchFamily="18" charset="0"/>
              </a:rPr>
              <a:t>Газизова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Ясмина</a:t>
            </a:r>
            <a:r>
              <a:rPr lang="ru-RU" sz="1200" dirty="0">
                <a:latin typeface="Times New Roman" panose="02020603050405020304" pitchFamily="18" charset="0"/>
                <a:cs typeface="Times New Roman" panose="02020603050405020304" pitchFamily="18" charset="0"/>
              </a:rPr>
              <a:t> по татарскому языку, ученица 10 класса </a:t>
            </a:r>
            <a:r>
              <a:rPr lang="ru-RU" sz="1200" dirty="0" err="1">
                <a:latin typeface="Times New Roman" panose="02020603050405020304" pitchFamily="18" charset="0"/>
                <a:cs typeface="Times New Roman" panose="02020603050405020304" pitchFamily="18" charset="0"/>
              </a:rPr>
              <a:t>Гумерова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Альфина</a:t>
            </a:r>
            <a:r>
              <a:rPr lang="ru-RU" sz="1200" dirty="0">
                <a:latin typeface="Times New Roman" panose="02020603050405020304" pitchFamily="18" charset="0"/>
                <a:cs typeface="Times New Roman" panose="02020603050405020304" pitchFamily="18" charset="0"/>
              </a:rPr>
              <a:t> по татарской </a:t>
            </a:r>
            <a:r>
              <a:rPr lang="ru-RU" sz="1200" dirty="0" smtClean="0">
                <a:latin typeface="Times New Roman" panose="02020603050405020304" pitchFamily="18" charset="0"/>
                <a:cs typeface="Times New Roman" panose="02020603050405020304" pitchFamily="18" charset="0"/>
              </a:rPr>
              <a:t>литературе стали призерами республиканской олимпиады.</a:t>
            </a:r>
            <a:endParaRPr lang="ru-RU"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803831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B19B0651-EE4F-4900-A07F-96A6BFA9D0F0}" type="slidenum">
              <a:rPr lang="ru-RU" smtClean="0"/>
              <a:t>4</a:t>
            </a:fld>
            <a:endParaRPr lang="ru-RU"/>
          </a:p>
        </p:txBody>
      </p:sp>
      <p:sp>
        <p:nvSpPr>
          <p:cNvPr id="6" name="Заголовок 1"/>
          <p:cNvSpPr txBox="1">
            <a:spLocks/>
          </p:cNvSpPr>
          <p:nvPr/>
        </p:nvSpPr>
        <p:spPr>
          <a:xfrm>
            <a:off x="611560" y="340908"/>
            <a:ext cx="8075240" cy="277540"/>
          </a:xfrm>
          <a:prstGeom prst="rect">
            <a:avLst/>
          </a:prstGeom>
        </p:spPr>
        <p:txBody>
          <a:bodyPr vert="horz" lIns="91440" tIns="45720" rIns="91440" bIns="45720" rtlCol="0" anchor="ctr">
            <a:normAutofit fontScale="75000" lnSpcReduction="20000"/>
          </a:bodyPr>
          <a:lstStyle>
            <a:lvl1pPr algn="ctr" defTabSz="914400" rtl="0" eaLnBrk="1" latinLnBrk="0" hangingPunct="1">
              <a:spcBef>
                <a:spcPct val="0"/>
              </a:spcBef>
              <a:buNone/>
              <a:defRPr sz="4400" b="1" kern="1200">
                <a:solidFill>
                  <a:schemeClr val="tx1"/>
                </a:solidFill>
                <a:latin typeface="+mj-lt"/>
                <a:ea typeface="+mj-ea"/>
                <a:cs typeface="+mj-cs"/>
              </a:defRPr>
            </a:lvl1pPr>
          </a:lstStyle>
          <a:p>
            <a:endParaRPr lang="ru-RU" sz="2000" dirty="0">
              <a:solidFill>
                <a:schemeClr val="tx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9" name="Рисунок 18"/>
          <p:cNvPicPr>
            <a:picLocks noChangeAspect="1"/>
          </p:cNvPicPr>
          <p:nvPr/>
        </p:nvPicPr>
        <p:blipFill>
          <a:blip r:embed="rId2"/>
          <a:stretch>
            <a:fillRect/>
          </a:stretch>
        </p:blipFill>
        <p:spPr>
          <a:xfrm>
            <a:off x="7076362" y="0"/>
            <a:ext cx="2067638" cy="902055"/>
          </a:xfrm>
          <a:prstGeom prst="rect">
            <a:avLst/>
          </a:prstGeom>
        </p:spPr>
      </p:pic>
      <p:pic>
        <p:nvPicPr>
          <p:cNvPr id="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03648" y="2499742"/>
            <a:ext cx="3384376" cy="2216084"/>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16215" y="2139702"/>
            <a:ext cx="1762379" cy="271075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Прямоугольник 2"/>
          <p:cNvSpPr/>
          <p:nvPr/>
        </p:nvSpPr>
        <p:spPr>
          <a:xfrm>
            <a:off x="755579" y="366131"/>
            <a:ext cx="6804753" cy="523220"/>
          </a:xfrm>
          <a:prstGeom prst="rect">
            <a:avLst/>
          </a:prstGeom>
        </p:spPr>
        <p:txBody>
          <a:bodyPr wrap="square">
            <a:spAutoFit/>
          </a:bodyPr>
          <a:lstStyle/>
          <a:p>
            <a:pPr lvl="0" algn="ctr"/>
            <a:r>
              <a:rPr lang="ru-RU" sz="1400" dirty="0" smtClean="0">
                <a:solidFill>
                  <a:srgbClr val="FF0000"/>
                </a:solidFill>
                <a:latin typeface="Calibri" panose="020F0502020204030204" pitchFamily="34" charset="0"/>
                <a:cs typeface="Calibri" panose="020F0502020204030204" pitchFamily="34" charset="0"/>
              </a:rPr>
              <a:t>ЛАУРЕАТЫ РЕСПУБЛИКАНСКОГО ТЕАТРАЛЬНОГО ФЕСТИВАЛЯ «</a:t>
            </a:r>
            <a:r>
              <a:rPr lang="ru-RU" sz="1400" dirty="0" err="1" smtClean="0">
                <a:solidFill>
                  <a:srgbClr val="FF0000"/>
                </a:solidFill>
                <a:latin typeface="Calibri" panose="020F0502020204030204" pitchFamily="34" charset="0"/>
                <a:cs typeface="Calibri" panose="020F0502020204030204" pitchFamily="34" charset="0"/>
              </a:rPr>
              <a:t>НеСтоЛица</a:t>
            </a:r>
            <a:r>
              <a:rPr lang="ru-RU" sz="1400" dirty="0">
                <a:solidFill>
                  <a:srgbClr val="FF0000"/>
                </a:solidFill>
                <a:latin typeface="Calibri" panose="020F0502020204030204" pitchFamily="34" charset="0"/>
                <a:cs typeface="Calibri" panose="020F0502020204030204" pitchFamily="34" charset="0"/>
              </a:rPr>
              <a:t>» </a:t>
            </a:r>
            <a:endParaRPr lang="ru-RU" sz="1400" dirty="0" smtClean="0">
              <a:solidFill>
                <a:srgbClr val="FF0000"/>
              </a:solidFill>
              <a:latin typeface="Calibri" panose="020F0502020204030204" pitchFamily="34" charset="0"/>
              <a:cs typeface="Calibri" panose="020F0502020204030204" pitchFamily="34" charset="0"/>
            </a:endParaRPr>
          </a:p>
          <a:p>
            <a:pPr lvl="0" algn="ctr"/>
            <a:r>
              <a:rPr lang="ru-RU" sz="1400" dirty="0" smtClean="0">
                <a:solidFill>
                  <a:srgbClr val="FF0000"/>
                </a:solidFill>
                <a:latin typeface="Calibri" panose="020F0502020204030204" pitchFamily="34" charset="0"/>
                <a:cs typeface="Calibri" panose="020F0502020204030204" pitchFamily="34" charset="0"/>
              </a:rPr>
              <a:t>СРЕДНЯЯ ГРУППА «ЯШЬ АРТИСТ» РУКОВОДИТЕЛЬ:ШАЙХУТДИНОВА Г.Н.</a:t>
            </a:r>
            <a:endParaRPr lang="ru-RU" sz="1400" dirty="0">
              <a:solidFill>
                <a:srgbClr val="FF0000"/>
              </a:solidFill>
              <a:latin typeface="Calibri" panose="020F0502020204030204" pitchFamily="34" charset="0"/>
              <a:cs typeface="Calibri" panose="020F0502020204030204" pitchFamily="34" charset="0"/>
            </a:endParaRPr>
          </a:p>
        </p:txBody>
      </p:sp>
      <p:sp>
        <p:nvSpPr>
          <p:cNvPr id="9" name="TextBox 8"/>
          <p:cNvSpPr txBox="1"/>
          <p:nvPr/>
        </p:nvSpPr>
        <p:spPr>
          <a:xfrm>
            <a:off x="1558934" y="1103104"/>
            <a:ext cx="7066573" cy="1015663"/>
          </a:xfrm>
          <a:prstGeom prst="rect">
            <a:avLst/>
          </a:prstGeom>
          <a:noFill/>
        </p:spPr>
        <p:txBody>
          <a:bodyPr wrap="square" rtlCol="0">
            <a:spAutoFit/>
          </a:bodyPr>
          <a:lstStyle/>
          <a:p>
            <a:r>
              <a:rPr lang="ru-RU" sz="1200" dirty="0" smtClean="0">
                <a:latin typeface="Times New Roman" panose="02020603050405020304" pitchFamily="18" charset="0"/>
                <a:cs typeface="Times New Roman" panose="02020603050405020304" pitchFamily="18" charset="0"/>
              </a:rPr>
              <a:t>         Республика</a:t>
            </a:r>
            <a:r>
              <a:rPr lang="tt-RU" sz="1200" dirty="0" smtClean="0">
                <a:latin typeface="Times New Roman" panose="02020603050405020304" pitchFamily="18" charset="0"/>
                <a:cs typeface="Times New Roman" panose="02020603050405020304" pitchFamily="18" charset="0"/>
              </a:rPr>
              <a:t>күләм </a:t>
            </a:r>
            <a:r>
              <a:rPr lang="ru-RU" sz="1200" dirty="0" smtClean="0">
                <a:latin typeface="Times New Roman" panose="02020603050405020304" pitchFamily="18" charset="0"/>
                <a:cs typeface="Times New Roman" panose="02020603050405020304" pitchFamily="18" charset="0"/>
              </a:rPr>
              <a:t>«</a:t>
            </a:r>
            <a:r>
              <a:rPr lang="ru-RU" sz="1200" dirty="0" err="1" smtClean="0">
                <a:latin typeface="Times New Roman" panose="02020603050405020304" pitchFamily="18" charset="0"/>
                <a:cs typeface="Times New Roman" panose="02020603050405020304" pitchFamily="18" charset="0"/>
              </a:rPr>
              <a:t>НеСтоЛица</a:t>
            </a:r>
            <a:r>
              <a:rPr lang="ru-RU" sz="1200" dirty="0" smtClean="0">
                <a:latin typeface="Times New Roman" panose="02020603050405020304" pitchFamily="18" charset="0"/>
                <a:cs typeface="Times New Roman" panose="02020603050405020304" pitchFamily="18" charset="0"/>
              </a:rPr>
              <a:t>» </a:t>
            </a:r>
            <a:r>
              <a:rPr lang="ru-RU" sz="1200" dirty="0" err="1" smtClean="0">
                <a:latin typeface="Times New Roman" panose="02020603050405020304" pitchFamily="18" charset="0"/>
                <a:cs typeface="Times New Roman" panose="02020603050405020304" pitchFamily="18" charset="0"/>
              </a:rPr>
              <a:t>театраль</a:t>
            </a:r>
            <a:r>
              <a:rPr lang="ru-RU" sz="1200" dirty="0" smtClean="0">
                <a:latin typeface="Times New Roman" panose="02020603050405020304" pitchFamily="18" charset="0"/>
                <a:cs typeface="Times New Roman" panose="02020603050405020304" pitchFamily="18" charset="0"/>
              </a:rPr>
              <a:t> </a:t>
            </a:r>
            <a:r>
              <a:rPr lang="ru-RU" sz="1200" dirty="0" err="1" smtClean="0">
                <a:latin typeface="Times New Roman" panose="02020603050405020304" pitchFamily="18" charset="0"/>
                <a:cs typeface="Times New Roman" panose="02020603050405020304" pitchFamily="18" charset="0"/>
              </a:rPr>
              <a:t>фестивалендә</a:t>
            </a:r>
            <a:r>
              <a:rPr lang="ru-RU" sz="1200" dirty="0" smtClean="0">
                <a:latin typeface="Times New Roman" panose="02020603050405020304" pitchFamily="18" charset="0"/>
                <a:cs typeface="Times New Roman" panose="02020603050405020304" pitchFamily="18" charset="0"/>
              </a:rPr>
              <a:t> </a:t>
            </a:r>
            <a:r>
              <a:rPr lang="ru-RU" sz="1200" dirty="0" err="1" smtClean="0">
                <a:latin typeface="Times New Roman" panose="02020603050405020304" pitchFamily="18" charset="0"/>
                <a:cs typeface="Times New Roman" panose="02020603050405020304" pitchFamily="18" charset="0"/>
              </a:rPr>
              <a:t>катнашып</a:t>
            </a:r>
            <a:r>
              <a:rPr lang="ru-RU" sz="1200" dirty="0" smtClean="0">
                <a:latin typeface="Times New Roman" panose="02020603050405020304" pitchFamily="18" charset="0"/>
                <a:cs typeface="Times New Roman" panose="02020603050405020304" pitchFamily="18" charset="0"/>
              </a:rPr>
              <a:t>, «</a:t>
            </a:r>
            <a:r>
              <a:rPr lang="ru-RU" sz="1200" dirty="0" err="1" smtClean="0">
                <a:latin typeface="Times New Roman" panose="02020603050405020304" pitchFamily="18" charset="0"/>
                <a:cs typeface="Times New Roman" panose="02020603050405020304" pitchFamily="18" charset="0"/>
              </a:rPr>
              <a:t>Яшь</a:t>
            </a:r>
            <a:r>
              <a:rPr lang="ru-RU" sz="1200" dirty="0" smtClean="0">
                <a:latin typeface="Times New Roman" panose="02020603050405020304" pitchFamily="18" charset="0"/>
                <a:cs typeface="Times New Roman" panose="02020603050405020304" pitchFamily="18" charset="0"/>
              </a:rPr>
              <a:t> Артист» </a:t>
            </a:r>
            <a:r>
              <a:rPr lang="tt-RU" sz="1200" dirty="0" smtClean="0">
                <a:latin typeface="Times New Roman" panose="02020603050405020304" pitchFamily="18" charset="0"/>
                <a:cs typeface="Times New Roman" panose="02020603050405020304" pitchFamily="18" charset="0"/>
              </a:rPr>
              <a:t>түгәрәгенә йөрүче 7 нче сыйныф укучылары </a:t>
            </a:r>
            <a:r>
              <a:rPr lang="en-US" sz="1200" dirty="0" smtClean="0">
                <a:latin typeface="Times New Roman" panose="02020603050405020304" pitchFamily="18" charset="0"/>
                <a:cs typeface="Times New Roman" panose="02020603050405020304" pitchFamily="18" charset="0"/>
              </a:rPr>
              <a:t>II </a:t>
            </a:r>
            <a:r>
              <a:rPr lang="tt-RU" sz="1200" dirty="0" smtClean="0">
                <a:latin typeface="Times New Roman" panose="02020603050405020304" pitchFamily="18" charset="0"/>
                <a:cs typeface="Times New Roman" panose="02020603050405020304" pitchFamily="18" charset="0"/>
              </a:rPr>
              <a:t>дәрәҗәле лауреат диломына ия булдылар.</a:t>
            </a:r>
          </a:p>
          <a:p>
            <a:r>
              <a:rPr lang="ru-RU" sz="1200" dirty="0" smtClean="0">
                <a:latin typeface="Times New Roman" panose="02020603050405020304" pitchFamily="18" charset="0"/>
                <a:cs typeface="Times New Roman" panose="02020603050405020304" pitchFamily="18" charset="0"/>
              </a:rPr>
              <a:t>          Учащиеся </a:t>
            </a:r>
            <a:r>
              <a:rPr lang="ru-RU" sz="1200" dirty="0">
                <a:latin typeface="Times New Roman" panose="02020603050405020304" pitchFamily="18" charset="0"/>
                <a:cs typeface="Times New Roman" panose="02020603050405020304" pitchFamily="18" charset="0"/>
              </a:rPr>
              <a:t>7-го класса стали </a:t>
            </a:r>
            <a:r>
              <a:rPr lang="ru-RU" sz="1200" dirty="0" smtClean="0">
                <a:latin typeface="Times New Roman" panose="02020603050405020304" pitchFamily="18" charset="0"/>
                <a:cs typeface="Times New Roman" panose="02020603050405020304" pitchFamily="18" charset="0"/>
              </a:rPr>
              <a:t>лауреатами </a:t>
            </a:r>
            <a:r>
              <a:rPr lang="ru-RU" sz="1200" dirty="0">
                <a:latin typeface="Times New Roman" panose="02020603050405020304" pitchFamily="18" charset="0"/>
                <a:cs typeface="Times New Roman" panose="02020603050405020304" pitchFamily="18" charset="0"/>
              </a:rPr>
              <a:t>диплома II </a:t>
            </a:r>
            <a:r>
              <a:rPr lang="ru-RU" sz="1200" dirty="0" smtClean="0">
                <a:latin typeface="Times New Roman" panose="02020603050405020304" pitchFamily="18" charset="0"/>
                <a:cs typeface="Times New Roman" panose="02020603050405020304" pitchFamily="18" charset="0"/>
              </a:rPr>
              <a:t>степени </a:t>
            </a:r>
            <a:r>
              <a:rPr lang="ru-RU" sz="1200" dirty="0">
                <a:latin typeface="Times New Roman" panose="02020603050405020304" pitchFamily="18" charset="0"/>
                <a:cs typeface="Times New Roman" panose="02020603050405020304" pitchFamily="18" charset="0"/>
              </a:rPr>
              <a:t>в Республиканском театральном фестивале «</a:t>
            </a:r>
            <a:r>
              <a:rPr lang="ru-RU" sz="1200" dirty="0" err="1" smtClean="0">
                <a:latin typeface="Times New Roman" panose="02020603050405020304" pitchFamily="18" charset="0"/>
                <a:cs typeface="Times New Roman" panose="02020603050405020304" pitchFamily="18" charset="0"/>
              </a:rPr>
              <a:t>НеСтоЛица</a:t>
            </a:r>
            <a:r>
              <a:rPr lang="ru-RU" sz="1200" dirty="0">
                <a:latin typeface="Times New Roman" panose="02020603050405020304" pitchFamily="18" charset="0"/>
                <a:cs typeface="Times New Roman" panose="02020603050405020304" pitchFamily="18" charset="0"/>
              </a:rPr>
              <a:t>»</a:t>
            </a:r>
          </a:p>
          <a:p>
            <a:endParaRPr lang="ru-RU"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933968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B19B0651-EE4F-4900-A07F-96A6BFA9D0F0}" type="slidenum">
              <a:rPr lang="ru-RU" smtClean="0"/>
              <a:t>5</a:t>
            </a:fld>
            <a:endParaRPr lang="ru-RU"/>
          </a:p>
        </p:txBody>
      </p:sp>
      <p:sp>
        <p:nvSpPr>
          <p:cNvPr id="6" name="Заголовок 1"/>
          <p:cNvSpPr txBox="1">
            <a:spLocks/>
          </p:cNvSpPr>
          <p:nvPr/>
        </p:nvSpPr>
        <p:spPr>
          <a:xfrm>
            <a:off x="611560" y="248665"/>
            <a:ext cx="8075240" cy="277540"/>
          </a:xfrm>
          <a:prstGeom prst="rect">
            <a:avLst/>
          </a:prstGeom>
        </p:spPr>
        <p:txBody>
          <a:bodyPr vert="horz" lIns="91440" tIns="45720" rIns="91440" bIns="45720" rtlCol="0" anchor="ctr">
            <a:normAutofit fontScale="75000" lnSpcReduction="20000"/>
          </a:bodyPr>
          <a:lstStyle>
            <a:lvl1pPr algn="ctr" defTabSz="914400" rtl="0" eaLnBrk="1" latinLnBrk="0" hangingPunct="1">
              <a:spcBef>
                <a:spcPct val="0"/>
              </a:spcBef>
              <a:buNone/>
              <a:defRPr sz="4400" b="1" kern="1200">
                <a:solidFill>
                  <a:schemeClr val="tx1"/>
                </a:solidFill>
                <a:latin typeface="+mj-lt"/>
                <a:ea typeface="+mj-ea"/>
                <a:cs typeface="+mj-cs"/>
              </a:defRPr>
            </a:lvl1pPr>
          </a:lstStyle>
          <a:p>
            <a:endParaRPr lang="ru-RU" sz="2000" dirty="0">
              <a:solidFill>
                <a:schemeClr val="tx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9" name="Рисунок 18"/>
          <p:cNvPicPr>
            <a:picLocks noChangeAspect="1"/>
          </p:cNvPicPr>
          <p:nvPr/>
        </p:nvPicPr>
        <p:blipFill>
          <a:blip r:embed="rId2"/>
          <a:stretch>
            <a:fillRect/>
          </a:stretch>
        </p:blipFill>
        <p:spPr>
          <a:xfrm>
            <a:off x="6978428" y="0"/>
            <a:ext cx="2165572" cy="902055"/>
          </a:xfrm>
          <a:prstGeom prst="rect">
            <a:avLst/>
          </a:prstGeom>
        </p:spPr>
      </p:pic>
      <p:pic>
        <p:nvPicPr>
          <p:cNvPr id="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82266" y="2391146"/>
            <a:ext cx="3416741" cy="2153395"/>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1746" y="2355725"/>
            <a:ext cx="1728191" cy="2389907"/>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1417365" y="208260"/>
            <a:ext cx="5812826" cy="369332"/>
          </a:xfrm>
          <a:prstGeom prst="rect">
            <a:avLst/>
          </a:prstGeom>
          <a:noFill/>
        </p:spPr>
        <p:txBody>
          <a:bodyPr wrap="square" rtlCol="0">
            <a:spAutoFit/>
          </a:bodyPr>
          <a:lstStyle/>
          <a:p>
            <a:r>
              <a:rPr lang="ru-RU" dirty="0" smtClean="0"/>
              <a:t> </a:t>
            </a:r>
            <a:endParaRPr lang="ru-RU" dirty="0"/>
          </a:p>
        </p:txBody>
      </p:sp>
      <p:sp>
        <p:nvSpPr>
          <p:cNvPr id="8" name="Прямоугольник 7"/>
          <p:cNvSpPr/>
          <p:nvPr/>
        </p:nvSpPr>
        <p:spPr>
          <a:xfrm>
            <a:off x="899591" y="248665"/>
            <a:ext cx="6078837" cy="523220"/>
          </a:xfrm>
          <a:prstGeom prst="rect">
            <a:avLst/>
          </a:prstGeom>
        </p:spPr>
        <p:txBody>
          <a:bodyPr wrap="square">
            <a:spAutoFit/>
          </a:bodyPr>
          <a:lstStyle/>
          <a:p>
            <a:pPr lvl="0" algn="ctr"/>
            <a:r>
              <a:rPr lang="ru-RU" sz="1400" dirty="0">
                <a:solidFill>
                  <a:srgbClr val="FF0000"/>
                </a:solidFill>
                <a:latin typeface="Calibri" panose="020F0502020204030204" pitchFamily="34" charset="0"/>
                <a:cs typeface="Calibri" panose="020F0502020204030204" pitchFamily="34" charset="0"/>
              </a:rPr>
              <a:t>ЛАУРЕАТЫ РЕСПУБЛИКАНСКОГО ТЕАТРАЛЬНОГО ФЕСТИВАЛЯ «</a:t>
            </a:r>
            <a:r>
              <a:rPr lang="ru-RU" sz="1400" dirty="0" err="1" smtClean="0">
                <a:solidFill>
                  <a:srgbClr val="FF0000"/>
                </a:solidFill>
                <a:latin typeface="Calibri" panose="020F0502020204030204" pitchFamily="34" charset="0"/>
                <a:cs typeface="Calibri" panose="020F0502020204030204" pitchFamily="34" charset="0"/>
              </a:rPr>
              <a:t>НеСтоЛица</a:t>
            </a:r>
            <a:r>
              <a:rPr lang="ru-RU" sz="1400" dirty="0">
                <a:solidFill>
                  <a:srgbClr val="FF0000"/>
                </a:solidFill>
                <a:latin typeface="Calibri" panose="020F0502020204030204" pitchFamily="34" charset="0"/>
                <a:cs typeface="Calibri" panose="020F0502020204030204" pitchFamily="34" charset="0"/>
              </a:rPr>
              <a:t>» </a:t>
            </a:r>
            <a:r>
              <a:rPr lang="ru-RU" sz="1400" dirty="0" smtClean="0">
                <a:solidFill>
                  <a:srgbClr val="FF0000"/>
                </a:solidFill>
                <a:latin typeface="Calibri" panose="020F0502020204030204" pitchFamily="34" charset="0"/>
                <a:cs typeface="Calibri" panose="020F0502020204030204" pitchFamily="34" charset="0"/>
              </a:rPr>
              <a:t>СТАРШАЯ </a:t>
            </a:r>
            <a:r>
              <a:rPr lang="ru-RU" sz="1400" dirty="0">
                <a:solidFill>
                  <a:srgbClr val="FF0000"/>
                </a:solidFill>
                <a:latin typeface="Calibri" panose="020F0502020204030204" pitchFamily="34" charset="0"/>
                <a:cs typeface="Calibri" panose="020F0502020204030204" pitchFamily="34" charset="0"/>
              </a:rPr>
              <a:t>ГРУППА </a:t>
            </a:r>
            <a:r>
              <a:rPr lang="ru-RU" sz="1400" dirty="0" smtClean="0">
                <a:solidFill>
                  <a:srgbClr val="FF0000"/>
                </a:solidFill>
                <a:latin typeface="Calibri" panose="020F0502020204030204" pitchFamily="34" charset="0"/>
                <a:cs typeface="Calibri" panose="020F0502020204030204" pitchFamily="34" charset="0"/>
              </a:rPr>
              <a:t>«</a:t>
            </a:r>
            <a:r>
              <a:rPr lang="tt-RU" sz="1400" dirty="0" smtClean="0">
                <a:solidFill>
                  <a:srgbClr val="FF0000"/>
                </a:solidFill>
                <a:latin typeface="Calibri" panose="020F0502020204030204" pitchFamily="34" charset="0"/>
                <a:cs typeface="Calibri" panose="020F0502020204030204" pitchFamily="34" charset="0"/>
              </a:rPr>
              <a:t>ИЛҺАМ ЧИШМӘСЕ</a:t>
            </a:r>
            <a:r>
              <a:rPr lang="ru-RU" sz="1400" dirty="0" smtClean="0">
                <a:solidFill>
                  <a:srgbClr val="FF0000"/>
                </a:solidFill>
                <a:latin typeface="Calibri" panose="020F0502020204030204" pitchFamily="34" charset="0"/>
                <a:cs typeface="Calibri" panose="020F0502020204030204" pitchFamily="34" charset="0"/>
              </a:rPr>
              <a:t>» РУКОВОДИТЕЛЬ:МУСТАФИНА Р.У.</a:t>
            </a:r>
            <a:endParaRPr lang="ru-RU" sz="1400" dirty="0">
              <a:solidFill>
                <a:srgbClr val="FF0000"/>
              </a:solidFill>
              <a:latin typeface="Calibri" panose="020F0502020204030204" pitchFamily="34" charset="0"/>
              <a:cs typeface="Calibri" panose="020F0502020204030204" pitchFamily="34" charset="0"/>
            </a:endParaRPr>
          </a:p>
        </p:txBody>
      </p:sp>
      <p:sp>
        <p:nvSpPr>
          <p:cNvPr id="9" name="Прямоугольник 8"/>
          <p:cNvSpPr/>
          <p:nvPr/>
        </p:nvSpPr>
        <p:spPr>
          <a:xfrm>
            <a:off x="1251746" y="1082080"/>
            <a:ext cx="7136678" cy="1508105"/>
          </a:xfrm>
          <a:prstGeom prst="rect">
            <a:avLst/>
          </a:prstGeom>
        </p:spPr>
        <p:txBody>
          <a:bodyPr wrap="square">
            <a:spAutoFit/>
          </a:bodyPr>
          <a:lstStyle/>
          <a:p>
            <a:pPr lvl="0"/>
            <a:r>
              <a:rPr lang="ru-RU" sz="1400" dirty="0">
                <a:solidFill>
                  <a:prstClr val="black"/>
                </a:solidFill>
                <a:latin typeface="Times New Roman" panose="02020603050405020304" pitchFamily="18" charset="0"/>
                <a:cs typeface="Times New Roman" panose="02020603050405020304" pitchFamily="18" charset="0"/>
              </a:rPr>
              <a:t> </a:t>
            </a:r>
            <a:r>
              <a:rPr lang="ru-RU" sz="1400" dirty="0" smtClean="0">
                <a:solidFill>
                  <a:prstClr val="black"/>
                </a:solidFill>
                <a:latin typeface="Times New Roman" panose="02020603050405020304" pitchFamily="18" charset="0"/>
                <a:cs typeface="Times New Roman" panose="02020603050405020304" pitchFamily="18" charset="0"/>
              </a:rPr>
              <a:t>      </a:t>
            </a:r>
            <a:r>
              <a:rPr lang="ru-RU" sz="1200" dirty="0" smtClean="0">
                <a:solidFill>
                  <a:prstClr val="black"/>
                </a:solidFill>
                <a:latin typeface="Times New Roman" panose="02020603050405020304" pitchFamily="18" charset="0"/>
                <a:cs typeface="Times New Roman" panose="02020603050405020304" pitchFamily="18" charset="0"/>
              </a:rPr>
              <a:t>Республика</a:t>
            </a:r>
            <a:r>
              <a:rPr lang="tt-RU" sz="1200" dirty="0">
                <a:solidFill>
                  <a:prstClr val="black"/>
                </a:solidFill>
                <a:latin typeface="Times New Roman" panose="02020603050405020304" pitchFamily="18" charset="0"/>
                <a:cs typeface="Times New Roman" panose="02020603050405020304" pitchFamily="18" charset="0"/>
              </a:rPr>
              <a:t>күләм </a:t>
            </a:r>
            <a:r>
              <a:rPr lang="ru-RU" sz="1200" dirty="0">
                <a:solidFill>
                  <a:prstClr val="black"/>
                </a:solidFill>
                <a:latin typeface="Times New Roman" panose="02020603050405020304" pitchFamily="18" charset="0"/>
                <a:cs typeface="Times New Roman" panose="02020603050405020304" pitchFamily="18" charset="0"/>
              </a:rPr>
              <a:t>«</a:t>
            </a:r>
            <a:r>
              <a:rPr lang="ru-RU" sz="1200" dirty="0" err="1">
                <a:solidFill>
                  <a:prstClr val="black"/>
                </a:solidFill>
                <a:latin typeface="Times New Roman" panose="02020603050405020304" pitchFamily="18" charset="0"/>
                <a:cs typeface="Times New Roman" panose="02020603050405020304" pitchFamily="18" charset="0"/>
              </a:rPr>
              <a:t>НеСтолица</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театраль</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фестивалендә</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катнашып</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smtClean="0">
                <a:solidFill>
                  <a:prstClr val="black"/>
                </a:solidFill>
                <a:latin typeface="Times New Roman" panose="02020603050405020304" pitchFamily="18" charset="0"/>
                <a:cs typeface="Times New Roman" panose="02020603050405020304" pitchFamily="18" charset="0"/>
              </a:rPr>
              <a:t>«</a:t>
            </a:r>
            <a:r>
              <a:rPr lang="ru-RU" sz="1200" dirty="0" err="1" smtClean="0">
                <a:solidFill>
                  <a:prstClr val="black"/>
                </a:solidFill>
                <a:latin typeface="Times New Roman" panose="02020603050405020304" pitchFamily="18" charset="0"/>
                <a:cs typeface="Times New Roman" panose="02020603050405020304" pitchFamily="18" charset="0"/>
              </a:rPr>
              <a:t>Илһам</a:t>
            </a:r>
            <a:r>
              <a:rPr lang="ru-RU" sz="1200" dirty="0" smtClean="0">
                <a:solidFill>
                  <a:prstClr val="black"/>
                </a:solidFill>
                <a:latin typeface="Times New Roman" panose="02020603050405020304" pitchFamily="18" charset="0"/>
                <a:cs typeface="Times New Roman" panose="02020603050405020304" pitchFamily="18" charset="0"/>
              </a:rPr>
              <a:t> </a:t>
            </a:r>
            <a:r>
              <a:rPr lang="ru-RU" sz="1200" dirty="0" err="1" smtClean="0">
                <a:solidFill>
                  <a:prstClr val="black"/>
                </a:solidFill>
                <a:latin typeface="Times New Roman" panose="02020603050405020304" pitchFamily="18" charset="0"/>
                <a:cs typeface="Times New Roman" panose="02020603050405020304" pitchFamily="18" charset="0"/>
              </a:rPr>
              <a:t>чишмәсе</a:t>
            </a:r>
            <a:r>
              <a:rPr lang="ru-RU" sz="1200" dirty="0" smtClean="0">
                <a:solidFill>
                  <a:prstClr val="black"/>
                </a:solidFill>
                <a:latin typeface="Times New Roman" panose="02020603050405020304" pitchFamily="18" charset="0"/>
                <a:cs typeface="Times New Roman" panose="02020603050405020304" pitchFamily="18" charset="0"/>
              </a:rPr>
              <a:t>» </a:t>
            </a:r>
          </a:p>
          <a:p>
            <a:pPr lvl="0"/>
            <a:r>
              <a:rPr lang="tt-RU" sz="1200" dirty="0" smtClean="0">
                <a:solidFill>
                  <a:prstClr val="black"/>
                </a:solidFill>
                <a:latin typeface="Times New Roman" panose="02020603050405020304" pitchFamily="18" charset="0"/>
                <a:cs typeface="Times New Roman" panose="02020603050405020304" pitchFamily="18" charset="0"/>
              </a:rPr>
              <a:t>түгәрәгенә </a:t>
            </a:r>
            <a:r>
              <a:rPr lang="tt-RU" sz="1200" dirty="0">
                <a:solidFill>
                  <a:prstClr val="black"/>
                </a:solidFill>
                <a:latin typeface="Times New Roman" panose="02020603050405020304" pitchFamily="18" charset="0"/>
                <a:cs typeface="Times New Roman" panose="02020603050405020304" pitchFamily="18" charset="0"/>
              </a:rPr>
              <a:t>йөрүче </a:t>
            </a:r>
            <a:r>
              <a:rPr lang="tt-RU" sz="1200" dirty="0" smtClean="0">
                <a:solidFill>
                  <a:prstClr val="black"/>
                </a:solidFill>
                <a:latin typeface="Times New Roman" panose="02020603050405020304" pitchFamily="18" charset="0"/>
                <a:cs typeface="Times New Roman" panose="02020603050405020304" pitchFamily="18" charset="0"/>
              </a:rPr>
              <a:t>9-10 нчы </a:t>
            </a:r>
            <a:r>
              <a:rPr lang="tt-RU" sz="1200" dirty="0">
                <a:solidFill>
                  <a:prstClr val="black"/>
                </a:solidFill>
                <a:latin typeface="Times New Roman" panose="02020603050405020304" pitchFamily="18" charset="0"/>
                <a:cs typeface="Times New Roman" panose="02020603050405020304" pitchFamily="18" charset="0"/>
              </a:rPr>
              <a:t>сыйныф укучылары </a:t>
            </a:r>
            <a:r>
              <a:rPr lang="en-US" sz="1200" dirty="0" smtClean="0">
                <a:solidFill>
                  <a:prstClr val="black"/>
                </a:solidFill>
                <a:latin typeface="Times New Roman" panose="02020603050405020304" pitchFamily="18" charset="0"/>
                <a:cs typeface="Times New Roman" panose="02020603050405020304" pitchFamily="18" charset="0"/>
              </a:rPr>
              <a:t>III </a:t>
            </a:r>
            <a:r>
              <a:rPr lang="tt-RU" sz="1200" dirty="0">
                <a:solidFill>
                  <a:prstClr val="black"/>
                </a:solidFill>
                <a:latin typeface="Times New Roman" panose="02020603050405020304" pitchFamily="18" charset="0"/>
                <a:cs typeface="Times New Roman" panose="02020603050405020304" pitchFamily="18" charset="0"/>
              </a:rPr>
              <a:t>дәрәҗәле </a:t>
            </a:r>
            <a:r>
              <a:rPr lang="tt-RU" sz="1200" dirty="0" smtClean="0">
                <a:solidFill>
                  <a:prstClr val="black"/>
                </a:solidFill>
                <a:latin typeface="Times New Roman" panose="02020603050405020304" pitchFamily="18" charset="0"/>
                <a:cs typeface="Times New Roman" panose="02020603050405020304" pitchFamily="18" charset="0"/>
              </a:rPr>
              <a:t>лауреат дипломына </a:t>
            </a:r>
            <a:r>
              <a:rPr lang="tt-RU" sz="1200" dirty="0">
                <a:solidFill>
                  <a:prstClr val="black"/>
                </a:solidFill>
                <a:latin typeface="Times New Roman" panose="02020603050405020304" pitchFamily="18" charset="0"/>
                <a:cs typeface="Times New Roman" panose="02020603050405020304" pitchFamily="18" charset="0"/>
              </a:rPr>
              <a:t>ия </a:t>
            </a:r>
            <a:r>
              <a:rPr lang="tt-RU" sz="1200" dirty="0" smtClean="0">
                <a:solidFill>
                  <a:prstClr val="black"/>
                </a:solidFill>
                <a:latin typeface="Times New Roman" panose="02020603050405020304" pitchFamily="18" charset="0"/>
                <a:cs typeface="Times New Roman" panose="02020603050405020304" pitchFamily="18" charset="0"/>
              </a:rPr>
              <a:t>булдылар.</a:t>
            </a:r>
          </a:p>
          <a:p>
            <a:pPr lvl="0"/>
            <a:r>
              <a:rPr lang="ru-RU" sz="1200" dirty="0" smtClean="0">
                <a:solidFill>
                  <a:prstClr val="black"/>
                </a:solidFill>
                <a:latin typeface="Times New Roman" panose="02020603050405020304" pitchFamily="18" charset="0"/>
                <a:cs typeface="Times New Roman" panose="02020603050405020304" pitchFamily="18" charset="0"/>
              </a:rPr>
              <a:t>        Учащиеся 9-10  классов стали лауреатами диплома II</a:t>
            </a:r>
            <a:r>
              <a:rPr lang="en-US" sz="1200" dirty="0" smtClean="0">
                <a:solidFill>
                  <a:prstClr val="black"/>
                </a:solidFill>
                <a:latin typeface="Times New Roman" panose="02020603050405020304" pitchFamily="18" charset="0"/>
                <a:cs typeface="Times New Roman" panose="02020603050405020304" pitchFamily="18" charset="0"/>
              </a:rPr>
              <a:t>I</a:t>
            </a:r>
            <a:r>
              <a:rPr lang="ru-RU" sz="1200" dirty="0" smtClean="0">
                <a:solidFill>
                  <a:prstClr val="black"/>
                </a:solidFill>
                <a:latin typeface="Times New Roman" panose="02020603050405020304" pitchFamily="18" charset="0"/>
                <a:cs typeface="Times New Roman" panose="02020603050405020304" pitchFamily="18" charset="0"/>
              </a:rPr>
              <a:t> степени </a:t>
            </a:r>
            <a:r>
              <a:rPr lang="ru-RU" sz="1200" dirty="0">
                <a:solidFill>
                  <a:prstClr val="black"/>
                </a:solidFill>
                <a:latin typeface="Times New Roman" panose="02020603050405020304" pitchFamily="18" charset="0"/>
                <a:cs typeface="Times New Roman" panose="02020603050405020304" pitchFamily="18" charset="0"/>
              </a:rPr>
              <a:t>в Республиканском театральном фестивале «</a:t>
            </a:r>
            <a:r>
              <a:rPr lang="ru-RU" sz="1200" dirty="0" err="1">
                <a:solidFill>
                  <a:prstClr val="black"/>
                </a:solidFill>
                <a:latin typeface="Times New Roman" panose="02020603050405020304" pitchFamily="18" charset="0"/>
                <a:cs typeface="Times New Roman" panose="02020603050405020304" pitchFamily="18" charset="0"/>
              </a:rPr>
              <a:t>НеСтоЛица</a:t>
            </a:r>
            <a:r>
              <a:rPr lang="ru-RU" sz="1200" dirty="0" smtClean="0">
                <a:solidFill>
                  <a:prstClr val="black"/>
                </a:solidFill>
                <a:latin typeface="Times New Roman" panose="02020603050405020304" pitchFamily="18" charset="0"/>
                <a:cs typeface="Times New Roman" panose="02020603050405020304" pitchFamily="18" charset="0"/>
              </a:rPr>
              <a:t>» </a:t>
            </a:r>
            <a:endParaRPr lang="ru-RU" sz="1200" dirty="0">
              <a:solidFill>
                <a:prstClr val="black"/>
              </a:solidFill>
              <a:latin typeface="Times New Roman" panose="02020603050405020304" pitchFamily="18" charset="0"/>
              <a:cs typeface="Times New Roman" panose="02020603050405020304" pitchFamily="18" charset="0"/>
            </a:endParaRPr>
          </a:p>
          <a:p>
            <a:pPr lvl="0" algn="ctr"/>
            <a:endParaRPr lang="ru-RU" sz="1200" dirty="0">
              <a:solidFill>
                <a:prstClr val="black"/>
              </a:solidFill>
              <a:latin typeface="Times New Roman" panose="02020603050405020304" pitchFamily="18" charset="0"/>
              <a:cs typeface="Times New Roman" panose="02020603050405020304" pitchFamily="18" charset="0"/>
            </a:endParaRPr>
          </a:p>
          <a:p>
            <a:pPr lvl="0" algn="ctr"/>
            <a:endParaRPr lang="tt-RU" sz="1200" dirty="0" smtClean="0">
              <a:solidFill>
                <a:prstClr val="black"/>
              </a:solidFill>
              <a:latin typeface="Times New Roman" panose="02020603050405020304" pitchFamily="18" charset="0"/>
              <a:cs typeface="Times New Roman" panose="02020603050405020304" pitchFamily="18" charset="0"/>
            </a:endParaRPr>
          </a:p>
          <a:p>
            <a:pPr lvl="0" algn="ctr"/>
            <a:endParaRPr lang="ru-RU" dirty="0"/>
          </a:p>
        </p:txBody>
      </p:sp>
    </p:spTree>
    <p:extLst>
      <p:ext uri="{BB962C8B-B14F-4D97-AF65-F5344CB8AC3E}">
        <p14:creationId xmlns:p14="http://schemas.microsoft.com/office/powerpoint/2010/main" val="10939701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B19B0651-EE4F-4900-A07F-96A6BFA9D0F0}" type="slidenum">
              <a:rPr lang="ru-RU" smtClean="0"/>
              <a:t>6</a:t>
            </a:fld>
            <a:endParaRPr lang="ru-RU"/>
          </a:p>
        </p:txBody>
      </p:sp>
      <p:sp>
        <p:nvSpPr>
          <p:cNvPr id="6" name="Заголовок 1"/>
          <p:cNvSpPr txBox="1">
            <a:spLocks/>
          </p:cNvSpPr>
          <p:nvPr/>
        </p:nvSpPr>
        <p:spPr>
          <a:xfrm>
            <a:off x="611560" y="248665"/>
            <a:ext cx="8075240" cy="277540"/>
          </a:xfrm>
          <a:prstGeom prst="rect">
            <a:avLst/>
          </a:prstGeom>
        </p:spPr>
        <p:txBody>
          <a:bodyPr vert="horz" lIns="91440" tIns="45720" rIns="91440" bIns="45720" rtlCol="0" anchor="ctr">
            <a:normAutofit fontScale="75000" lnSpcReduction="20000"/>
          </a:bodyPr>
          <a:lstStyle>
            <a:lvl1pPr algn="ctr" defTabSz="914400" rtl="0" eaLnBrk="1" latinLnBrk="0" hangingPunct="1">
              <a:spcBef>
                <a:spcPct val="0"/>
              </a:spcBef>
              <a:buNone/>
              <a:defRPr sz="4400" b="1" kern="1200">
                <a:solidFill>
                  <a:schemeClr val="tx1"/>
                </a:solidFill>
                <a:latin typeface="+mj-lt"/>
                <a:ea typeface="+mj-ea"/>
                <a:cs typeface="+mj-cs"/>
              </a:defRPr>
            </a:lvl1pPr>
          </a:lstStyle>
          <a:p>
            <a:endParaRPr lang="ru-RU" sz="2000" dirty="0">
              <a:solidFill>
                <a:schemeClr val="tx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9" name="Рисунок 18"/>
          <p:cNvPicPr>
            <a:picLocks noChangeAspect="1"/>
          </p:cNvPicPr>
          <p:nvPr/>
        </p:nvPicPr>
        <p:blipFill>
          <a:blip r:embed="rId2"/>
          <a:stretch>
            <a:fillRect/>
          </a:stretch>
        </p:blipFill>
        <p:spPr>
          <a:xfrm>
            <a:off x="7076362" y="0"/>
            <a:ext cx="2067638" cy="902055"/>
          </a:xfrm>
          <a:prstGeom prst="rect">
            <a:avLst/>
          </a:prstGeom>
        </p:spPr>
      </p:pic>
      <p:pic>
        <p:nvPicPr>
          <p:cNvPr id="5" name="Picture 2" descr="C:\Users\30B5~1\AppData\Local\Temp\Rar$DI63.304\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2977" y="2413439"/>
            <a:ext cx="1538358" cy="217453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7" name="Рисунок 6" descr="C:\Users\30B5~1\AppData\Local\Temp\Rar$DI28.858\3.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39752" y="2413174"/>
            <a:ext cx="1560212" cy="2158161"/>
          </a:xfrm>
          <a:prstGeom prst="rect">
            <a:avLst/>
          </a:prstGeom>
          <a:ln>
            <a:noFill/>
          </a:ln>
          <a:effectLst>
            <a:outerShdw blurRad="190500" algn="tl" rotWithShape="0">
              <a:srgbClr val="000000">
                <a:alpha val="70000"/>
              </a:srgbClr>
            </a:outerShdw>
          </a:effectLst>
        </p:spPr>
      </p:pic>
      <p:pic>
        <p:nvPicPr>
          <p:cNvPr id="8" name="Picture 6" descr="C:\Users\Гимназия\Downloads\Screenshot_20201218-155942_Gallery.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43381" y="1275606"/>
            <a:ext cx="2032439" cy="3290249"/>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9" name="Picture 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083002" y="2922243"/>
            <a:ext cx="2593263" cy="1649092"/>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1126646" y="243601"/>
            <a:ext cx="5917326" cy="800219"/>
          </a:xfrm>
          <a:prstGeom prst="rect">
            <a:avLst/>
          </a:prstGeom>
          <a:noFill/>
        </p:spPr>
        <p:txBody>
          <a:bodyPr wrap="none" rtlCol="0">
            <a:spAutoFit/>
          </a:bodyPr>
          <a:lstStyle/>
          <a:p>
            <a:pPr algn="ctr"/>
            <a:r>
              <a:rPr lang="ru-RU" sz="1400" dirty="0" smtClean="0">
                <a:solidFill>
                  <a:srgbClr val="FF0000"/>
                </a:solidFill>
                <a:latin typeface="Calibri" panose="020F0502020204030204" pitchFamily="34" charset="0"/>
                <a:cs typeface="Calibri" panose="020F0502020204030204" pitchFamily="34" charset="0"/>
              </a:rPr>
              <a:t>ЛАУРЕАТЫ РЕСПУБЛИКАНСКОГО ТЕАТРАЛЬНОГО ФЕСТИВАЛЯ </a:t>
            </a:r>
            <a:r>
              <a:rPr lang="ru-RU" sz="1400" dirty="0">
                <a:solidFill>
                  <a:srgbClr val="FF0000"/>
                </a:solidFill>
                <a:latin typeface="Calibri" panose="020F0502020204030204" pitchFamily="34" charset="0"/>
                <a:cs typeface="Calibri" panose="020F0502020204030204" pitchFamily="34" charset="0"/>
              </a:rPr>
              <a:t>«</a:t>
            </a:r>
            <a:r>
              <a:rPr lang="ru-RU" sz="1400" dirty="0" err="1" smtClean="0">
                <a:solidFill>
                  <a:srgbClr val="FF0000"/>
                </a:solidFill>
                <a:latin typeface="Calibri" panose="020F0502020204030204" pitchFamily="34" charset="0"/>
                <a:cs typeface="Calibri" panose="020F0502020204030204" pitchFamily="34" charset="0"/>
              </a:rPr>
              <a:t>НеСтоЛица</a:t>
            </a:r>
            <a:r>
              <a:rPr lang="ru-RU" sz="1400" dirty="0">
                <a:solidFill>
                  <a:srgbClr val="FF0000"/>
                </a:solidFill>
                <a:latin typeface="Calibri" panose="020F0502020204030204" pitchFamily="34" charset="0"/>
                <a:cs typeface="Calibri" panose="020F0502020204030204" pitchFamily="34" charset="0"/>
              </a:rPr>
              <a:t>» </a:t>
            </a:r>
          </a:p>
          <a:p>
            <a:pPr lvl="0" algn="ctr"/>
            <a:r>
              <a:rPr lang="ru-RU" sz="1400" dirty="0" smtClean="0">
                <a:solidFill>
                  <a:srgbClr val="FF0000"/>
                </a:solidFill>
                <a:latin typeface="Calibri" panose="020F0502020204030204" pitchFamily="34" charset="0"/>
                <a:cs typeface="Calibri" panose="020F0502020204030204" pitchFamily="34" charset="0"/>
              </a:rPr>
              <a:t>МЛАДШАЯ </a:t>
            </a:r>
            <a:r>
              <a:rPr lang="ru-RU" sz="1400" dirty="0">
                <a:solidFill>
                  <a:srgbClr val="FF0000"/>
                </a:solidFill>
                <a:latin typeface="Calibri" panose="020F0502020204030204" pitchFamily="34" charset="0"/>
                <a:cs typeface="Calibri" panose="020F0502020204030204" pitchFamily="34" charset="0"/>
              </a:rPr>
              <a:t>ГРУППА «ЯШЬ </a:t>
            </a:r>
            <a:r>
              <a:rPr lang="ru-RU" sz="1400" dirty="0" smtClean="0">
                <a:solidFill>
                  <a:srgbClr val="FF0000"/>
                </a:solidFill>
                <a:latin typeface="Calibri" panose="020F0502020204030204" pitchFamily="34" charset="0"/>
                <a:cs typeface="Calibri" panose="020F0502020204030204" pitchFamily="34" charset="0"/>
              </a:rPr>
              <a:t>ЙОЛДЫЗЛАР» РУКОВОДИТЕЛЬ:ГАЙНУЛЛИНА Э.Х</a:t>
            </a:r>
            <a:r>
              <a:rPr lang="ru-RU" sz="1200" dirty="0" smtClean="0">
                <a:solidFill>
                  <a:srgbClr val="FF0000"/>
                </a:solidFill>
                <a:latin typeface="Calibri" panose="020F0502020204030204" pitchFamily="34" charset="0"/>
                <a:cs typeface="Calibri" panose="020F0502020204030204" pitchFamily="34" charset="0"/>
              </a:rPr>
              <a:t>.</a:t>
            </a:r>
            <a:endParaRPr lang="ru-RU" sz="1200" dirty="0">
              <a:solidFill>
                <a:srgbClr val="FF0000"/>
              </a:solidFill>
              <a:latin typeface="Calibri" panose="020F0502020204030204" pitchFamily="34" charset="0"/>
              <a:cs typeface="Calibri" panose="020F0502020204030204" pitchFamily="34" charset="0"/>
            </a:endParaRPr>
          </a:p>
          <a:p>
            <a:endParaRPr lang="ru-RU" dirty="0"/>
          </a:p>
        </p:txBody>
      </p:sp>
      <p:sp>
        <p:nvSpPr>
          <p:cNvPr id="3" name="Прямоугольник 2"/>
          <p:cNvSpPr/>
          <p:nvPr/>
        </p:nvSpPr>
        <p:spPr>
          <a:xfrm>
            <a:off x="587386" y="945750"/>
            <a:ext cx="6299214" cy="1107996"/>
          </a:xfrm>
          <a:prstGeom prst="rect">
            <a:avLst/>
          </a:prstGeom>
        </p:spPr>
        <p:txBody>
          <a:bodyPr wrap="square">
            <a:spAutoFit/>
          </a:bodyPr>
          <a:lstStyle/>
          <a:p>
            <a:pPr lvl="0"/>
            <a:r>
              <a:rPr lang="ru-RU" sz="1200" dirty="0">
                <a:solidFill>
                  <a:prstClr val="black"/>
                </a:solidFill>
                <a:latin typeface="Times New Roman" panose="02020603050405020304" pitchFamily="18" charset="0"/>
                <a:cs typeface="Times New Roman" panose="02020603050405020304" pitchFamily="18" charset="0"/>
              </a:rPr>
              <a:t> </a:t>
            </a:r>
            <a:r>
              <a:rPr lang="ru-RU" sz="1200" dirty="0" smtClean="0">
                <a:solidFill>
                  <a:prstClr val="black"/>
                </a:solidFill>
                <a:latin typeface="Times New Roman" panose="02020603050405020304" pitchFamily="18" charset="0"/>
                <a:cs typeface="Times New Roman" panose="02020603050405020304" pitchFamily="18" charset="0"/>
              </a:rPr>
              <a:t>       Республика</a:t>
            </a:r>
            <a:r>
              <a:rPr lang="tt-RU" sz="1200" dirty="0">
                <a:solidFill>
                  <a:prstClr val="black"/>
                </a:solidFill>
                <a:latin typeface="Times New Roman" panose="02020603050405020304" pitchFamily="18" charset="0"/>
                <a:cs typeface="Times New Roman" panose="02020603050405020304" pitchFamily="18" charset="0"/>
              </a:rPr>
              <a:t>күләм </a:t>
            </a:r>
            <a:r>
              <a:rPr lang="ru-RU" sz="1200" dirty="0">
                <a:solidFill>
                  <a:prstClr val="black"/>
                </a:solidFill>
                <a:latin typeface="Times New Roman" panose="02020603050405020304" pitchFamily="18" charset="0"/>
                <a:cs typeface="Times New Roman" panose="02020603050405020304" pitchFamily="18" charset="0"/>
              </a:rPr>
              <a:t>«</a:t>
            </a:r>
            <a:r>
              <a:rPr lang="ru-RU" sz="1200" dirty="0" err="1" smtClean="0">
                <a:solidFill>
                  <a:prstClr val="black"/>
                </a:solidFill>
                <a:latin typeface="Times New Roman" panose="02020603050405020304" pitchFamily="18" charset="0"/>
                <a:cs typeface="Times New Roman" panose="02020603050405020304" pitchFamily="18" charset="0"/>
              </a:rPr>
              <a:t>НеСтоЛица</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театраль</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фестивалендә</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катнашып</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Яшь</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smtClean="0">
                <a:solidFill>
                  <a:prstClr val="black"/>
                </a:solidFill>
                <a:latin typeface="Times New Roman" panose="02020603050405020304" pitchFamily="18" charset="0"/>
                <a:cs typeface="Times New Roman" panose="02020603050405020304" pitchFamily="18" charset="0"/>
              </a:rPr>
              <a:t>йолдызлар</a:t>
            </a:r>
            <a:r>
              <a:rPr lang="ru-RU" sz="1200" dirty="0" smtClean="0">
                <a:solidFill>
                  <a:prstClr val="black"/>
                </a:solidFill>
                <a:latin typeface="Times New Roman" panose="02020603050405020304" pitchFamily="18" charset="0"/>
                <a:cs typeface="Times New Roman" panose="02020603050405020304" pitchFamily="18" charset="0"/>
              </a:rPr>
              <a:t>» </a:t>
            </a:r>
            <a:r>
              <a:rPr lang="tt-RU" sz="1200" dirty="0" smtClean="0">
                <a:solidFill>
                  <a:prstClr val="black"/>
                </a:solidFill>
                <a:latin typeface="Times New Roman" panose="02020603050405020304" pitchFamily="18" charset="0"/>
                <a:cs typeface="Times New Roman" panose="02020603050405020304" pitchFamily="18" charset="0"/>
              </a:rPr>
              <a:t>түгәрәгенә </a:t>
            </a:r>
            <a:r>
              <a:rPr lang="tt-RU" sz="1200" dirty="0">
                <a:solidFill>
                  <a:prstClr val="black"/>
                </a:solidFill>
                <a:latin typeface="Times New Roman" panose="02020603050405020304" pitchFamily="18" charset="0"/>
                <a:cs typeface="Times New Roman" panose="02020603050405020304" pitchFamily="18" charset="0"/>
              </a:rPr>
              <a:t>йөрүче </a:t>
            </a:r>
            <a:r>
              <a:rPr lang="tt-RU" sz="1200" dirty="0" smtClean="0">
                <a:solidFill>
                  <a:prstClr val="black"/>
                </a:solidFill>
                <a:latin typeface="Times New Roman" panose="02020603050405020304" pitchFamily="18" charset="0"/>
                <a:cs typeface="Times New Roman" panose="02020603050405020304" pitchFamily="18" charset="0"/>
              </a:rPr>
              <a:t>4 </a:t>
            </a:r>
            <a:r>
              <a:rPr lang="tt-RU" sz="1200" dirty="0">
                <a:solidFill>
                  <a:prstClr val="black"/>
                </a:solidFill>
                <a:latin typeface="Times New Roman" panose="02020603050405020304" pitchFamily="18" charset="0"/>
                <a:cs typeface="Times New Roman" panose="02020603050405020304" pitchFamily="18" charset="0"/>
              </a:rPr>
              <a:t>нче сыйныф укучылары </a:t>
            </a:r>
            <a:r>
              <a:rPr lang="en-US" sz="1200" dirty="0" smtClean="0">
                <a:solidFill>
                  <a:prstClr val="black"/>
                </a:solidFill>
                <a:latin typeface="Times New Roman" panose="02020603050405020304" pitchFamily="18" charset="0"/>
                <a:cs typeface="Times New Roman" panose="02020603050405020304" pitchFamily="18" charset="0"/>
              </a:rPr>
              <a:t>I </a:t>
            </a:r>
            <a:r>
              <a:rPr lang="tt-RU" sz="1200" dirty="0">
                <a:solidFill>
                  <a:prstClr val="black"/>
                </a:solidFill>
                <a:latin typeface="Times New Roman" panose="02020603050405020304" pitchFamily="18" charset="0"/>
                <a:cs typeface="Times New Roman" panose="02020603050405020304" pitchFamily="18" charset="0"/>
              </a:rPr>
              <a:t>дәрәҗәле диломга ия булдылар</a:t>
            </a:r>
            <a:r>
              <a:rPr lang="tt-RU" sz="1200" dirty="0" smtClean="0">
                <a:solidFill>
                  <a:prstClr val="black"/>
                </a:solidFill>
                <a:latin typeface="Times New Roman" panose="02020603050405020304" pitchFamily="18" charset="0"/>
                <a:cs typeface="Times New Roman" panose="02020603050405020304" pitchFamily="18" charset="0"/>
              </a:rPr>
              <a:t>.</a:t>
            </a:r>
          </a:p>
          <a:p>
            <a:pPr lvl="0"/>
            <a:r>
              <a:rPr lang="tt-RU" sz="1200" dirty="0" smtClean="0">
                <a:solidFill>
                  <a:prstClr val="black"/>
                </a:solidFill>
                <a:latin typeface="Times New Roman" panose="02020603050405020304" pitchFamily="18" charset="0"/>
                <a:cs typeface="Times New Roman" panose="02020603050405020304" pitchFamily="18" charset="0"/>
              </a:rPr>
              <a:t>       </a:t>
            </a:r>
            <a:r>
              <a:rPr lang="ru-RU" sz="1200" dirty="0" smtClean="0">
                <a:solidFill>
                  <a:prstClr val="black"/>
                </a:solidFill>
                <a:latin typeface="Times New Roman" panose="02020603050405020304" pitchFamily="18" charset="0"/>
                <a:cs typeface="Times New Roman" panose="02020603050405020304" pitchFamily="18" charset="0"/>
              </a:rPr>
              <a:t>Учащиеся 4 классов </a:t>
            </a:r>
            <a:r>
              <a:rPr lang="ru-RU" sz="1200" dirty="0">
                <a:solidFill>
                  <a:prstClr val="black"/>
                </a:solidFill>
                <a:latin typeface="Times New Roman" panose="02020603050405020304" pitchFamily="18" charset="0"/>
                <a:cs typeface="Times New Roman" panose="02020603050405020304" pitchFamily="18" charset="0"/>
              </a:rPr>
              <a:t>стали </a:t>
            </a:r>
            <a:r>
              <a:rPr lang="ru-RU" sz="1200" dirty="0" smtClean="0">
                <a:solidFill>
                  <a:prstClr val="black"/>
                </a:solidFill>
                <a:latin typeface="Times New Roman" panose="02020603050405020304" pitchFamily="18" charset="0"/>
                <a:cs typeface="Times New Roman" panose="02020603050405020304" pitchFamily="18" charset="0"/>
              </a:rPr>
              <a:t>дипломантами III степени </a:t>
            </a:r>
            <a:r>
              <a:rPr lang="ru-RU" sz="1200" dirty="0">
                <a:solidFill>
                  <a:prstClr val="black"/>
                </a:solidFill>
                <a:latin typeface="Times New Roman" panose="02020603050405020304" pitchFamily="18" charset="0"/>
                <a:cs typeface="Times New Roman" panose="02020603050405020304" pitchFamily="18" charset="0"/>
              </a:rPr>
              <a:t>в Республиканском театральном фестивале «</a:t>
            </a:r>
            <a:r>
              <a:rPr lang="ru-RU" sz="1200" dirty="0" err="1">
                <a:solidFill>
                  <a:prstClr val="black"/>
                </a:solidFill>
                <a:latin typeface="Times New Roman" panose="02020603050405020304" pitchFamily="18" charset="0"/>
                <a:cs typeface="Times New Roman" panose="02020603050405020304" pitchFamily="18" charset="0"/>
              </a:rPr>
              <a:t>НеСтоЛица</a:t>
            </a:r>
            <a:r>
              <a:rPr lang="ru-RU" sz="1200" dirty="0">
                <a:solidFill>
                  <a:prstClr val="black"/>
                </a:solidFill>
                <a:latin typeface="Times New Roman" panose="02020603050405020304" pitchFamily="18" charset="0"/>
                <a:cs typeface="Times New Roman" panose="02020603050405020304" pitchFamily="18" charset="0"/>
              </a:rPr>
              <a:t>» </a:t>
            </a:r>
          </a:p>
          <a:p>
            <a:pPr lvl="0" algn="ctr"/>
            <a:endParaRPr lang="ru-RU" dirty="0"/>
          </a:p>
        </p:txBody>
      </p:sp>
    </p:spTree>
    <p:extLst>
      <p:ext uri="{BB962C8B-B14F-4D97-AF65-F5344CB8AC3E}">
        <p14:creationId xmlns:p14="http://schemas.microsoft.com/office/powerpoint/2010/main" val="507066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D:\туган тел 2\IMG-20210225-WA001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36204" y="2276078"/>
            <a:ext cx="1493102" cy="2654404"/>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3076" name="Picture 4" descr="D:\туган тел 2\IMG-20210225-WA001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0652" y="2323138"/>
            <a:ext cx="1440160" cy="2560284"/>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323528" y="270045"/>
            <a:ext cx="7128792" cy="1094337"/>
          </a:xfrm>
        </p:spPr>
        <p:txBody>
          <a:bodyPr>
            <a:noAutofit/>
          </a:bodyPr>
          <a:lstStyle/>
          <a:p>
            <a:pPr algn="ctr"/>
            <a:r>
              <a:rPr lang="ru-RU" sz="1200" b="0" dirty="0" smtClean="0">
                <a:latin typeface="Times New Roman" panose="02020603050405020304" pitchFamily="18" charset="0"/>
                <a:cs typeface="Times New Roman" panose="02020603050405020304" pitchFamily="18" charset="0"/>
              </a:rPr>
              <a:t/>
            </a:r>
            <a:br>
              <a:rPr lang="ru-RU" sz="1200" b="0" dirty="0" smtClean="0">
                <a:latin typeface="Times New Roman" panose="02020603050405020304" pitchFamily="18" charset="0"/>
                <a:cs typeface="Times New Roman" panose="02020603050405020304" pitchFamily="18" charset="0"/>
              </a:rPr>
            </a:br>
            <a:r>
              <a:rPr lang="ru-RU" sz="1200" b="0" dirty="0" smtClean="0">
                <a:latin typeface="Times New Roman" panose="02020603050405020304" pitchFamily="18" charset="0"/>
                <a:cs typeface="Times New Roman" panose="02020603050405020304" pitchFamily="18" charset="0"/>
              </a:rPr>
              <a:t/>
            </a:r>
            <a:br>
              <a:rPr lang="ru-RU" sz="1200" b="0" dirty="0" smtClean="0">
                <a:latin typeface="Times New Roman" panose="02020603050405020304" pitchFamily="18" charset="0"/>
                <a:cs typeface="Times New Roman" panose="02020603050405020304" pitchFamily="18" charset="0"/>
              </a:rPr>
            </a:br>
            <a:r>
              <a:rPr lang="ru-RU" sz="1200" b="0" dirty="0" smtClean="0">
                <a:latin typeface="Times New Roman" panose="02020603050405020304" pitchFamily="18" charset="0"/>
                <a:cs typeface="Times New Roman" panose="02020603050405020304" pitchFamily="18" charset="0"/>
              </a:rPr>
              <a:t/>
            </a:r>
            <a:br>
              <a:rPr lang="ru-RU" sz="1200" b="0" dirty="0" smtClean="0">
                <a:latin typeface="Times New Roman" panose="02020603050405020304" pitchFamily="18" charset="0"/>
                <a:cs typeface="Times New Roman" panose="02020603050405020304" pitchFamily="18" charset="0"/>
              </a:rPr>
            </a:br>
            <a:r>
              <a:rPr lang="ru-RU" sz="1400" b="0" dirty="0" smtClean="0">
                <a:solidFill>
                  <a:srgbClr val="FF0000"/>
                </a:solidFill>
                <a:latin typeface="Calibri" panose="020F0502020204030204" pitchFamily="34" charset="0"/>
                <a:cs typeface="Calibri" panose="020F0502020204030204" pitchFamily="34" charset="0"/>
              </a:rPr>
              <a:t>КИТАПЛАР ИЛЕНДӘ» КИТАП СӨЮЧЕ УКУЧЫЛАР БЕЛӘН ТУГАН ТЕЛДӘ </a:t>
            </a:r>
            <a:br>
              <a:rPr lang="ru-RU" sz="1400" b="0" dirty="0" smtClean="0">
                <a:solidFill>
                  <a:srgbClr val="FF0000"/>
                </a:solidFill>
                <a:latin typeface="Calibri" panose="020F0502020204030204" pitchFamily="34" charset="0"/>
                <a:cs typeface="Calibri" panose="020F0502020204030204" pitchFamily="34" charset="0"/>
              </a:rPr>
            </a:br>
            <a:r>
              <a:rPr lang="ru-RU" sz="1400" b="0" dirty="0" smtClean="0">
                <a:solidFill>
                  <a:srgbClr val="FF0000"/>
                </a:solidFill>
                <a:latin typeface="Calibri" panose="020F0502020204030204" pitchFamily="34" charset="0"/>
                <a:cs typeface="Calibri" panose="020F0502020204030204" pitchFamily="34" charset="0"/>
              </a:rPr>
              <a:t>КЫЗЫКЛЫ КИТАПЛАР БЕЛӘН ТАНЫШУ КИЧӘСЕ</a:t>
            </a:r>
            <a:r>
              <a:rPr lang="en-US" sz="1400" b="0" dirty="0" smtClean="0">
                <a:solidFill>
                  <a:srgbClr val="FF0000"/>
                </a:solidFill>
                <a:latin typeface="Calibri" panose="020F0502020204030204" pitchFamily="34" charset="0"/>
                <a:cs typeface="Calibri" panose="020F0502020204030204" pitchFamily="34" charset="0"/>
              </a:rPr>
              <a:t>/</a:t>
            </a:r>
            <a:r>
              <a:rPr lang="ru-RU" sz="1400" b="0" dirty="0" smtClean="0">
                <a:solidFill>
                  <a:srgbClr val="FF0000"/>
                </a:solidFill>
                <a:latin typeface="Calibri" panose="020F0502020204030204" pitchFamily="34" charset="0"/>
                <a:cs typeface="Calibri" panose="020F0502020204030204" pitchFamily="34" charset="0"/>
              </a:rPr>
              <a:t/>
            </a:r>
            <a:br>
              <a:rPr lang="ru-RU" sz="1400" b="0" dirty="0" smtClean="0">
                <a:solidFill>
                  <a:srgbClr val="FF0000"/>
                </a:solidFill>
                <a:latin typeface="Calibri" panose="020F0502020204030204" pitchFamily="34" charset="0"/>
                <a:cs typeface="Calibri" panose="020F0502020204030204" pitchFamily="34" charset="0"/>
              </a:rPr>
            </a:br>
            <a:r>
              <a:rPr lang="ru-RU" sz="1400" b="0" dirty="0" smtClean="0">
                <a:solidFill>
                  <a:srgbClr val="FF0000"/>
                </a:solidFill>
                <a:latin typeface="Calibri" panose="020F0502020204030204" pitchFamily="34" charset="0"/>
                <a:cs typeface="Calibri" panose="020F0502020204030204" pitchFamily="34" charset="0"/>
              </a:rPr>
              <a:t>“В МИРЕ КНИГ” ВЕЧЕР ЗНАКОМСТВА С ИНТЕРЕСНЫМИ КНИГАМИ НА РОДНОМ ЯЗЫКЕ</a:t>
            </a:r>
            <a:br>
              <a:rPr lang="ru-RU" sz="1400" b="0" dirty="0" smtClean="0">
                <a:solidFill>
                  <a:srgbClr val="FF0000"/>
                </a:solidFill>
                <a:latin typeface="Calibri" panose="020F0502020204030204" pitchFamily="34" charset="0"/>
                <a:cs typeface="Calibri" panose="020F0502020204030204" pitchFamily="34" charset="0"/>
              </a:rPr>
            </a:br>
            <a:endParaRPr lang="ru-RU" sz="1400" b="0" dirty="0">
              <a:solidFill>
                <a:srgbClr val="FF0000"/>
              </a:solidFill>
              <a:latin typeface="Calibri" panose="020F0502020204030204" pitchFamily="34" charset="0"/>
              <a:cs typeface="Calibri" panose="020F0502020204030204" pitchFamily="34" charset="0"/>
            </a:endParaRPr>
          </a:p>
        </p:txBody>
      </p:sp>
      <p:sp>
        <p:nvSpPr>
          <p:cNvPr id="4" name="Номер слайда 3"/>
          <p:cNvSpPr>
            <a:spLocks noGrp="1"/>
          </p:cNvSpPr>
          <p:nvPr>
            <p:ph type="sldNum" sz="quarter" idx="12"/>
          </p:nvPr>
        </p:nvSpPr>
        <p:spPr/>
        <p:txBody>
          <a:bodyPr/>
          <a:lstStyle/>
          <a:p>
            <a:fld id="{B19B0651-EE4F-4900-A07F-96A6BFA9D0F0}" type="slidenum">
              <a:rPr lang="ru-RU" smtClean="0"/>
              <a:t>7</a:t>
            </a:fld>
            <a:endParaRPr lang="ru-RU"/>
          </a:p>
        </p:txBody>
      </p:sp>
      <p:sp>
        <p:nvSpPr>
          <p:cNvPr id="6" name="Заголовок 1"/>
          <p:cNvSpPr txBox="1">
            <a:spLocks/>
          </p:cNvSpPr>
          <p:nvPr/>
        </p:nvSpPr>
        <p:spPr>
          <a:xfrm>
            <a:off x="611560" y="248665"/>
            <a:ext cx="8075240" cy="277540"/>
          </a:xfrm>
          <a:prstGeom prst="rect">
            <a:avLst/>
          </a:prstGeom>
        </p:spPr>
        <p:txBody>
          <a:bodyPr vert="horz" lIns="91440" tIns="45720" rIns="91440" bIns="45720" rtlCol="0" anchor="ctr">
            <a:normAutofit fontScale="75000" lnSpcReduction="20000"/>
          </a:bodyPr>
          <a:lstStyle>
            <a:lvl1pPr algn="ctr" defTabSz="914400" rtl="0" eaLnBrk="1" latinLnBrk="0" hangingPunct="1">
              <a:spcBef>
                <a:spcPct val="0"/>
              </a:spcBef>
              <a:buNone/>
              <a:defRPr sz="4400" b="1" kern="1200">
                <a:solidFill>
                  <a:schemeClr val="tx1"/>
                </a:solidFill>
                <a:latin typeface="+mj-lt"/>
                <a:ea typeface="+mj-ea"/>
                <a:cs typeface="+mj-cs"/>
              </a:defRPr>
            </a:lvl1pPr>
          </a:lstStyle>
          <a:p>
            <a:endParaRPr lang="ru-RU" sz="2000" dirty="0">
              <a:solidFill>
                <a:schemeClr val="tx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9" name="Рисунок 18"/>
          <p:cNvPicPr>
            <a:picLocks noChangeAspect="1"/>
          </p:cNvPicPr>
          <p:nvPr/>
        </p:nvPicPr>
        <p:blipFill>
          <a:blip r:embed="rId4"/>
          <a:stretch>
            <a:fillRect/>
          </a:stretch>
        </p:blipFill>
        <p:spPr>
          <a:xfrm>
            <a:off x="7076362" y="0"/>
            <a:ext cx="2067638" cy="902055"/>
          </a:xfrm>
          <a:prstGeom prst="rect">
            <a:avLst/>
          </a:prstGeom>
        </p:spPr>
      </p:pic>
      <p:sp>
        <p:nvSpPr>
          <p:cNvPr id="3" name="Прямоугольник 2"/>
          <p:cNvSpPr/>
          <p:nvPr/>
        </p:nvSpPr>
        <p:spPr>
          <a:xfrm>
            <a:off x="1510732" y="1203598"/>
            <a:ext cx="5294402" cy="923330"/>
          </a:xfrm>
          <a:prstGeom prst="rect">
            <a:avLst/>
          </a:prstGeom>
        </p:spPr>
        <p:txBody>
          <a:bodyPr wrap="square">
            <a:spAutoFit/>
          </a:bodyPr>
          <a:lstStyle/>
          <a:p>
            <a:r>
              <a:rPr lang="ru-RU" dirty="0"/>
              <a:t> </a:t>
            </a:r>
            <a:r>
              <a:rPr lang="ru-RU" dirty="0" smtClean="0"/>
              <a:t> </a:t>
            </a:r>
            <a:r>
              <a:rPr lang="ru-RU" sz="1400" dirty="0" smtClean="0"/>
              <a:t>  </a:t>
            </a:r>
            <a:r>
              <a:rPr lang="ru-RU" sz="1200" dirty="0" err="1" smtClean="0">
                <a:latin typeface="Times New Roman" panose="02020603050405020304" pitchFamily="18" charset="0"/>
                <a:cs typeface="Times New Roman" panose="02020603050405020304" pitchFamily="18" charset="0"/>
              </a:rPr>
              <a:t>Укуга</a:t>
            </a:r>
            <a:r>
              <a:rPr lang="ru-RU" sz="1200" dirty="0" smtClean="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кызыксындыру</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уяту</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максатыннан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башлангыч</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сыйныф</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укучыларын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туган</a:t>
            </a:r>
            <a:r>
              <a:rPr lang="ru-RU" sz="1200" dirty="0">
                <a:latin typeface="Times New Roman" panose="02020603050405020304" pitchFamily="18" charset="0"/>
                <a:cs typeface="Times New Roman" panose="02020603050405020304" pitchFamily="18" charset="0"/>
              </a:rPr>
              <a:t> (татар) </a:t>
            </a:r>
            <a:r>
              <a:rPr lang="ru-RU" sz="1200" dirty="0" err="1">
                <a:latin typeface="Times New Roman" panose="02020603050405020304" pitchFamily="18" charset="0"/>
                <a:cs typeface="Times New Roman" panose="02020603050405020304" pitchFamily="18" charset="0"/>
              </a:rPr>
              <a:t>телдә</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басылып</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чыккан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китаплар</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белән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таныштыру</a:t>
            </a:r>
            <a:r>
              <a:rPr lang="ru-RU" sz="1200" dirty="0">
                <a:latin typeface="Times New Roman" panose="02020603050405020304" pitchFamily="18" charset="0"/>
                <a:cs typeface="Times New Roman" panose="02020603050405020304" pitchFamily="18" charset="0"/>
              </a:rPr>
              <a:t>. </a:t>
            </a:r>
          </a:p>
          <a:p>
            <a:r>
              <a:rPr lang="ru-RU" sz="1200" dirty="0">
                <a:latin typeface="Times New Roman" panose="02020603050405020304" pitchFamily="18" charset="0"/>
                <a:cs typeface="Times New Roman" panose="02020603050405020304" pitchFamily="18" charset="0"/>
              </a:rPr>
              <a:t>        Ознакомление с различными книгами на родном (татарском) языке в целях стимулирования интереса учащихся начальных классов к чтению.</a:t>
            </a:r>
          </a:p>
        </p:txBody>
      </p:sp>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13935" y="2620213"/>
            <a:ext cx="4070489" cy="2060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940439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451027"/>
            <a:ext cx="6768752" cy="536547"/>
          </a:xfrm>
        </p:spPr>
        <p:txBody>
          <a:bodyPr>
            <a:noAutofit/>
          </a:bodyPr>
          <a:lstStyle/>
          <a:p>
            <a:pPr algn="ctr"/>
            <a:r>
              <a:rPr lang="ru-RU" sz="1400" b="0" dirty="0" smtClean="0">
                <a:solidFill>
                  <a:srgbClr val="FF0000"/>
                </a:solidFill>
                <a:latin typeface="Calibri" panose="020F0502020204030204" pitchFamily="34" charset="0"/>
                <a:cs typeface="Calibri" panose="020F0502020204030204" pitchFamily="34" charset="0"/>
              </a:rPr>
              <a:t/>
            </a:r>
            <a:br>
              <a:rPr lang="ru-RU" sz="1400" b="0" dirty="0" smtClean="0">
                <a:solidFill>
                  <a:srgbClr val="FF0000"/>
                </a:solidFill>
                <a:latin typeface="Calibri" panose="020F0502020204030204" pitchFamily="34" charset="0"/>
                <a:cs typeface="Calibri" panose="020F0502020204030204" pitchFamily="34" charset="0"/>
              </a:rPr>
            </a:br>
            <a:r>
              <a:rPr lang="ru-RU" sz="1400" b="0" dirty="0" smtClean="0">
                <a:solidFill>
                  <a:srgbClr val="FF0000"/>
                </a:solidFill>
                <a:latin typeface="Calibri" panose="020F0502020204030204" pitchFamily="34" charset="0"/>
                <a:cs typeface="Calibri" panose="020F0502020204030204" pitchFamily="34" charset="0"/>
              </a:rPr>
              <a:t>ГЕРОЙ </a:t>
            </a:r>
            <a:r>
              <a:rPr lang="ru-RU" sz="1400" b="0" dirty="0" smtClean="0">
                <a:solidFill>
                  <a:srgbClr val="FF0000"/>
                </a:solidFill>
                <a:latin typeface="Calibri" panose="020F0502020204030204" pitchFamily="34" charset="0"/>
                <a:cs typeface="Calibri" panose="020F0502020204030204" pitchFamily="34" charset="0"/>
              </a:rPr>
              <a:t>ШАГЫЙРЬ МУСА ҖӘЛИЛНЕҢ 115 ЕЛЛЫГЫНА БАГЫШЛАНГАН ӘДӘБИ МУЗЫКАЛЬ КИЧӘ</a:t>
            </a:r>
            <a:r>
              <a:rPr lang="en-US" sz="1400" b="0" dirty="0" smtClean="0">
                <a:solidFill>
                  <a:srgbClr val="FF0000"/>
                </a:solidFill>
                <a:latin typeface="Calibri" panose="020F0502020204030204" pitchFamily="34" charset="0"/>
                <a:cs typeface="Calibri" panose="020F0502020204030204" pitchFamily="34" charset="0"/>
              </a:rPr>
              <a:t>/</a:t>
            </a:r>
            <a:r>
              <a:rPr lang="ru-RU" sz="1400" b="0" dirty="0" smtClean="0">
                <a:solidFill>
                  <a:srgbClr val="FF0000"/>
                </a:solidFill>
                <a:latin typeface="Calibri" panose="020F0502020204030204" pitchFamily="34" charset="0"/>
                <a:cs typeface="Calibri" panose="020F0502020204030204" pitchFamily="34" charset="0"/>
              </a:rPr>
              <a:t/>
            </a:r>
            <a:br>
              <a:rPr lang="ru-RU" sz="1400" b="0" dirty="0" smtClean="0">
                <a:solidFill>
                  <a:srgbClr val="FF0000"/>
                </a:solidFill>
                <a:latin typeface="Calibri" panose="020F0502020204030204" pitchFamily="34" charset="0"/>
                <a:cs typeface="Calibri" panose="020F0502020204030204" pitchFamily="34" charset="0"/>
              </a:rPr>
            </a:br>
            <a:r>
              <a:rPr lang="ru-RU" sz="1400" b="0" dirty="0" smtClean="0">
                <a:solidFill>
                  <a:srgbClr val="FF0000"/>
                </a:solidFill>
                <a:latin typeface="Calibri" panose="020F0502020204030204" pitchFamily="34" charset="0"/>
                <a:cs typeface="Calibri" panose="020F0502020204030204" pitchFamily="34" charset="0"/>
              </a:rPr>
              <a:t>ЛИТЕРАТУРНО-МУЗЫКАЛЬНЫЙ ВЕЧЕР, ПОСВЯЩЕННЫЙ 115-ЛЕТИЮ ПОЭТА-ГЕРОЯ МУСЫ ДЖАЛИЛЯ</a:t>
            </a:r>
            <a:endParaRPr lang="ru-RU" sz="1400" b="0" dirty="0">
              <a:solidFill>
                <a:srgbClr val="FF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4" name="Номер слайда 3"/>
          <p:cNvSpPr>
            <a:spLocks noGrp="1"/>
          </p:cNvSpPr>
          <p:nvPr>
            <p:ph type="sldNum" sz="quarter" idx="12"/>
          </p:nvPr>
        </p:nvSpPr>
        <p:spPr/>
        <p:txBody>
          <a:bodyPr/>
          <a:lstStyle/>
          <a:p>
            <a:fld id="{B19B0651-EE4F-4900-A07F-96A6BFA9D0F0}" type="slidenum">
              <a:rPr lang="ru-RU" smtClean="0"/>
              <a:t>8</a:t>
            </a:fld>
            <a:endParaRPr lang="ru-RU"/>
          </a:p>
        </p:txBody>
      </p:sp>
      <p:sp>
        <p:nvSpPr>
          <p:cNvPr id="6" name="Заголовок 1"/>
          <p:cNvSpPr txBox="1">
            <a:spLocks/>
          </p:cNvSpPr>
          <p:nvPr/>
        </p:nvSpPr>
        <p:spPr>
          <a:xfrm>
            <a:off x="611560" y="248665"/>
            <a:ext cx="8075240" cy="277540"/>
          </a:xfrm>
          <a:prstGeom prst="rect">
            <a:avLst/>
          </a:prstGeom>
        </p:spPr>
        <p:txBody>
          <a:bodyPr vert="horz" lIns="91440" tIns="45720" rIns="91440" bIns="45720" rtlCol="0" anchor="ctr">
            <a:normAutofit fontScale="75000" lnSpcReduction="20000"/>
          </a:bodyPr>
          <a:lstStyle>
            <a:lvl1pPr algn="ctr" defTabSz="914400" rtl="0" eaLnBrk="1" latinLnBrk="0" hangingPunct="1">
              <a:spcBef>
                <a:spcPct val="0"/>
              </a:spcBef>
              <a:buNone/>
              <a:defRPr sz="4400" b="1" kern="1200">
                <a:solidFill>
                  <a:schemeClr val="tx1"/>
                </a:solidFill>
                <a:latin typeface="+mj-lt"/>
                <a:ea typeface="+mj-ea"/>
                <a:cs typeface="+mj-cs"/>
              </a:defRPr>
            </a:lvl1pPr>
          </a:lstStyle>
          <a:p>
            <a:endParaRPr lang="ru-RU" sz="2000" dirty="0">
              <a:solidFill>
                <a:schemeClr val="tx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9" name="Рисунок 18"/>
          <p:cNvPicPr>
            <a:picLocks noChangeAspect="1"/>
          </p:cNvPicPr>
          <p:nvPr/>
        </p:nvPicPr>
        <p:blipFill>
          <a:blip r:embed="rId2"/>
          <a:stretch>
            <a:fillRect/>
          </a:stretch>
        </p:blipFill>
        <p:spPr>
          <a:xfrm>
            <a:off x="7076362" y="0"/>
            <a:ext cx="2067638" cy="902055"/>
          </a:xfrm>
          <a:prstGeom prst="rect">
            <a:avLst/>
          </a:prstGeom>
        </p:spPr>
      </p:pic>
      <p:pic>
        <p:nvPicPr>
          <p:cNvPr id="20" name="Рисунок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72200" y="2625080"/>
            <a:ext cx="2496275" cy="1872208"/>
          </a:xfrm>
          <a:prstGeom prst="rect">
            <a:avLst/>
          </a:prstGeom>
          <a:ln>
            <a:noFill/>
          </a:ln>
          <a:effectLst>
            <a:outerShdw blurRad="190500" algn="tl" rotWithShape="0">
              <a:srgbClr val="000000">
                <a:alpha val="70000"/>
              </a:srgbClr>
            </a:outerShdw>
          </a:effectLst>
        </p:spPr>
      </p:pic>
      <p:pic>
        <p:nvPicPr>
          <p:cNvPr id="22" name="Рисунок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5576" y="2724522"/>
            <a:ext cx="2573865" cy="1930400"/>
          </a:xfrm>
          <a:prstGeom prst="rect">
            <a:avLst/>
          </a:prstGeom>
          <a:ln>
            <a:noFill/>
          </a:ln>
          <a:effectLst>
            <a:outerShdw blurRad="190500" algn="tl" rotWithShape="0">
              <a:srgbClr val="000000">
                <a:alpha val="70000"/>
              </a:srgbClr>
            </a:outerShdw>
          </a:effectLst>
        </p:spPr>
      </p:pic>
      <p:sp>
        <p:nvSpPr>
          <p:cNvPr id="3" name="Прямоугольник 2"/>
          <p:cNvSpPr/>
          <p:nvPr/>
        </p:nvSpPr>
        <p:spPr>
          <a:xfrm>
            <a:off x="1403648" y="1203598"/>
            <a:ext cx="5672714" cy="1046440"/>
          </a:xfrm>
          <a:prstGeom prst="rect">
            <a:avLst/>
          </a:prstGeom>
        </p:spPr>
        <p:txBody>
          <a:bodyPr wrap="square">
            <a:spAutoFit/>
          </a:bodyPr>
          <a:lstStyle/>
          <a:p>
            <a:r>
              <a:rPr lang="ru-RU" sz="1400" dirty="0"/>
              <a:t> </a:t>
            </a:r>
            <a:r>
              <a:rPr lang="ru-RU" sz="1400" dirty="0" smtClean="0"/>
              <a:t>    </a:t>
            </a:r>
            <a:r>
              <a:rPr lang="ru-RU" sz="1200" dirty="0" err="1" smtClean="0">
                <a:latin typeface="Times New Roman" panose="02020603050405020304" pitchFamily="18" charset="0"/>
                <a:cs typeface="Times New Roman" panose="02020603050405020304" pitchFamily="18" charset="0"/>
              </a:rPr>
              <a:t>Укучылар</a:t>
            </a:r>
            <a:r>
              <a:rPr lang="ru-RU" sz="1200" dirty="0" smtClean="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шагыйрьнең</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тормыш</a:t>
            </a:r>
            <a:r>
              <a:rPr lang="ru-RU" sz="1200" dirty="0">
                <a:latin typeface="Times New Roman" panose="02020603050405020304" pitchFamily="18" charset="0"/>
                <a:cs typeface="Times New Roman" panose="02020603050405020304" pitchFamily="18" charset="0"/>
              </a:rPr>
              <a:t> юлы </a:t>
            </a:r>
            <a:r>
              <a:rPr lang="ru-RU" sz="1200" dirty="0" err="1">
                <a:latin typeface="Times New Roman" panose="02020603050405020304" pitchFamily="18" charset="0"/>
                <a:cs typeface="Times New Roman" panose="02020603050405020304" pitchFamily="18" charset="0"/>
              </a:rPr>
              <a:t>һәм</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иҗаты</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белән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таныштылар</a:t>
            </a:r>
            <a:r>
              <a:rPr lang="ru-RU" sz="1200" dirty="0">
                <a:latin typeface="Times New Roman" panose="02020603050405020304" pitchFamily="18" charset="0"/>
                <a:cs typeface="Times New Roman" panose="02020603050405020304" pitchFamily="18" charset="0"/>
              </a:rPr>
              <a:t>. Муса </a:t>
            </a:r>
            <a:r>
              <a:rPr lang="ru-RU" sz="1200" dirty="0" err="1">
                <a:latin typeface="Times New Roman" panose="02020603050405020304" pitchFamily="18" charset="0"/>
                <a:cs typeface="Times New Roman" panose="02020603050405020304" pitchFamily="18" charset="0"/>
              </a:rPr>
              <a:t>Җәлилнең</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шигырьләрен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яттан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сөйләделәр</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Кичә</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тирән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эчтәлекле</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һәм</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мәгълүмати</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булды</a:t>
            </a:r>
            <a:r>
              <a:rPr lang="ru-RU" sz="1200" dirty="0">
                <a:latin typeface="Times New Roman" panose="02020603050405020304" pitchFamily="18" charset="0"/>
                <a:cs typeface="Times New Roman" panose="02020603050405020304" pitchFamily="18" charset="0"/>
              </a:rPr>
              <a:t>.</a:t>
            </a:r>
          </a:p>
          <a:p>
            <a:r>
              <a:rPr lang="ru-RU" sz="1200" dirty="0">
                <a:latin typeface="Times New Roman" panose="02020603050405020304" pitchFamily="18" charset="0"/>
                <a:cs typeface="Times New Roman" panose="02020603050405020304" pitchFamily="18" charset="0"/>
              </a:rPr>
              <a:t>      </a:t>
            </a:r>
            <a:r>
              <a:rPr lang="ru-RU" sz="1200" dirty="0" smtClean="0">
                <a:latin typeface="Times New Roman" panose="02020603050405020304" pitchFamily="18" charset="0"/>
                <a:cs typeface="Times New Roman" panose="02020603050405020304" pitchFamily="18" charset="0"/>
              </a:rPr>
              <a:t>Ученики </a:t>
            </a:r>
            <a:r>
              <a:rPr lang="ru-RU" sz="1200" dirty="0">
                <a:latin typeface="Times New Roman" panose="02020603050405020304" pitchFamily="18" charset="0"/>
                <a:cs typeface="Times New Roman" panose="02020603050405020304" pitchFamily="18" charset="0"/>
              </a:rPr>
              <a:t>ознакомились с жизнью и творчеством поэта. Стихи Мусы </a:t>
            </a:r>
            <a:r>
              <a:rPr lang="ru-RU" sz="1200" dirty="0" err="1">
                <a:latin typeface="Times New Roman" panose="02020603050405020304" pitchFamily="18" charset="0"/>
                <a:cs typeface="Times New Roman" panose="02020603050405020304" pitchFamily="18" charset="0"/>
              </a:rPr>
              <a:t>Джалиля</a:t>
            </a:r>
            <a:r>
              <a:rPr lang="ru-RU" sz="1200" dirty="0">
                <a:latin typeface="Times New Roman" panose="02020603050405020304" pitchFamily="18" charset="0"/>
                <a:cs typeface="Times New Roman" panose="02020603050405020304" pitchFamily="18" charset="0"/>
              </a:rPr>
              <a:t> рассказывали наизусть. Вечер был познавательным и информативным.</a:t>
            </a:r>
          </a:p>
        </p:txBody>
      </p:sp>
      <p:pic>
        <p:nvPicPr>
          <p:cNvPr id="307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63888" y="3003798"/>
            <a:ext cx="2536825" cy="1901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478938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387435"/>
            <a:ext cx="6840760" cy="545251"/>
          </a:xfrm>
        </p:spPr>
        <p:txBody>
          <a:bodyPr>
            <a:noAutofit/>
          </a:bodyPr>
          <a:lstStyle/>
          <a:p>
            <a:pPr algn="ctr"/>
            <a:r>
              <a:rPr lang="ru-RU" sz="1200" b="0" dirty="0" smtClean="0">
                <a:solidFill>
                  <a:srgbClr val="FF0000"/>
                </a:solidFill>
                <a:latin typeface="Calibri" panose="020F0502020204030204" pitchFamily="34" charset="0"/>
                <a:cs typeface="Calibri" panose="020F0502020204030204" pitchFamily="34" charset="0"/>
              </a:rPr>
              <a:t>ГЕРОЙ ШАГЫЙРЬ МУСА ҖӘЛИЛНЕҢ 115 ЕЛЛЫГЫНА БАГЫШЛАНГАН ӘДӘБИ МУЗЫКАЛЬ КИЧӘ</a:t>
            </a:r>
            <a:r>
              <a:rPr lang="en-US" sz="1200" b="0" dirty="0" smtClean="0">
                <a:solidFill>
                  <a:srgbClr val="FF0000"/>
                </a:solidFill>
                <a:latin typeface="Calibri" panose="020F0502020204030204" pitchFamily="34" charset="0"/>
                <a:cs typeface="Calibri" panose="020F0502020204030204" pitchFamily="34" charset="0"/>
              </a:rPr>
              <a:t>/</a:t>
            </a:r>
            <a:r>
              <a:rPr lang="ru-RU" sz="1200" b="0" dirty="0" smtClean="0">
                <a:solidFill>
                  <a:srgbClr val="FF0000"/>
                </a:solidFill>
                <a:latin typeface="Calibri" panose="020F0502020204030204" pitchFamily="34" charset="0"/>
                <a:cs typeface="Calibri" panose="020F0502020204030204" pitchFamily="34" charset="0"/>
              </a:rPr>
              <a:t/>
            </a:r>
            <a:br>
              <a:rPr lang="ru-RU" sz="1200" b="0" dirty="0" smtClean="0">
                <a:solidFill>
                  <a:srgbClr val="FF0000"/>
                </a:solidFill>
                <a:latin typeface="Calibri" panose="020F0502020204030204" pitchFamily="34" charset="0"/>
                <a:cs typeface="Calibri" panose="020F0502020204030204" pitchFamily="34" charset="0"/>
              </a:rPr>
            </a:br>
            <a:r>
              <a:rPr lang="ru-RU" sz="1200" b="0" dirty="0" smtClean="0">
                <a:solidFill>
                  <a:srgbClr val="FF0000"/>
                </a:solidFill>
                <a:latin typeface="Calibri" panose="020F0502020204030204" pitchFamily="34" charset="0"/>
                <a:cs typeface="Calibri" panose="020F0502020204030204" pitchFamily="34" charset="0"/>
              </a:rPr>
              <a:t>ЛИТЕРАТУРНО-МУЗЫКАЛЬНЫЙ ВЕЧЕР, ПОСВЯЩЕННЫЙ 115-ЛЕТИЮ ПОЭТА-ГЕРОЯ МУСЫ ДЖАЛИЛЯ</a:t>
            </a:r>
            <a:endParaRPr lang="ru-RU" sz="1200" b="0" dirty="0">
              <a:solidFill>
                <a:srgbClr val="FF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4" name="Номер слайда 3"/>
          <p:cNvSpPr>
            <a:spLocks noGrp="1"/>
          </p:cNvSpPr>
          <p:nvPr>
            <p:ph type="sldNum" sz="quarter" idx="12"/>
          </p:nvPr>
        </p:nvSpPr>
        <p:spPr/>
        <p:txBody>
          <a:bodyPr/>
          <a:lstStyle/>
          <a:p>
            <a:fld id="{B19B0651-EE4F-4900-A07F-96A6BFA9D0F0}" type="slidenum">
              <a:rPr lang="ru-RU" smtClean="0"/>
              <a:t>9</a:t>
            </a:fld>
            <a:endParaRPr lang="ru-RU"/>
          </a:p>
        </p:txBody>
      </p:sp>
      <p:sp>
        <p:nvSpPr>
          <p:cNvPr id="6" name="Заголовок 1"/>
          <p:cNvSpPr txBox="1">
            <a:spLocks/>
          </p:cNvSpPr>
          <p:nvPr/>
        </p:nvSpPr>
        <p:spPr>
          <a:xfrm>
            <a:off x="611560" y="248665"/>
            <a:ext cx="8075240" cy="277540"/>
          </a:xfrm>
          <a:prstGeom prst="rect">
            <a:avLst/>
          </a:prstGeom>
        </p:spPr>
        <p:txBody>
          <a:bodyPr vert="horz" lIns="91440" tIns="45720" rIns="91440" bIns="45720" rtlCol="0" anchor="ctr">
            <a:normAutofit fontScale="75000" lnSpcReduction="20000"/>
          </a:bodyPr>
          <a:lstStyle>
            <a:lvl1pPr algn="ctr" defTabSz="914400" rtl="0" eaLnBrk="1" latinLnBrk="0" hangingPunct="1">
              <a:spcBef>
                <a:spcPct val="0"/>
              </a:spcBef>
              <a:buNone/>
              <a:defRPr sz="4400" b="1" kern="1200">
                <a:solidFill>
                  <a:schemeClr val="tx1"/>
                </a:solidFill>
                <a:latin typeface="+mj-lt"/>
                <a:ea typeface="+mj-ea"/>
                <a:cs typeface="+mj-cs"/>
              </a:defRPr>
            </a:lvl1pPr>
          </a:lstStyle>
          <a:p>
            <a:endParaRPr lang="ru-RU" sz="2000" dirty="0">
              <a:solidFill>
                <a:schemeClr val="tx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9" name="Рисунок 18"/>
          <p:cNvPicPr>
            <a:picLocks noChangeAspect="1"/>
          </p:cNvPicPr>
          <p:nvPr/>
        </p:nvPicPr>
        <p:blipFill>
          <a:blip r:embed="rId2"/>
          <a:stretch>
            <a:fillRect/>
          </a:stretch>
        </p:blipFill>
        <p:spPr>
          <a:xfrm>
            <a:off x="7076362" y="0"/>
            <a:ext cx="2067638" cy="902055"/>
          </a:xfrm>
          <a:prstGeom prst="rect">
            <a:avLst/>
          </a:prstGeom>
        </p:spPr>
      </p:pic>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4" y="1247928"/>
            <a:ext cx="2396802" cy="17998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Рисунок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98075" y="1266334"/>
            <a:ext cx="2375285" cy="1781463"/>
          </a:xfrm>
          <a:prstGeom prst="rect">
            <a:avLst/>
          </a:prstGeom>
        </p:spPr>
      </p:pic>
      <p:pic>
        <p:nvPicPr>
          <p:cNvPr id="409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16216" y="1266334"/>
            <a:ext cx="2314600" cy="17329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Рисунок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80112" y="3265920"/>
            <a:ext cx="2188799" cy="1696122"/>
          </a:xfrm>
          <a:prstGeom prst="rect">
            <a:avLst/>
          </a:prstGeom>
        </p:spPr>
      </p:pic>
      <p:pic>
        <p:nvPicPr>
          <p:cNvPr id="4100"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47187" y="3266902"/>
            <a:ext cx="2257339" cy="16951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743580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7187" y="213917"/>
            <a:ext cx="6684365" cy="545251"/>
          </a:xfrm>
        </p:spPr>
        <p:txBody>
          <a:bodyPr>
            <a:noAutofit/>
          </a:bodyPr>
          <a:lstStyle/>
          <a:p>
            <a:pPr algn="ctr"/>
            <a:r>
              <a:rPr lang="ru-RU" sz="1400" b="0" dirty="0" smtClean="0">
                <a:solidFill>
                  <a:srgbClr val="FF0000"/>
                </a:solidFill>
                <a:latin typeface="Calibri" panose="020F0502020204030204" pitchFamily="34" charset="0"/>
                <a:cs typeface="Calibri" panose="020F0502020204030204" pitchFamily="34" charset="0"/>
              </a:rPr>
              <a:t>«КҮПМИЛЛӘТЛЕ ТАТАРСТАН» ПАРЛАМЕНТ ДӘРЕСЕ</a:t>
            </a:r>
            <a:br>
              <a:rPr lang="ru-RU" sz="1400" b="0" dirty="0" smtClean="0">
                <a:solidFill>
                  <a:srgbClr val="FF0000"/>
                </a:solidFill>
                <a:latin typeface="Calibri" panose="020F0502020204030204" pitchFamily="34" charset="0"/>
                <a:cs typeface="Calibri" panose="020F0502020204030204" pitchFamily="34" charset="0"/>
              </a:rPr>
            </a:br>
            <a:r>
              <a:rPr lang="ru-RU" sz="1400" b="0" dirty="0" smtClean="0">
                <a:solidFill>
                  <a:srgbClr val="FF0000"/>
                </a:solidFill>
                <a:latin typeface="Calibri" panose="020F0502020204030204" pitchFamily="34" charset="0"/>
                <a:cs typeface="Calibri" panose="020F0502020204030204" pitchFamily="34" charset="0"/>
              </a:rPr>
              <a:t> ПАРЛАМЕНТСКИЙ УРОК «МНОГОНАЦИОНАЛЬНЫЙ ТАТАРСТАН»</a:t>
            </a:r>
            <a:endParaRPr lang="ru-RU" sz="1400" b="0" dirty="0">
              <a:solidFill>
                <a:srgbClr val="FF0000"/>
              </a:solidFill>
              <a:latin typeface="Calibri" panose="020F0502020204030204" pitchFamily="34" charset="0"/>
              <a:cs typeface="Calibri" panose="020F0502020204030204" pitchFamily="34" charset="0"/>
            </a:endParaRPr>
          </a:p>
        </p:txBody>
      </p:sp>
      <p:sp>
        <p:nvSpPr>
          <p:cNvPr id="4" name="Номер слайда 3"/>
          <p:cNvSpPr>
            <a:spLocks noGrp="1"/>
          </p:cNvSpPr>
          <p:nvPr>
            <p:ph type="sldNum" sz="quarter" idx="12"/>
          </p:nvPr>
        </p:nvSpPr>
        <p:spPr/>
        <p:txBody>
          <a:bodyPr/>
          <a:lstStyle/>
          <a:p>
            <a:fld id="{B19B0651-EE4F-4900-A07F-96A6BFA9D0F0}" type="slidenum">
              <a:rPr lang="ru-RU" smtClean="0"/>
              <a:t>10</a:t>
            </a:fld>
            <a:endParaRPr lang="ru-RU"/>
          </a:p>
        </p:txBody>
      </p:sp>
      <p:sp>
        <p:nvSpPr>
          <p:cNvPr id="6" name="Заголовок 1"/>
          <p:cNvSpPr txBox="1">
            <a:spLocks/>
          </p:cNvSpPr>
          <p:nvPr/>
        </p:nvSpPr>
        <p:spPr>
          <a:xfrm>
            <a:off x="611560" y="248665"/>
            <a:ext cx="8075240" cy="277540"/>
          </a:xfrm>
          <a:prstGeom prst="rect">
            <a:avLst/>
          </a:prstGeom>
        </p:spPr>
        <p:txBody>
          <a:bodyPr vert="horz" lIns="91440" tIns="45720" rIns="91440" bIns="45720" rtlCol="0" anchor="ctr">
            <a:normAutofit fontScale="75000" lnSpcReduction="20000"/>
          </a:bodyPr>
          <a:lstStyle>
            <a:lvl1pPr algn="ctr" defTabSz="914400" rtl="0" eaLnBrk="1" latinLnBrk="0" hangingPunct="1">
              <a:spcBef>
                <a:spcPct val="0"/>
              </a:spcBef>
              <a:buNone/>
              <a:defRPr sz="4400" b="1" kern="1200">
                <a:solidFill>
                  <a:schemeClr val="tx1"/>
                </a:solidFill>
                <a:latin typeface="+mj-lt"/>
                <a:ea typeface="+mj-ea"/>
                <a:cs typeface="+mj-cs"/>
              </a:defRPr>
            </a:lvl1pPr>
          </a:lstStyle>
          <a:p>
            <a:endParaRPr lang="ru-RU" sz="2000" dirty="0">
              <a:solidFill>
                <a:schemeClr val="tx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9" name="Рисунок 18"/>
          <p:cNvPicPr>
            <a:picLocks noChangeAspect="1"/>
          </p:cNvPicPr>
          <p:nvPr/>
        </p:nvPicPr>
        <p:blipFill>
          <a:blip r:embed="rId2"/>
          <a:stretch>
            <a:fillRect/>
          </a:stretch>
        </p:blipFill>
        <p:spPr>
          <a:xfrm>
            <a:off x="7076362" y="0"/>
            <a:ext cx="2067638" cy="902055"/>
          </a:xfrm>
          <a:prstGeom prst="rect">
            <a:avLst/>
          </a:prstGeom>
        </p:spPr>
      </p:pic>
      <p:pic>
        <p:nvPicPr>
          <p:cNvPr id="3" name="Рисунок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64088" y="2868377"/>
            <a:ext cx="2592288" cy="1944216"/>
          </a:xfrm>
          <a:prstGeom prst="rect">
            <a:avLst/>
          </a:prstGeom>
          <a:ln>
            <a:noFill/>
          </a:ln>
          <a:effectLst>
            <a:outerShdw blurRad="190500" algn="tl" rotWithShape="0">
              <a:srgbClr val="000000">
                <a:alpha val="70000"/>
              </a:srgbClr>
            </a:outerShdw>
          </a:effectLst>
        </p:spPr>
      </p:pic>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03648" y="2868377"/>
            <a:ext cx="2592288" cy="194421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Прямоугольник 4"/>
          <p:cNvSpPr/>
          <p:nvPr/>
        </p:nvSpPr>
        <p:spPr>
          <a:xfrm>
            <a:off x="1588840" y="837052"/>
            <a:ext cx="6120679" cy="2031325"/>
          </a:xfrm>
          <a:prstGeom prst="rect">
            <a:avLst/>
          </a:prstGeom>
        </p:spPr>
        <p:txBody>
          <a:bodyPr wrap="square">
            <a:spAutoFit/>
          </a:bodyPr>
          <a:lstStyle/>
          <a:p>
            <a:r>
              <a:rPr lang="ru-RU" dirty="0"/>
              <a:t> </a:t>
            </a:r>
            <a:r>
              <a:rPr lang="ru-RU" dirty="0" smtClean="0"/>
              <a:t>     </a:t>
            </a:r>
            <a:r>
              <a:rPr lang="ru-RU" sz="1200" dirty="0" err="1" smtClean="0">
                <a:latin typeface="Times New Roman" panose="02020603050405020304" pitchFamily="18" charset="0"/>
                <a:cs typeface="Times New Roman" panose="02020603050405020304" pitchFamily="18" charset="0"/>
              </a:rPr>
              <a:t>Дәрес</a:t>
            </a:r>
            <a:r>
              <a:rPr lang="ru-RU" sz="1200" dirty="0" smtClean="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барышында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укучылар</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инглиз</a:t>
            </a:r>
            <a:r>
              <a:rPr lang="ru-RU" sz="1200" dirty="0">
                <a:latin typeface="Times New Roman" panose="02020603050405020304" pitchFamily="18" charset="0"/>
                <a:cs typeface="Times New Roman" panose="02020603050405020304" pitchFamily="18" charset="0"/>
              </a:rPr>
              <a:t>, татар, рус </a:t>
            </a:r>
            <a:r>
              <a:rPr lang="ru-RU" sz="1200" dirty="0" err="1">
                <a:latin typeface="Times New Roman" panose="02020603050405020304" pitchFamily="18" charset="0"/>
                <a:cs typeface="Times New Roman" panose="02020603050405020304" pitchFamily="18" charset="0"/>
              </a:rPr>
              <a:t>телләрендә</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Татарстанның</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географик</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урынын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икътисад</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мәдәни</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үсеше</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турында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белемнәрен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баеттылар</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Бу</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чарада</a:t>
            </a:r>
            <a:r>
              <a:rPr lang="ru-RU" sz="1200" dirty="0">
                <a:latin typeface="Times New Roman" panose="02020603050405020304" pitchFamily="18" charset="0"/>
                <a:cs typeface="Times New Roman" panose="02020603050405020304" pitchFamily="18" charset="0"/>
              </a:rPr>
              <a:t> район </a:t>
            </a:r>
            <a:r>
              <a:rPr lang="ru-RU" sz="1200" dirty="0" err="1">
                <a:latin typeface="Times New Roman" panose="02020603050405020304" pitchFamily="18" charset="0"/>
                <a:cs typeface="Times New Roman" panose="02020603050405020304" pitchFamily="18" charset="0"/>
              </a:rPr>
              <a:t>һәм</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шәһәр</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башлыгы</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Әхмәтшин</a:t>
            </a:r>
            <a:r>
              <a:rPr lang="ru-RU" sz="1200" dirty="0">
                <a:latin typeface="Times New Roman" panose="02020603050405020304" pitchFamily="18" charset="0"/>
                <a:cs typeface="Times New Roman" panose="02020603050405020304" pitchFamily="18" charset="0"/>
              </a:rPr>
              <a:t> Алмаз </a:t>
            </a:r>
            <a:r>
              <a:rPr lang="ru-RU" sz="1200" dirty="0" err="1">
                <a:latin typeface="Times New Roman" panose="02020603050405020304" pitchFamily="18" charset="0"/>
                <a:cs typeface="Times New Roman" panose="02020603050405020304" pitchFamily="18" charset="0"/>
              </a:rPr>
              <a:t>Сәлим</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улы</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катнашты</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һәм</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тирән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эчтәлекле</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чыгыш</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ясады</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Укучылар</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бик</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канәгать</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калдылар</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һәм</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үзләрен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кызыксындырган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сорауларга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җаваплар</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алдылар</a:t>
            </a:r>
            <a:r>
              <a:rPr lang="ru-RU" sz="1200" dirty="0">
                <a:latin typeface="Times New Roman" panose="02020603050405020304" pitchFamily="18" charset="0"/>
                <a:cs typeface="Times New Roman" panose="02020603050405020304" pitchFamily="18" charset="0"/>
              </a:rPr>
              <a:t>. </a:t>
            </a:r>
          </a:p>
          <a:p>
            <a:r>
              <a:rPr lang="ru-RU" sz="1200" dirty="0">
                <a:latin typeface="Times New Roman" panose="02020603050405020304" pitchFamily="18" charset="0"/>
                <a:cs typeface="Times New Roman" panose="02020603050405020304" pitchFamily="18" charset="0"/>
              </a:rPr>
              <a:t>             В ходе урока учащиеся на английском, татарском и русском языках обогатили знания о географическом положении, экономике, культурном развитии Татарстана. В мероприятии принял участие глава района и города </a:t>
            </a:r>
            <a:r>
              <a:rPr lang="ru-RU" sz="1200" dirty="0" err="1">
                <a:latin typeface="Times New Roman" panose="02020603050405020304" pitchFamily="18" charset="0"/>
                <a:cs typeface="Times New Roman" panose="02020603050405020304" pitchFamily="18" charset="0"/>
              </a:rPr>
              <a:t>Ахметшин</a:t>
            </a:r>
            <a:r>
              <a:rPr lang="ru-RU" sz="1200" dirty="0">
                <a:latin typeface="Times New Roman" panose="02020603050405020304" pitchFamily="18" charset="0"/>
                <a:cs typeface="Times New Roman" panose="02020603050405020304" pitchFamily="18" charset="0"/>
              </a:rPr>
              <a:t> Алмаз </a:t>
            </a:r>
            <a:r>
              <a:rPr lang="ru-RU" sz="1200" dirty="0" err="1">
                <a:latin typeface="Times New Roman" panose="02020603050405020304" pitchFamily="18" charset="0"/>
                <a:cs typeface="Times New Roman" panose="02020603050405020304" pitchFamily="18" charset="0"/>
              </a:rPr>
              <a:t>Салимович</a:t>
            </a:r>
            <a:r>
              <a:rPr lang="ru-RU" sz="1200" dirty="0">
                <a:latin typeface="Times New Roman" panose="02020603050405020304" pitchFamily="18" charset="0"/>
                <a:cs typeface="Times New Roman" panose="02020603050405020304" pitchFamily="18" charset="0"/>
              </a:rPr>
              <a:t>. Ребята с удовольствием слушали его  содержательное выступление. В конце получили полные ответы на интересующие их вопросы.</a:t>
            </a:r>
          </a:p>
        </p:txBody>
      </p:sp>
    </p:spTree>
    <p:extLst>
      <p:ext uri="{BB962C8B-B14F-4D97-AF65-F5344CB8AC3E}">
        <p14:creationId xmlns:p14="http://schemas.microsoft.com/office/powerpoint/2010/main" val="3420206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B19B0651-EE4F-4900-A07F-96A6BFA9D0F0}" type="slidenum">
              <a:rPr lang="ru-RU" smtClean="0"/>
              <a:t>11</a:t>
            </a:fld>
            <a:endParaRPr lang="ru-RU"/>
          </a:p>
        </p:txBody>
      </p:sp>
      <p:sp>
        <p:nvSpPr>
          <p:cNvPr id="9" name="Объект 3"/>
          <p:cNvSpPr txBox="1">
            <a:spLocks/>
          </p:cNvSpPr>
          <p:nvPr/>
        </p:nvSpPr>
        <p:spPr>
          <a:xfrm>
            <a:off x="5436096" y="767898"/>
            <a:ext cx="2962672" cy="1659631"/>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endParaRPr lang="ru-RU" dirty="0"/>
          </a:p>
        </p:txBody>
      </p:sp>
      <p:pic>
        <p:nvPicPr>
          <p:cNvPr id="16" name="Рисунок 15"/>
          <p:cNvPicPr>
            <a:picLocks noChangeAspect="1"/>
          </p:cNvPicPr>
          <p:nvPr/>
        </p:nvPicPr>
        <p:blipFill>
          <a:blip r:embed="rId2"/>
          <a:stretch>
            <a:fillRect/>
          </a:stretch>
        </p:blipFill>
        <p:spPr>
          <a:xfrm>
            <a:off x="7078250" y="0"/>
            <a:ext cx="2067638" cy="902055"/>
          </a:xfrm>
          <a:prstGeom prst="rect">
            <a:avLst/>
          </a:prstGeom>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4894" y="2993544"/>
            <a:ext cx="2562970" cy="192222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62955" y="2993544"/>
            <a:ext cx="2480631" cy="1860474"/>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00192" y="902055"/>
            <a:ext cx="2483744" cy="186280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624496" y="2993544"/>
            <a:ext cx="2480633" cy="1860474"/>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1" name="Picture 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551829" y="905503"/>
            <a:ext cx="2520161" cy="189012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2" name="Picture 8"/>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04515" y="887061"/>
            <a:ext cx="2523728" cy="189279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622531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7" y="248665"/>
            <a:ext cx="6851104" cy="684021"/>
          </a:xfrm>
        </p:spPr>
        <p:txBody>
          <a:bodyPr>
            <a:noAutofit/>
          </a:bodyPr>
          <a:lstStyle/>
          <a:p>
            <a:pPr lvl="0" algn="ctr">
              <a:spcBef>
                <a:spcPts val="0"/>
              </a:spcBef>
            </a:pPr>
            <a:r>
              <a:rPr lang="tt-RU" sz="1400" b="0" dirty="0" smtClean="0">
                <a:latin typeface="Times New Roman" panose="02020603050405020304" pitchFamily="18" charset="0"/>
                <a:cs typeface="Times New Roman" panose="02020603050405020304" pitchFamily="18" charset="0"/>
              </a:rPr>
              <a:t> </a:t>
            </a:r>
            <a:r>
              <a:rPr lang="tt-RU" sz="1400" b="0" dirty="0" smtClean="0">
                <a:solidFill>
                  <a:srgbClr val="FF0000"/>
                </a:solidFill>
                <a:latin typeface="Times New Roman" panose="02020603050405020304" pitchFamily="18" charset="0"/>
                <a:cs typeface="Times New Roman" panose="02020603050405020304" pitchFamily="18" charset="0"/>
              </a:rPr>
              <a:t>«ТЕЛЛӘР ПАТШАЛЫГЫ</a:t>
            </a:r>
            <a:r>
              <a:rPr lang="ru-RU" sz="1400" b="0" dirty="0" smtClean="0">
                <a:solidFill>
                  <a:srgbClr val="FF0000"/>
                </a:solidFill>
                <a:latin typeface="Times New Roman" panose="02020603050405020304" pitchFamily="18" charset="0"/>
                <a:ea typeface="+mn-ea"/>
                <a:cs typeface="Times New Roman" panose="02020603050405020304" pitchFamily="18" charset="0"/>
              </a:rPr>
              <a:t>» </a:t>
            </a:r>
            <a:r>
              <a:rPr lang="tt-RU" sz="1400" b="0" dirty="0" smtClean="0">
                <a:solidFill>
                  <a:srgbClr val="FF0000"/>
                </a:solidFill>
                <a:latin typeface="Times New Roman" panose="02020603050405020304" pitchFamily="18" charset="0"/>
                <a:cs typeface="Times New Roman" panose="02020603050405020304" pitchFamily="18" charset="0"/>
              </a:rPr>
              <a:t>НА СӘЯХӘТ</a:t>
            </a:r>
            <a:br>
              <a:rPr lang="tt-RU" sz="1400" b="0" dirty="0" smtClean="0">
                <a:solidFill>
                  <a:srgbClr val="FF0000"/>
                </a:solidFill>
                <a:latin typeface="Times New Roman" panose="02020603050405020304" pitchFamily="18" charset="0"/>
                <a:cs typeface="Times New Roman" panose="02020603050405020304" pitchFamily="18" charset="0"/>
              </a:rPr>
            </a:br>
            <a:r>
              <a:rPr lang="tt-RU" sz="1400" b="0" dirty="0" smtClean="0">
                <a:solidFill>
                  <a:srgbClr val="FF0000"/>
                </a:solidFill>
                <a:latin typeface="Times New Roman" panose="02020603050405020304" pitchFamily="18" charset="0"/>
                <a:cs typeface="Times New Roman" panose="02020603050405020304" pitchFamily="18" charset="0"/>
              </a:rPr>
              <a:t> ПУТЕШЕСТВИИЕ В КОРОЛЕВСТВО ЯЗЫКОВ  </a:t>
            </a:r>
            <a:endParaRPr lang="ru-RU" sz="1400" b="0"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 name="Номер слайда 3"/>
          <p:cNvSpPr>
            <a:spLocks noGrp="1"/>
          </p:cNvSpPr>
          <p:nvPr>
            <p:ph type="sldNum" sz="quarter" idx="12"/>
          </p:nvPr>
        </p:nvSpPr>
        <p:spPr/>
        <p:txBody>
          <a:bodyPr/>
          <a:lstStyle/>
          <a:p>
            <a:fld id="{B19B0651-EE4F-4900-A07F-96A6BFA9D0F0}" type="slidenum">
              <a:rPr lang="ru-RU" smtClean="0"/>
              <a:t>12</a:t>
            </a:fld>
            <a:endParaRPr lang="ru-RU"/>
          </a:p>
        </p:txBody>
      </p:sp>
      <p:sp>
        <p:nvSpPr>
          <p:cNvPr id="6" name="Заголовок 1"/>
          <p:cNvSpPr txBox="1">
            <a:spLocks/>
          </p:cNvSpPr>
          <p:nvPr/>
        </p:nvSpPr>
        <p:spPr>
          <a:xfrm>
            <a:off x="611560" y="248665"/>
            <a:ext cx="8075240" cy="277540"/>
          </a:xfrm>
          <a:prstGeom prst="rect">
            <a:avLst/>
          </a:prstGeom>
        </p:spPr>
        <p:txBody>
          <a:bodyPr vert="horz" lIns="91440" tIns="45720" rIns="91440" bIns="45720" rtlCol="0" anchor="ctr">
            <a:normAutofit fontScale="75000" lnSpcReduction="20000"/>
          </a:bodyPr>
          <a:lstStyle>
            <a:lvl1pPr algn="ctr" defTabSz="914400" rtl="0" eaLnBrk="1" latinLnBrk="0" hangingPunct="1">
              <a:spcBef>
                <a:spcPct val="0"/>
              </a:spcBef>
              <a:buNone/>
              <a:defRPr sz="4400" b="1" kern="1200">
                <a:solidFill>
                  <a:schemeClr val="tx1"/>
                </a:solidFill>
                <a:latin typeface="+mj-lt"/>
                <a:ea typeface="+mj-ea"/>
                <a:cs typeface="+mj-cs"/>
              </a:defRPr>
            </a:lvl1pPr>
          </a:lstStyle>
          <a:p>
            <a:endParaRPr lang="ru-RU" sz="2000" dirty="0">
              <a:solidFill>
                <a:schemeClr val="tx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7" name="TextBox 16"/>
          <p:cNvSpPr txBox="1"/>
          <p:nvPr/>
        </p:nvSpPr>
        <p:spPr>
          <a:xfrm>
            <a:off x="6935434" y="1351710"/>
            <a:ext cx="1342492" cy="369332"/>
          </a:xfrm>
          <a:prstGeom prst="rect">
            <a:avLst/>
          </a:prstGeom>
          <a:noFill/>
        </p:spPr>
        <p:txBody>
          <a:bodyPr wrap="square" rtlCol="0">
            <a:spAutoFit/>
          </a:bodyPr>
          <a:lstStyle/>
          <a:p>
            <a:r>
              <a:rPr lang="ru-RU" dirty="0" smtClean="0"/>
              <a:t>фото</a:t>
            </a:r>
            <a:endParaRPr lang="ru-RU" dirty="0"/>
          </a:p>
        </p:txBody>
      </p:sp>
      <p:sp>
        <p:nvSpPr>
          <p:cNvPr id="18" name="TextBox 17"/>
          <p:cNvSpPr txBox="1"/>
          <p:nvPr/>
        </p:nvSpPr>
        <p:spPr>
          <a:xfrm>
            <a:off x="7452320" y="2624565"/>
            <a:ext cx="1342492" cy="369332"/>
          </a:xfrm>
          <a:prstGeom prst="rect">
            <a:avLst/>
          </a:prstGeom>
          <a:noFill/>
        </p:spPr>
        <p:txBody>
          <a:bodyPr wrap="square" rtlCol="0">
            <a:spAutoFit/>
          </a:bodyPr>
          <a:lstStyle/>
          <a:p>
            <a:r>
              <a:rPr lang="ru-RU" dirty="0" smtClean="0"/>
              <a:t>фото</a:t>
            </a:r>
            <a:endParaRPr lang="ru-RU" dirty="0"/>
          </a:p>
        </p:txBody>
      </p:sp>
      <p:pic>
        <p:nvPicPr>
          <p:cNvPr id="19" name="Рисунок 18"/>
          <p:cNvPicPr>
            <a:picLocks noChangeAspect="1"/>
          </p:cNvPicPr>
          <p:nvPr/>
        </p:nvPicPr>
        <p:blipFill>
          <a:blip r:embed="rId2"/>
          <a:stretch>
            <a:fillRect/>
          </a:stretch>
        </p:blipFill>
        <p:spPr>
          <a:xfrm>
            <a:off x="7076362" y="0"/>
            <a:ext cx="2067638" cy="902055"/>
          </a:xfrm>
          <a:prstGeom prst="rect">
            <a:avLst/>
          </a:prstGeom>
        </p:spPr>
      </p:pic>
      <p:pic>
        <p:nvPicPr>
          <p:cNvPr id="3" name="Рисунок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5434" y="1032243"/>
            <a:ext cx="1584175" cy="2112233"/>
          </a:xfrm>
          <a:prstGeom prst="rect">
            <a:avLst/>
          </a:prstGeom>
          <a:ln>
            <a:noFill/>
          </a:ln>
          <a:effectLst>
            <a:outerShdw blurRad="190500" algn="tl" rotWithShape="0">
              <a:srgbClr val="000000">
                <a:alpha val="70000"/>
              </a:srgbClr>
            </a:outerShdw>
          </a:effectLst>
        </p:spPr>
      </p:pic>
      <p:pic>
        <p:nvPicPr>
          <p:cNvPr id="7" name="Рисунок 6"/>
          <p:cNvPicPr>
            <a:picLocks noChangeAspect="1"/>
          </p:cNvPicPr>
          <p:nvPr/>
        </p:nvPicPr>
        <p:blipFill rotWithShape="1">
          <a:blip r:embed="rId4" cstate="print">
            <a:extLst>
              <a:ext uri="{28A0092B-C50C-407E-A947-70E740481C1C}">
                <a14:useLocalDpi xmlns:a14="http://schemas.microsoft.com/office/drawing/2010/main" val="0"/>
              </a:ext>
            </a:extLst>
          </a:blip>
          <a:srcRect t="10117" b="8956"/>
          <a:stretch/>
        </p:blipFill>
        <p:spPr>
          <a:xfrm>
            <a:off x="1043608" y="3035992"/>
            <a:ext cx="1625128" cy="1948980"/>
          </a:xfrm>
          <a:prstGeom prst="rect">
            <a:avLst/>
          </a:prstGeom>
          <a:ln>
            <a:noFill/>
          </a:ln>
          <a:effectLst>
            <a:outerShdw blurRad="190500" algn="tl" rotWithShape="0">
              <a:srgbClr val="000000">
                <a:alpha val="70000"/>
              </a:srgbClr>
            </a:outerShdw>
          </a:effectLst>
        </p:spPr>
      </p:pic>
      <p:pic>
        <p:nvPicPr>
          <p:cNvPr id="16" name="Рисунок 15"/>
          <p:cNvPicPr>
            <a:picLocks noChangeAspect="1"/>
          </p:cNvPicPr>
          <p:nvPr/>
        </p:nvPicPr>
        <p:blipFill rotWithShape="1">
          <a:blip r:embed="rId5" cstate="print">
            <a:extLst>
              <a:ext uri="{28A0092B-C50C-407E-A947-70E740481C1C}">
                <a14:useLocalDpi xmlns:a14="http://schemas.microsoft.com/office/drawing/2010/main" val="0"/>
              </a:ext>
            </a:extLst>
          </a:blip>
          <a:srcRect t="29754" b="25615"/>
          <a:stretch/>
        </p:blipFill>
        <p:spPr>
          <a:xfrm>
            <a:off x="5340162" y="3435846"/>
            <a:ext cx="2266518" cy="1495320"/>
          </a:xfrm>
          <a:prstGeom prst="rect">
            <a:avLst/>
          </a:prstGeom>
          <a:ln>
            <a:noFill/>
          </a:ln>
          <a:effectLst>
            <a:outerShdw blurRad="190500" algn="tl" rotWithShape="0">
              <a:srgbClr val="000000">
                <a:alpha val="70000"/>
              </a:srgbClr>
            </a:outerShdw>
          </a:effectLst>
        </p:spPr>
      </p:pic>
      <p:pic>
        <p:nvPicPr>
          <p:cNvPr id="21" name="Рисунок 20"/>
          <p:cNvPicPr>
            <a:picLocks noChangeAspect="1"/>
          </p:cNvPicPr>
          <p:nvPr/>
        </p:nvPicPr>
        <p:blipFill rotWithShape="1">
          <a:blip r:embed="rId6" cstate="print">
            <a:extLst>
              <a:ext uri="{28A0092B-C50C-407E-A947-70E740481C1C}">
                <a14:useLocalDpi xmlns:a14="http://schemas.microsoft.com/office/drawing/2010/main" val="0"/>
              </a:ext>
            </a:extLst>
          </a:blip>
          <a:srcRect t="29870"/>
          <a:stretch/>
        </p:blipFill>
        <p:spPr>
          <a:xfrm>
            <a:off x="601209" y="1131589"/>
            <a:ext cx="2123315" cy="1301621"/>
          </a:xfrm>
          <a:prstGeom prst="rect">
            <a:avLst/>
          </a:prstGeom>
          <a:ln>
            <a:noFill/>
          </a:ln>
          <a:effectLst>
            <a:outerShdw blurRad="190500" algn="tl" rotWithShape="0">
              <a:srgbClr val="000000">
                <a:alpha val="70000"/>
              </a:srgbClr>
            </a:outerShdw>
          </a:effectLst>
        </p:spPr>
      </p:pic>
      <p:sp>
        <p:nvSpPr>
          <p:cNvPr id="5" name="Прямоугольник 4"/>
          <p:cNvSpPr/>
          <p:nvPr/>
        </p:nvSpPr>
        <p:spPr>
          <a:xfrm>
            <a:off x="2822103" y="1216438"/>
            <a:ext cx="3871647" cy="1938992"/>
          </a:xfrm>
          <a:prstGeom prst="rect">
            <a:avLst/>
          </a:prstGeom>
        </p:spPr>
        <p:txBody>
          <a:bodyPr wrap="square">
            <a:spAutoFit/>
          </a:bodyPr>
          <a:lstStyle/>
          <a:p>
            <a:r>
              <a:rPr lang="ru-RU" sz="1200" dirty="0" smtClean="0">
                <a:latin typeface="Times New Roman" panose="02020603050405020304" pitchFamily="18" charset="0"/>
                <a:cs typeface="Times New Roman" panose="02020603050405020304" pitchFamily="18" charset="0"/>
              </a:rPr>
              <a:t>      «</a:t>
            </a:r>
            <a:r>
              <a:rPr lang="ru-RU" sz="1200" dirty="0" err="1" smtClean="0">
                <a:latin typeface="Times New Roman" panose="02020603050405020304" pitchFamily="18" charset="0"/>
                <a:cs typeface="Times New Roman" panose="02020603050405020304" pitchFamily="18" charset="0"/>
              </a:rPr>
              <a:t>Телләр</a:t>
            </a:r>
            <a:r>
              <a:rPr lang="ru-RU" sz="1200" dirty="0" smtClean="0">
                <a:latin typeface="Times New Roman" panose="02020603050405020304" pitchFamily="18" charset="0"/>
                <a:cs typeface="Times New Roman" panose="02020603050405020304" pitchFamily="18" charset="0"/>
              </a:rPr>
              <a:t> </a:t>
            </a:r>
            <a:r>
              <a:rPr lang="ru-RU" sz="1200" dirty="0" err="1" smtClean="0">
                <a:latin typeface="Times New Roman" panose="02020603050405020304" pitchFamily="18" charset="0"/>
                <a:cs typeface="Times New Roman" panose="02020603050405020304" pitchFamily="18" charset="0"/>
              </a:rPr>
              <a:t>патшалыгы</a:t>
            </a:r>
            <a:r>
              <a:rPr lang="ru-RU" sz="1200" dirty="0" smtClean="0">
                <a:latin typeface="Times New Roman" panose="02020603050405020304" pitchFamily="18" charset="0"/>
                <a:cs typeface="Times New Roman" panose="02020603050405020304" pitchFamily="18" charset="0"/>
              </a:rPr>
              <a:t>» на </a:t>
            </a:r>
            <a:r>
              <a:rPr lang="ru-RU" sz="1200" dirty="0" err="1">
                <a:latin typeface="Times New Roman" panose="02020603050405020304" pitchFamily="18" charset="0"/>
                <a:cs typeface="Times New Roman" panose="02020603050405020304" pitchFamily="18" charset="0"/>
              </a:rPr>
              <a:t>сәяхәт</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вакытында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укучылар</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дөньядагы</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телләр</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турында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мәгълүмат</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алдылар</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мәкальләр</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белән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таныштылар</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сәнгатьле</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итеп</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шигырьләр</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сөйләделәр</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туган</a:t>
            </a:r>
            <a:r>
              <a:rPr lang="ru-RU" sz="1200" dirty="0">
                <a:latin typeface="Times New Roman" panose="02020603050405020304" pitchFamily="18" charset="0"/>
                <a:cs typeface="Times New Roman" panose="02020603050405020304" pitchFamily="18" charset="0"/>
              </a:rPr>
              <a:t> тел </a:t>
            </a:r>
            <a:r>
              <a:rPr lang="ru-RU" sz="1200" dirty="0" err="1">
                <a:latin typeface="Times New Roman" panose="02020603050405020304" pitchFamily="18" charset="0"/>
                <a:cs typeface="Times New Roman" panose="02020603050405020304" pitchFamily="18" charset="0"/>
              </a:rPr>
              <a:t>турында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җырлар</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җырладылар</a:t>
            </a:r>
            <a:r>
              <a:rPr lang="ru-RU" sz="1200" dirty="0">
                <a:latin typeface="Times New Roman" panose="02020603050405020304" pitchFamily="18" charset="0"/>
                <a:cs typeface="Times New Roman" panose="02020603050405020304" pitchFamily="18" charset="0"/>
              </a:rPr>
              <a:t>. </a:t>
            </a:r>
          </a:p>
          <a:p>
            <a:r>
              <a:rPr lang="ru-RU" sz="1200" dirty="0">
                <a:latin typeface="Times New Roman" panose="02020603050405020304" pitchFamily="18" charset="0"/>
                <a:cs typeface="Times New Roman" panose="02020603050405020304" pitchFamily="18" charset="0"/>
              </a:rPr>
              <a:t>          Во время </a:t>
            </a:r>
            <a:r>
              <a:rPr lang="ru-RU" sz="1200" dirty="0" smtClean="0">
                <a:latin typeface="Times New Roman" panose="02020603050405020304" pitchFamily="18" charset="0"/>
                <a:cs typeface="Times New Roman" panose="02020603050405020304" pitchFamily="18" charset="0"/>
              </a:rPr>
              <a:t>приключенческого путешествия </a:t>
            </a:r>
            <a:r>
              <a:rPr lang="ru-RU" sz="1200" dirty="0">
                <a:latin typeface="Times New Roman" panose="02020603050405020304" pitchFamily="18" charset="0"/>
                <a:cs typeface="Times New Roman" panose="02020603050405020304" pitchFamily="18" charset="0"/>
              </a:rPr>
              <a:t>в королевство языков получили информацию о языках мира, познакомились с пословицами, поговорками, выразительно прочитали стихи и пели песни о родном </a:t>
            </a:r>
            <a:r>
              <a:rPr lang="ru-RU" sz="1200" dirty="0" smtClean="0">
                <a:latin typeface="Times New Roman" panose="02020603050405020304" pitchFamily="18" charset="0"/>
                <a:cs typeface="Times New Roman" panose="02020603050405020304" pitchFamily="18" charset="0"/>
              </a:rPr>
              <a:t>языке»</a:t>
            </a:r>
            <a:endParaRPr lang="ru-RU"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373550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B19B0651-EE4F-4900-A07F-96A6BFA9D0F0}" type="slidenum">
              <a:rPr lang="ru-RU" smtClean="0"/>
              <a:t>13</a:t>
            </a:fld>
            <a:endParaRPr lang="ru-RU"/>
          </a:p>
        </p:txBody>
      </p:sp>
      <p:sp>
        <p:nvSpPr>
          <p:cNvPr id="9" name="Объект 3"/>
          <p:cNvSpPr txBox="1">
            <a:spLocks/>
          </p:cNvSpPr>
          <p:nvPr/>
        </p:nvSpPr>
        <p:spPr>
          <a:xfrm>
            <a:off x="5436096" y="767898"/>
            <a:ext cx="2962672" cy="1659631"/>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endParaRPr lang="ru-RU" dirty="0"/>
          </a:p>
        </p:txBody>
      </p:sp>
      <p:pic>
        <p:nvPicPr>
          <p:cNvPr id="16" name="Рисунок 15"/>
          <p:cNvPicPr>
            <a:picLocks noChangeAspect="1"/>
          </p:cNvPicPr>
          <p:nvPr/>
        </p:nvPicPr>
        <p:blipFill>
          <a:blip r:embed="rId2"/>
          <a:stretch>
            <a:fillRect/>
          </a:stretch>
        </p:blipFill>
        <p:spPr>
          <a:xfrm>
            <a:off x="7078250" y="0"/>
            <a:ext cx="2067638" cy="902055"/>
          </a:xfrm>
          <a:prstGeom prst="rect">
            <a:avLst/>
          </a:prstGeom>
        </p:spPr>
      </p:pic>
      <p:pic>
        <p:nvPicPr>
          <p:cNvPr id="21" name="Рисунок 20"/>
          <p:cNvPicPr>
            <a:picLocks noChangeAspect="1"/>
          </p:cNvPicPr>
          <p:nvPr/>
        </p:nvPicPr>
        <p:blipFill rotWithShape="1">
          <a:blip r:embed="rId3" cstate="print">
            <a:extLst>
              <a:ext uri="{28A0092B-C50C-407E-A947-70E740481C1C}">
                <a14:useLocalDpi xmlns:a14="http://schemas.microsoft.com/office/drawing/2010/main" val="0"/>
              </a:ext>
            </a:extLst>
          </a:blip>
          <a:srcRect l="7918" t="28889" r="10277" b="12778"/>
          <a:stretch/>
        </p:blipFill>
        <p:spPr>
          <a:xfrm>
            <a:off x="1202904" y="987574"/>
            <a:ext cx="7200800" cy="3851022"/>
          </a:xfrm>
          <a:prstGeom prst="rect">
            <a:avLst/>
          </a:prstGeom>
        </p:spPr>
      </p:pic>
    </p:spTree>
    <p:extLst>
      <p:ext uri="{BB962C8B-B14F-4D97-AF65-F5344CB8AC3E}">
        <p14:creationId xmlns:p14="http://schemas.microsoft.com/office/powerpoint/2010/main" val="3686013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3808" y="223442"/>
            <a:ext cx="6684365" cy="545251"/>
          </a:xfrm>
        </p:spPr>
        <p:txBody>
          <a:bodyPr>
            <a:noAutofit/>
          </a:bodyPr>
          <a:lstStyle/>
          <a:p>
            <a:pPr algn="ctr"/>
            <a:r>
              <a:rPr lang="ru-RU" sz="1400" b="0" dirty="0" smtClean="0">
                <a:solidFill>
                  <a:srgbClr val="FF0000"/>
                </a:solidFill>
                <a:latin typeface="Calibri" panose="020F0502020204030204" pitchFamily="34" charset="0"/>
                <a:cs typeface="Calibri" panose="020F0502020204030204" pitchFamily="34" charset="0"/>
              </a:rPr>
              <a:t>«ҖИҢҮ ҖЫРЛАРЫН ҖЫРЛЫЙМ ТУГАН ТЕЛЕМДӘ»</a:t>
            </a:r>
            <a:br>
              <a:rPr lang="ru-RU" sz="1400" b="0" dirty="0" smtClean="0">
                <a:solidFill>
                  <a:srgbClr val="FF0000"/>
                </a:solidFill>
                <a:latin typeface="Calibri" panose="020F0502020204030204" pitchFamily="34" charset="0"/>
                <a:cs typeface="Calibri" panose="020F0502020204030204" pitchFamily="34" charset="0"/>
              </a:rPr>
            </a:br>
            <a:r>
              <a:rPr lang="ru-RU" sz="1400" b="0" dirty="0" smtClean="0">
                <a:solidFill>
                  <a:srgbClr val="FF0000"/>
                </a:solidFill>
                <a:latin typeface="Calibri" panose="020F0502020204030204" pitchFamily="34" charset="0"/>
                <a:cs typeface="Calibri" panose="020F0502020204030204" pitchFamily="34" charset="0"/>
              </a:rPr>
              <a:t> «ПЕСНИ ПОБЕДЫ ПОЮ НА РОДНОМ ЯЗЫКЕ»</a:t>
            </a:r>
            <a:endParaRPr lang="ru-RU" sz="1400" b="0" dirty="0">
              <a:solidFill>
                <a:srgbClr val="FF0000"/>
              </a:solidFill>
              <a:latin typeface="Calibri" panose="020F0502020204030204" pitchFamily="34" charset="0"/>
              <a:cs typeface="Calibri" panose="020F0502020204030204" pitchFamily="34" charset="0"/>
            </a:endParaRPr>
          </a:p>
        </p:txBody>
      </p:sp>
      <p:sp>
        <p:nvSpPr>
          <p:cNvPr id="4" name="Номер слайда 3"/>
          <p:cNvSpPr>
            <a:spLocks noGrp="1"/>
          </p:cNvSpPr>
          <p:nvPr>
            <p:ph type="sldNum" sz="quarter" idx="12"/>
          </p:nvPr>
        </p:nvSpPr>
        <p:spPr/>
        <p:txBody>
          <a:bodyPr/>
          <a:lstStyle/>
          <a:p>
            <a:fld id="{B19B0651-EE4F-4900-A07F-96A6BFA9D0F0}" type="slidenum">
              <a:rPr lang="ru-RU" smtClean="0"/>
              <a:t>14</a:t>
            </a:fld>
            <a:endParaRPr lang="ru-RU"/>
          </a:p>
        </p:txBody>
      </p:sp>
      <p:sp>
        <p:nvSpPr>
          <p:cNvPr id="6" name="Заголовок 1"/>
          <p:cNvSpPr txBox="1">
            <a:spLocks/>
          </p:cNvSpPr>
          <p:nvPr/>
        </p:nvSpPr>
        <p:spPr>
          <a:xfrm>
            <a:off x="611560" y="248665"/>
            <a:ext cx="8075240" cy="277540"/>
          </a:xfrm>
          <a:prstGeom prst="rect">
            <a:avLst/>
          </a:prstGeom>
        </p:spPr>
        <p:txBody>
          <a:bodyPr vert="horz" lIns="91440" tIns="45720" rIns="91440" bIns="45720" rtlCol="0" anchor="ctr">
            <a:normAutofit fontScale="75000" lnSpcReduction="20000"/>
          </a:bodyPr>
          <a:lstStyle>
            <a:lvl1pPr algn="ctr" defTabSz="914400" rtl="0" eaLnBrk="1" latinLnBrk="0" hangingPunct="1">
              <a:spcBef>
                <a:spcPct val="0"/>
              </a:spcBef>
              <a:buNone/>
              <a:defRPr sz="4400" b="1" kern="1200">
                <a:solidFill>
                  <a:schemeClr val="tx1"/>
                </a:solidFill>
                <a:latin typeface="+mj-lt"/>
                <a:ea typeface="+mj-ea"/>
                <a:cs typeface="+mj-cs"/>
              </a:defRPr>
            </a:lvl1pPr>
          </a:lstStyle>
          <a:p>
            <a:endParaRPr lang="ru-RU" sz="2000" dirty="0">
              <a:solidFill>
                <a:schemeClr val="tx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9" name="Рисунок 18"/>
          <p:cNvPicPr>
            <a:picLocks noChangeAspect="1"/>
          </p:cNvPicPr>
          <p:nvPr/>
        </p:nvPicPr>
        <p:blipFill>
          <a:blip r:embed="rId2"/>
          <a:stretch>
            <a:fillRect/>
          </a:stretch>
        </p:blipFill>
        <p:spPr>
          <a:xfrm>
            <a:off x="7076362" y="0"/>
            <a:ext cx="2067638" cy="902055"/>
          </a:xfrm>
          <a:prstGeom prst="rect">
            <a:avLst/>
          </a:prstGeom>
        </p:spPr>
      </p:pic>
      <p:pic>
        <p:nvPicPr>
          <p:cNvPr id="4099" name="Picture 3" descr="D:\туган тел 2\InShot_20210221_16450530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9579" r="2812" b="13522"/>
          <a:stretch/>
        </p:blipFill>
        <p:spPr bwMode="auto">
          <a:xfrm>
            <a:off x="789391" y="2571750"/>
            <a:ext cx="2578715" cy="177503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4100" name="Picture 4" descr="D:\туган тел 2\IMG_20210211_10251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00192" y="2295382"/>
            <a:ext cx="2592288" cy="194421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4101" name="Picture 5" descr="D:\туган тел 2\IMG_20210212_13502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85597" y="20556240"/>
            <a:ext cx="1258903" cy="944177"/>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1475656" y="902055"/>
            <a:ext cx="5004048" cy="1200329"/>
          </a:xfrm>
          <a:prstGeom prst="rect">
            <a:avLst/>
          </a:prstGeom>
        </p:spPr>
        <p:txBody>
          <a:bodyPr wrap="square">
            <a:spAutoFit/>
          </a:bodyPr>
          <a:lstStyle/>
          <a:p>
            <a:r>
              <a:rPr lang="ru-RU" sz="1200" dirty="0" smtClean="0">
                <a:latin typeface="Times New Roman" panose="02020603050405020304" pitchFamily="18" charset="0"/>
                <a:cs typeface="Times New Roman" panose="02020603050405020304" pitchFamily="18" charset="0"/>
              </a:rPr>
              <a:t>       </a:t>
            </a:r>
            <a:r>
              <a:rPr lang="ru-RU" sz="1200" dirty="0" err="1" smtClean="0">
                <a:latin typeface="Times New Roman" panose="02020603050405020304" pitchFamily="18" charset="0"/>
                <a:cs typeface="Times New Roman" panose="02020603050405020304" pitchFamily="18" charset="0"/>
              </a:rPr>
              <a:t>Хәрби-патриотик</a:t>
            </a:r>
            <a:r>
              <a:rPr lang="ru-RU" sz="1200" dirty="0" smtClean="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җырлар</a:t>
            </a:r>
            <a:r>
              <a:rPr lang="ru-RU" sz="1200" dirty="0">
                <a:latin typeface="Times New Roman" panose="02020603050405020304" pitchFamily="18" charset="0"/>
                <a:cs typeface="Times New Roman" panose="02020603050405020304" pitchFamily="18" charset="0"/>
              </a:rPr>
              <a:t> конкурсы </a:t>
            </a:r>
            <a:r>
              <a:rPr lang="ru-RU" sz="1200" dirty="0" err="1">
                <a:latin typeface="Times New Roman" panose="02020603050405020304" pitchFamily="18" charset="0"/>
                <a:cs typeface="Times New Roman" panose="02020603050405020304" pitchFamily="18" charset="0"/>
              </a:rPr>
              <a:t>кысаларында</a:t>
            </a:r>
            <a:r>
              <a:rPr lang="ru-RU" sz="1200" dirty="0">
                <a:latin typeface="Times New Roman" panose="02020603050405020304" pitchFamily="18" charset="0"/>
                <a:cs typeface="Times New Roman" panose="02020603050405020304" pitchFamily="18" charset="0"/>
              </a:rPr>
              <a:t> татар </a:t>
            </a:r>
            <a:r>
              <a:rPr lang="ru-RU" sz="1200" dirty="0" err="1">
                <a:latin typeface="Times New Roman" panose="02020603050405020304" pitchFamily="18" charset="0"/>
                <a:cs typeface="Times New Roman" panose="02020603050405020304" pitchFamily="18" charset="0"/>
              </a:rPr>
              <a:t>телле</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укучылар</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туган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телләрендә</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җырлар</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башкардылар</a:t>
            </a:r>
            <a:r>
              <a:rPr lang="ru-RU" sz="1200" dirty="0" smtClean="0">
                <a:latin typeface="Times New Roman" panose="02020603050405020304" pitchFamily="18" charset="0"/>
                <a:cs typeface="Times New Roman" panose="02020603050405020304" pitchFamily="18" charset="0"/>
              </a:rPr>
              <a:t>, </a:t>
            </a:r>
            <a:r>
              <a:rPr lang="ru-RU" sz="1200" dirty="0" err="1" smtClean="0">
                <a:latin typeface="Times New Roman" panose="02020603050405020304" pitchFamily="18" charset="0"/>
                <a:cs typeface="Times New Roman" panose="02020603050405020304" pitchFamily="18" charset="0"/>
              </a:rPr>
              <a:t>призлы</a:t>
            </a:r>
            <a:r>
              <a:rPr lang="ru-RU" sz="1200" dirty="0" smtClean="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урыннар</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яуладылар</a:t>
            </a:r>
            <a:r>
              <a:rPr lang="ru-RU" sz="1200" dirty="0">
                <a:latin typeface="Times New Roman" panose="02020603050405020304" pitchFamily="18" charset="0"/>
                <a:cs typeface="Times New Roman" panose="02020603050405020304" pitchFamily="18" charset="0"/>
              </a:rPr>
              <a:t>.    </a:t>
            </a:r>
          </a:p>
          <a:p>
            <a:r>
              <a:rPr lang="ru-RU" sz="1200" dirty="0">
                <a:latin typeface="Times New Roman" panose="02020603050405020304" pitchFamily="18" charset="0"/>
                <a:cs typeface="Times New Roman" panose="02020603050405020304" pitchFamily="18" charset="0"/>
              </a:rPr>
              <a:t>       </a:t>
            </a:r>
            <a:r>
              <a:rPr lang="ru-RU" sz="1200" dirty="0" smtClean="0">
                <a:latin typeface="Times New Roman" panose="02020603050405020304" pitchFamily="18" charset="0"/>
                <a:cs typeface="Times New Roman" panose="02020603050405020304" pitchFamily="18" charset="0"/>
              </a:rPr>
              <a:t> </a:t>
            </a:r>
            <a:r>
              <a:rPr lang="ru-RU" sz="1200" dirty="0">
                <a:latin typeface="Times New Roman" panose="02020603050405020304" pitchFamily="18" charset="0"/>
                <a:cs typeface="Times New Roman" panose="02020603050405020304" pitchFamily="18" charset="0"/>
              </a:rPr>
              <a:t>В рамках конкурса военно-патриотической песни </a:t>
            </a:r>
            <a:r>
              <a:rPr lang="ru-RU" sz="1200" dirty="0" err="1">
                <a:latin typeface="Times New Roman" panose="02020603050405020304" pitchFamily="18" charset="0"/>
                <a:cs typeface="Times New Roman" panose="02020603050405020304" pitchFamily="18" charset="0"/>
              </a:rPr>
              <a:t>татароязычные</a:t>
            </a:r>
            <a:r>
              <a:rPr lang="ru-RU" sz="1200" dirty="0">
                <a:latin typeface="Times New Roman" panose="02020603050405020304" pitchFamily="18" charset="0"/>
                <a:cs typeface="Times New Roman" panose="02020603050405020304" pitchFamily="18" charset="0"/>
              </a:rPr>
              <a:t> обучающиеся исполнили песни на родном языке и заняли призовые места.</a:t>
            </a:r>
          </a:p>
        </p:txBody>
      </p:sp>
      <p:pic>
        <p:nvPicPr>
          <p:cNvPr id="10" name="Picture 5" descr="D:\туган тел 2\IMG_20210219_113814.jpg"/>
          <p:cNvPicPr/>
          <p:nvPr/>
        </p:nvPicPr>
        <p:blipFill rotWithShape="1">
          <a:blip r:embed="rId6" cstate="print">
            <a:extLst>
              <a:ext uri="{28A0092B-C50C-407E-A947-70E740481C1C}">
                <a14:useLocalDpi xmlns:a14="http://schemas.microsoft.com/office/drawing/2010/main" val="0"/>
              </a:ext>
            </a:extLst>
          </a:blip>
          <a:srcRect l="13404" t="34565" r="33866" b="6441"/>
          <a:stretch/>
        </p:blipFill>
        <p:spPr bwMode="auto">
          <a:xfrm>
            <a:off x="3563888" y="3267489"/>
            <a:ext cx="2611755" cy="1643380"/>
          </a:xfrm>
          <a:prstGeom prst="rect">
            <a:avLst/>
          </a:prstGeom>
          <a:ln>
            <a:noFill/>
          </a:ln>
          <a:effectLst>
            <a:outerShdw blurRad="190500" algn="tl" rotWithShape="0">
              <a:srgbClr val="000000">
                <a:alpha val="70000"/>
              </a:srgbClr>
            </a:outerShdw>
          </a:effectLst>
          <a:extLst/>
        </p:spPr>
      </p:pic>
    </p:spTree>
    <p:extLst>
      <p:ext uri="{BB962C8B-B14F-4D97-AF65-F5344CB8AC3E}">
        <p14:creationId xmlns:p14="http://schemas.microsoft.com/office/powerpoint/2010/main" val="272837204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B19B0651-EE4F-4900-A07F-96A6BFA9D0F0}" type="slidenum">
              <a:rPr lang="ru-RU" smtClean="0"/>
              <a:t>15</a:t>
            </a:fld>
            <a:endParaRPr lang="ru-RU"/>
          </a:p>
        </p:txBody>
      </p:sp>
      <p:sp>
        <p:nvSpPr>
          <p:cNvPr id="9" name="Объект 3"/>
          <p:cNvSpPr txBox="1">
            <a:spLocks/>
          </p:cNvSpPr>
          <p:nvPr/>
        </p:nvSpPr>
        <p:spPr>
          <a:xfrm>
            <a:off x="5436096" y="767898"/>
            <a:ext cx="2962672" cy="1659631"/>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endParaRPr lang="ru-RU" dirty="0"/>
          </a:p>
        </p:txBody>
      </p:sp>
      <p:pic>
        <p:nvPicPr>
          <p:cNvPr id="16" name="Рисунок 15"/>
          <p:cNvPicPr>
            <a:picLocks noChangeAspect="1"/>
          </p:cNvPicPr>
          <p:nvPr/>
        </p:nvPicPr>
        <p:blipFill>
          <a:blip r:embed="rId2"/>
          <a:stretch>
            <a:fillRect/>
          </a:stretch>
        </p:blipFill>
        <p:spPr>
          <a:xfrm>
            <a:off x="7078250" y="0"/>
            <a:ext cx="2067638" cy="902055"/>
          </a:xfrm>
          <a:prstGeom prst="rect">
            <a:avLst/>
          </a:prstGeom>
        </p:spPr>
      </p:pic>
      <p:pic>
        <p:nvPicPr>
          <p:cNvPr id="17" name="Picture 2" descr="D:\туган тел 2\IMG_20210215_11565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59632" y="1113309"/>
            <a:ext cx="6624883" cy="33864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143219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91481" y="271067"/>
            <a:ext cx="6684365" cy="545251"/>
          </a:xfrm>
        </p:spPr>
        <p:txBody>
          <a:bodyPr>
            <a:noAutofit/>
          </a:bodyPr>
          <a:lstStyle/>
          <a:p>
            <a:pPr algn="ctr"/>
            <a:r>
              <a:rPr lang="ru-RU" sz="1400" b="0" dirty="0" smtClean="0">
                <a:solidFill>
                  <a:srgbClr val="FF0000"/>
                </a:solidFill>
                <a:latin typeface="Calibri" panose="020F0502020204030204" pitchFamily="34" charset="0"/>
                <a:cs typeface="Calibri" panose="020F0502020204030204" pitchFamily="34" charset="0"/>
              </a:rPr>
              <a:t>«ЯГЕЗ ӘЛЕ, ЕГЕТЛӘР!»</a:t>
            </a:r>
            <a:br>
              <a:rPr lang="ru-RU" sz="1400" b="0" dirty="0" smtClean="0">
                <a:solidFill>
                  <a:srgbClr val="FF0000"/>
                </a:solidFill>
                <a:latin typeface="Calibri" panose="020F0502020204030204" pitchFamily="34" charset="0"/>
                <a:cs typeface="Calibri" panose="020F0502020204030204" pitchFamily="34" charset="0"/>
              </a:rPr>
            </a:br>
            <a:r>
              <a:rPr lang="ru-RU" sz="1400" b="0" dirty="0" smtClean="0">
                <a:solidFill>
                  <a:srgbClr val="FF0000"/>
                </a:solidFill>
                <a:latin typeface="Calibri" panose="020F0502020204030204" pitchFamily="34" charset="0"/>
                <a:cs typeface="Calibri" panose="020F0502020204030204" pitchFamily="34" charset="0"/>
              </a:rPr>
              <a:t>   «А НУ- КА, ПАРНИ»</a:t>
            </a:r>
            <a:endParaRPr lang="ru-RU" sz="1400" b="0" dirty="0">
              <a:solidFill>
                <a:srgbClr val="FF0000"/>
              </a:solidFill>
              <a:latin typeface="Calibri" panose="020F0502020204030204" pitchFamily="34" charset="0"/>
              <a:cs typeface="Calibri" panose="020F0502020204030204" pitchFamily="34" charset="0"/>
            </a:endParaRPr>
          </a:p>
        </p:txBody>
      </p:sp>
      <p:sp>
        <p:nvSpPr>
          <p:cNvPr id="4" name="Номер слайда 3"/>
          <p:cNvSpPr>
            <a:spLocks noGrp="1"/>
          </p:cNvSpPr>
          <p:nvPr>
            <p:ph type="sldNum" sz="quarter" idx="12"/>
          </p:nvPr>
        </p:nvSpPr>
        <p:spPr/>
        <p:txBody>
          <a:bodyPr/>
          <a:lstStyle/>
          <a:p>
            <a:fld id="{B19B0651-EE4F-4900-A07F-96A6BFA9D0F0}" type="slidenum">
              <a:rPr lang="ru-RU" smtClean="0"/>
              <a:t>16</a:t>
            </a:fld>
            <a:endParaRPr lang="ru-RU"/>
          </a:p>
        </p:txBody>
      </p:sp>
      <p:sp>
        <p:nvSpPr>
          <p:cNvPr id="6" name="Заголовок 1"/>
          <p:cNvSpPr txBox="1">
            <a:spLocks/>
          </p:cNvSpPr>
          <p:nvPr/>
        </p:nvSpPr>
        <p:spPr>
          <a:xfrm>
            <a:off x="611560" y="248665"/>
            <a:ext cx="8075240" cy="277540"/>
          </a:xfrm>
          <a:prstGeom prst="rect">
            <a:avLst/>
          </a:prstGeom>
        </p:spPr>
        <p:txBody>
          <a:bodyPr vert="horz" lIns="91440" tIns="45720" rIns="91440" bIns="45720" rtlCol="0" anchor="ctr">
            <a:normAutofit fontScale="75000" lnSpcReduction="20000"/>
          </a:bodyPr>
          <a:lstStyle>
            <a:lvl1pPr algn="ctr" defTabSz="914400" rtl="0" eaLnBrk="1" latinLnBrk="0" hangingPunct="1">
              <a:spcBef>
                <a:spcPct val="0"/>
              </a:spcBef>
              <a:buNone/>
              <a:defRPr sz="4400" b="1" kern="1200">
                <a:solidFill>
                  <a:schemeClr val="tx1"/>
                </a:solidFill>
                <a:latin typeface="+mj-lt"/>
                <a:ea typeface="+mj-ea"/>
                <a:cs typeface="+mj-cs"/>
              </a:defRPr>
            </a:lvl1pPr>
          </a:lstStyle>
          <a:p>
            <a:endParaRPr lang="ru-RU" sz="2000" dirty="0">
              <a:solidFill>
                <a:schemeClr val="tx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9" name="Рисунок 18"/>
          <p:cNvPicPr>
            <a:picLocks noChangeAspect="1"/>
          </p:cNvPicPr>
          <p:nvPr/>
        </p:nvPicPr>
        <p:blipFill>
          <a:blip r:embed="rId2"/>
          <a:stretch>
            <a:fillRect/>
          </a:stretch>
        </p:blipFill>
        <p:spPr>
          <a:xfrm>
            <a:off x="7076362" y="0"/>
            <a:ext cx="2067638" cy="902055"/>
          </a:xfrm>
          <a:prstGeom prst="rect">
            <a:avLst/>
          </a:prstGeom>
        </p:spPr>
      </p:pic>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2926" y="1202456"/>
            <a:ext cx="2799554" cy="187220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Прямоугольник 2"/>
          <p:cNvSpPr/>
          <p:nvPr/>
        </p:nvSpPr>
        <p:spPr>
          <a:xfrm>
            <a:off x="1115616" y="919220"/>
            <a:ext cx="4859064" cy="1569660"/>
          </a:xfrm>
          <a:prstGeom prst="rect">
            <a:avLst/>
          </a:prstGeom>
        </p:spPr>
        <p:txBody>
          <a:bodyPr wrap="square">
            <a:spAutoFit/>
          </a:bodyPr>
          <a:lstStyle/>
          <a:p>
            <a:r>
              <a:rPr lang="ru-RU" sz="1200" dirty="0" smtClean="0">
                <a:latin typeface="Times New Roman" panose="02020603050405020304" pitchFamily="18" charset="0"/>
                <a:cs typeface="Times New Roman" panose="02020603050405020304" pitchFamily="18" charset="0"/>
              </a:rPr>
              <a:t>     </a:t>
            </a:r>
            <a:r>
              <a:rPr lang="ru-RU" sz="1200" dirty="0" smtClean="0">
                <a:latin typeface="Times New Roman" panose="02020603050405020304" pitchFamily="18" charset="0"/>
                <a:cs typeface="Times New Roman" panose="02020603050405020304" pitchFamily="18" charset="0"/>
              </a:rPr>
              <a:t> </a:t>
            </a:r>
            <a:r>
              <a:rPr lang="ru-RU" sz="1200" dirty="0" err="1" smtClean="0">
                <a:latin typeface="Times New Roman" panose="02020603050405020304" pitchFamily="18" charset="0"/>
                <a:cs typeface="Times New Roman" panose="02020603050405020304" pitchFamily="18" charset="0"/>
              </a:rPr>
              <a:t>Туган</a:t>
            </a:r>
            <a:r>
              <a:rPr lang="ru-RU" sz="1200" dirty="0" smtClean="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телләр</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елы</a:t>
            </a:r>
            <a:r>
              <a:rPr lang="ru-RU" sz="1200" dirty="0">
                <a:latin typeface="Times New Roman" panose="02020603050405020304" pitchFamily="18" charset="0"/>
                <a:cs typeface="Times New Roman" panose="02020603050405020304" pitchFamily="18" charset="0"/>
              </a:rPr>
              <a:t> </a:t>
            </a:r>
            <a:r>
              <a:rPr lang="ru-RU" sz="1200" dirty="0" err="1" smtClean="0">
                <a:latin typeface="Times New Roman" panose="02020603050405020304" pitchFamily="18" charset="0"/>
                <a:cs typeface="Times New Roman" panose="02020603050405020304" pitchFamily="18" charset="0"/>
              </a:rPr>
              <a:t>уңаеннан</a:t>
            </a:r>
            <a:r>
              <a:rPr lang="ru-RU" sz="1200" dirty="0">
                <a:latin typeface="Times New Roman" panose="02020603050405020304" pitchFamily="18" charset="0"/>
                <a:cs typeface="Times New Roman" panose="02020603050405020304" pitchFamily="18" charset="0"/>
              </a:rPr>
              <a:t>,</a:t>
            </a:r>
            <a:r>
              <a:rPr lang="ru-RU" sz="1200" dirty="0" smtClean="0">
                <a:latin typeface="Times New Roman" panose="02020603050405020304" pitchFamily="18" charset="0"/>
                <a:cs typeface="Times New Roman" panose="02020603050405020304" pitchFamily="18" charset="0"/>
              </a:rPr>
              <a:t> </a:t>
            </a:r>
            <a:r>
              <a:rPr lang="ru-RU" sz="1200" dirty="0">
                <a:latin typeface="Times New Roman" panose="02020603050405020304" pitchFamily="18" charset="0"/>
                <a:cs typeface="Times New Roman" panose="02020603050405020304" pitchFamily="18" charset="0"/>
              </a:rPr>
              <a:t>9 </a:t>
            </a:r>
            <a:r>
              <a:rPr lang="ru-RU" sz="1200" dirty="0" err="1">
                <a:latin typeface="Times New Roman" panose="02020603050405020304" pitchFamily="18" charset="0"/>
                <a:cs typeface="Times New Roman" panose="02020603050405020304" pitchFamily="18" charset="0"/>
              </a:rPr>
              <a:t>нчы</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сыйныф</a:t>
            </a:r>
            <a:r>
              <a:rPr lang="ru-RU" sz="1200" dirty="0">
                <a:latin typeface="Times New Roman" panose="02020603050405020304" pitchFamily="18" charset="0"/>
                <a:cs typeface="Times New Roman" panose="02020603050405020304" pitchFamily="18" charset="0"/>
              </a:rPr>
              <a:t> </a:t>
            </a:r>
            <a:r>
              <a:rPr lang="ru-RU" sz="1200" dirty="0" err="1" smtClean="0">
                <a:latin typeface="Times New Roman" panose="02020603050405020304" pitchFamily="18" charset="0"/>
                <a:cs typeface="Times New Roman" panose="02020603050405020304" pitchFamily="18" charset="0"/>
              </a:rPr>
              <a:t>укучылары</a:t>
            </a:r>
            <a:r>
              <a:rPr lang="ru-RU" sz="1200" dirty="0" smtClean="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әти-әниләре</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белән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берлектә</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Әтиләр</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һәм</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балалар</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дигән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чаңгы</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ярышларында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катнаштылар</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Алар</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үзләрен</a:t>
            </a:r>
            <a:r>
              <a:rPr lang="ru-RU" sz="1200" dirty="0">
                <a:latin typeface="Times New Roman" panose="02020603050405020304" pitchFamily="18" charset="0"/>
                <a:cs typeface="Times New Roman" panose="02020603050405020304" pitchFamily="18" charset="0"/>
              </a:rPr>
              <a:t> спорт </a:t>
            </a:r>
            <a:r>
              <a:rPr lang="ru-RU" sz="1200" dirty="0" err="1">
                <a:latin typeface="Times New Roman" panose="02020603050405020304" pitchFamily="18" charset="0"/>
                <a:cs typeface="Times New Roman" panose="02020603050405020304" pitchFamily="18" charset="0"/>
              </a:rPr>
              <a:t>өлкәсендә</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дә</a:t>
            </a:r>
            <a:r>
              <a:rPr lang="ru-RU" sz="1200" dirty="0">
                <a:latin typeface="Times New Roman" panose="02020603050405020304" pitchFamily="18" charset="0"/>
                <a:cs typeface="Times New Roman" panose="02020603050405020304" pitchFamily="18" charset="0"/>
              </a:rPr>
              <a:t> актив </a:t>
            </a:r>
            <a:r>
              <a:rPr lang="ru-RU" sz="1200" dirty="0" err="1">
                <a:latin typeface="Times New Roman" panose="02020603050405020304" pitchFamily="18" charset="0"/>
                <a:cs typeface="Times New Roman" panose="02020603050405020304" pitchFamily="18" charset="0"/>
              </a:rPr>
              <a:t>күрсәтеп</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призлы</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урыннар</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алдылар</a:t>
            </a:r>
            <a:r>
              <a:rPr lang="ru-RU" sz="1200" dirty="0">
                <a:latin typeface="Times New Roman" panose="02020603050405020304" pitchFamily="18" charset="0"/>
                <a:cs typeface="Times New Roman" panose="02020603050405020304" pitchFamily="18" charset="0"/>
              </a:rPr>
              <a:t>. </a:t>
            </a:r>
          </a:p>
          <a:p>
            <a:r>
              <a:rPr lang="ru-RU" sz="1200" dirty="0">
                <a:latin typeface="Times New Roman" panose="02020603050405020304" pitchFamily="18" charset="0"/>
                <a:cs typeface="Times New Roman" panose="02020603050405020304" pitchFamily="18" charset="0"/>
              </a:rPr>
              <a:t>    </a:t>
            </a:r>
            <a:r>
              <a:rPr lang="ru-RU" sz="1200" dirty="0" smtClean="0">
                <a:latin typeface="Times New Roman" panose="02020603050405020304" pitchFamily="18" charset="0"/>
                <a:cs typeface="Times New Roman" panose="02020603050405020304" pitchFamily="18" charset="0"/>
              </a:rPr>
              <a:t>  </a:t>
            </a:r>
            <a:endParaRPr lang="ru-RU" sz="1200" dirty="0" smtClean="0">
              <a:latin typeface="Times New Roman" panose="02020603050405020304" pitchFamily="18" charset="0"/>
              <a:cs typeface="Times New Roman" panose="02020603050405020304" pitchFamily="18" charset="0"/>
            </a:endParaRPr>
          </a:p>
          <a:p>
            <a:r>
              <a:rPr lang="ru-RU" sz="1200" dirty="0">
                <a:latin typeface="Times New Roman" panose="02020603050405020304" pitchFamily="18" charset="0"/>
                <a:cs typeface="Times New Roman" panose="02020603050405020304" pitchFamily="18" charset="0"/>
              </a:rPr>
              <a:t> </a:t>
            </a:r>
            <a:r>
              <a:rPr lang="ru-RU" sz="1200" dirty="0" smtClean="0">
                <a:latin typeface="Times New Roman" panose="02020603050405020304" pitchFamily="18" charset="0"/>
                <a:cs typeface="Times New Roman" panose="02020603050405020304" pitchFamily="18" charset="0"/>
              </a:rPr>
              <a:t>    </a:t>
            </a:r>
            <a:r>
              <a:rPr lang="ru-RU" sz="1200" dirty="0" smtClean="0">
                <a:latin typeface="Times New Roman" panose="02020603050405020304" pitchFamily="18" charset="0"/>
                <a:cs typeface="Times New Roman" panose="02020603050405020304" pitchFamily="18" charset="0"/>
              </a:rPr>
              <a:t> </a:t>
            </a:r>
            <a:r>
              <a:rPr lang="ru-RU" sz="1200" dirty="0">
                <a:latin typeface="Times New Roman" panose="02020603050405020304" pitchFamily="18" charset="0"/>
                <a:cs typeface="Times New Roman" panose="02020603050405020304" pitchFamily="18" charset="0"/>
              </a:rPr>
              <a:t>В рамках Года родного языка обучающиеся  9-х классов совместно с родителями приняли участие в лыжных соревнованиях “Отцы и дети</a:t>
            </a:r>
            <a:r>
              <a:rPr lang="ru-RU" sz="1200" dirty="0" smtClean="0">
                <a:latin typeface="Times New Roman" panose="02020603050405020304" pitchFamily="18" charset="0"/>
                <a:cs typeface="Times New Roman" panose="02020603050405020304" pitchFamily="18" charset="0"/>
              </a:rPr>
              <a:t>”. </a:t>
            </a:r>
            <a:r>
              <a:rPr lang="ru-RU" sz="1200" dirty="0">
                <a:latin typeface="Times New Roman" panose="02020603050405020304" pitchFamily="18" charset="0"/>
                <a:cs typeface="Times New Roman" panose="02020603050405020304" pitchFamily="18" charset="0"/>
              </a:rPr>
              <a:t>Они активно себя проявили, заняв призовые места. </a:t>
            </a:r>
          </a:p>
        </p:txBody>
      </p:sp>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5770" y="3074664"/>
            <a:ext cx="3248886" cy="1784747"/>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2861787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98300" y="356804"/>
            <a:ext cx="6684365" cy="545251"/>
          </a:xfrm>
        </p:spPr>
        <p:txBody>
          <a:bodyPr>
            <a:noAutofit/>
          </a:bodyPr>
          <a:lstStyle/>
          <a:p>
            <a:pPr algn="ctr"/>
            <a:r>
              <a:rPr lang="ru-RU" sz="1400" b="0" dirty="0" smtClean="0">
                <a:solidFill>
                  <a:srgbClr val="FF0000"/>
                </a:solidFill>
                <a:latin typeface="Calibri" panose="020F0502020204030204" pitchFamily="34" charset="0"/>
                <a:cs typeface="Calibri" panose="020F0502020204030204" pitchFamily="34" charset="0"/>
              </a:rPr>
              <a:t>ВАТАННЫ САКЛАУЧЫЛАР КӨНЕНӘ БАГЫШЛАНГАН САФКА БАСУ ҺӘМ ҖЫР КОНКУРСЫ</a:t>
            </a:r>
            <a:r>
              <a:rPr lang="en-US" sz="1400" b="0" dirty="0" smtClean="0">
                <a:solidFill>
                  <a:srgbClr val="FF0000"/>
                </a:solidFill>
                <a:latin typeface="Calibri" panose="020F0502020204030204" pitchFamily="34" charset="0"/>
                <a:cs typeface="Calibri" panose="020F0502020204030204" pitchFamily="34" charset="0"/>
              </a:rPr>
              <a:t>/</a:t>
            </a:r>
            <a:r>
              <a:rPr lang="ru-RU" sz="1400" b="0" dirty="0" smtClean="0">
                <a:solidFill>
                  <a:srgbClr val="FF0000"/>
                </a:solidFill>
                <a:latin typeface="Calibri" panose="020F0502020204030204" pitchFamily="34" charset="0"/>
                <a:cs typeface="Calibri" panose="020F0502020204030204" pitchFamily="34" charset="0"/>
              </a:rPr>
              <a:t> </a:t>
            </a:r>
            <a:br>
              <a:rPr lang="ru-RU" sz="1400" b="0" dirty="0" smtClean="0">
                <a:solidFill>
                  <a:srgbClr val="FF0000"/>
                </a:solidFill>
                <a:latin typeface="Calibri" panose="020F0502020204030204" pitchFamily="34" charset="0"/>
                <a:cs typeface="Calibri" panose="020F0502020204030204" pitchFamily="34" charset="0"/>
              </a:rPr>
            </a:br>
            <a:r>
              <a:rPr lang="ru-RU" sz="1400" b="0" dirty="0" smtClean="0">
                <a:solidFill>
                  <a:srgbClr val="FF0000"/>
                </a:solidFill>
                <a:latin typeface="Calibri" panose="020F0502020204030204" pitchFamily="34" charset="0"/>
                <a:cs typeface="Calibri" panose="020F0502020204030204" pitchFamily="34" charset="0"/>
              </a:rPr>
              <a:t>КОНКУРС СТРОЕВОЙ ПЕСНИ, ПОСВЯЩЕННЫЙ КО ДНЮ ЗАЩИТНИКА ОТЕЧЕСТВА</a:t>
            </a:r>
            <a:endParaRPr lang="ru-RU" sz="1400" b="0" dirty="0">
              <a:solidFill>
                <a:srgbClr val="FF0000"/>
              </a:solidFill>
              <a:latin typeface="Calibri" panose="020F0502020204030204" pitchFamily="34" charset="0"/>
              <a:cs typeface="Calibri" panose="020F0502020204030204" pitchFamily="34" charset="0"/>
            </a:endParaRPr>
          </a:p>
        </p:txBody>
      </p:sp>
      <p:sp>
        <p:nvSpPr>
          <p:cNvPr id="4" name="Номер слайда 3"/>
          <p:cNvSpPr>
            <a:spLocks noGrp="1"/>
          </p:cNvSpPr>
          <p:nvPr>
            <p:ph type="sldNum" sz="quarter" idx="12"/>
          </p:nvPr>
        </p:nvSpPr>
        <p:spPr/>
        <p:txBody>
          <a:bodyPr/>
          <a:lstStyle/>
          <a:p>
            <a:fld id="{B19B0651-EE4F-4900-A07F-96A6BFA9D0F0}" type="slidenum">
              <a:rPr lang="ru-RU" smtClean="0"/>
              <a:t>17</a:t>
            </a:fld>
            <a:endParaRPr lang="ru-RU"/>
          </a:p>
        </p:txBody>
      </p:sp>
      <p:sp>
        <p:nvSpPr>
          <p:cNvPr id="6" name="Заголовок 1"/>
          <p:cNvSpPr txBox="1">
            <a:spLocks/>
          </p:cNvSpPr>
          <p:nvPr/>
        </p:nvSpPr>
        <p:spPr>
          <a:xfrm>
            <a:off x="611560" y="248665"/>
            <a:ext cx="8075240" cy="277540"/>
          </a:xfrm>
          <a:prstGeom prst="rect">
            <a:avLst/>
          </a:prstGeom>
        </p:spPr>
        <p:txBody>
          <a:bodyPr vert="horz" lIns="91440" tIns="45720" rIns="91440" bIns="45720" rtlCol="0" anchor="ctr">
            <a:normAutofit fontScale="75000" lnSpcReduction="20000"/>
          </a:bodyPr>
          <a:lstStyle>
            <a:lvl1pPr algn="ctr" defTabSz="914400" rtl="0" eaLnBrk="1" latinLnBrk="0" hangingPunct="1">
              <a:spcBef>
                <a:spcPct val="0"/>
              </a:spcBef>
              <a:buNone/>
              <a:defRPr sz="4400" b="1" kern="1200">
                <a:solidFill>
                  <a:schemeClr val="tx1"/>
                </a:solidFill>
                <a:latin typeface="+mj-lt"/>
                <a:ea typeface="+mj-ea"/>
                <a:cs typeface="+mj-cs"/>
              </a:defRPr>
            </a:lvl1pPr>
          </a:lstStyle>
          <a:p>
            <a:endParaRPr lang="ru-RU" sz="2000" dirty="0">
              <a:solidFill>
                <a:schemeClr val="tx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9" name="Рисунок 18"/>
          <p:cNvPicPr>
            <a:picLocks noChangeAspect="1"/>
          </p:cNvPicPr>
          <p:nvPr/>
        </p:nvPicPr>
        <p:blipFill>
          <a:blip r:embed="rId2"/>
          <a:stretch>
            <a:fillRect/>
          </a:stretch>
        </p:blipFill>
        <p:spPr>
          <a:xfrm>
            <a:off x="7076362" y="0"/>
            <a:ext cx="2067638" cy="902055"/>
          </a:xfrm>
          <a:prstGeom prst="rect">
            <a:avLst/>
          </a:prstGeom>
        </p:spPr>
      </p:pic>
      <p:pic>
        <p:nvPicPr>
          <p:cNvPr id="6147" name="Picture 3" descr="D:\туган тел 2\IMG_20210212_13502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7340" y="3363744"/>
            <a:ext cx="2401356" cy="1550226"/>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D:\туган тел 2\IMG_20210212_13140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44146" y="3389022"/>
            <a:ext cx="2598775" cy="1524948"/>
          </a:xfrm>
          <a:prstGeom prst="rect">
            <a:avLst/>
          </a:prstGeom>
          <a:noFill/>
          <a:extLst>
            <a:ext uri="{909E8E84-426E-40DD-AFC4-6F175D3DCCD1}">
              <a14:hiddenFill xmlns:a14="http://schemas.microsoft.com/office/drawing/2010/main">
                <a:solidFill>
                  <a:srgbClr val="FFFFFF"/>
                </a:solidFill>
              </a14:hiddenFill>
            </a:ext>
          </a:extLst>
        </p:spPr>
      </p:pic>
      <p:pic>
        <p:nvPicPr>
          <p:cNvPr id="6149" name="Picture 5" descr="D:\туган тел 2\IMG_20210219_113814.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3404" t="34565" r="33866" b="6441"/>
          <a:stretch/>
        </p:blipFill>
        <p:spPr bwMode="auto">
          <a:xfrm>
            <a:off x="6144146" y="1753518"/>
            <a:ext cx="2542654" cy="1491951"/>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D:\туган тел 2\IMG_20210219_115505.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2823" t="6480"/>
          <a:stretch/>
        </p:blipFill>
        <p:spPr bwMode="auto">
          <a:xfrm>
            <a:off x="3378746" y="3372203"/>
            <a:ext cx="2585637" cy="1533307"/>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817340" y="987574"/>
            <a:ext cx="5122812" cy="1440160"/>
          </a:xfrm>
          <a:prstGeom prst="rect">
            <a:avLst/>
          </a:prstGeom>
        </p:spPr>
        <p:txBody>
          <a:bodyPr wrap="square">
            <a:spAutoFit/>
          </a:bodyPr>
          <a:lstStyle/>
          <a:p>
            <a:r>
              <a:rPr lang="ru-RU" sz="1200" dirty="0" smtClean="0">
                <a:latin typeface="Times New Roman" panose="02020603050405020304" pitchFamily="18" charset="0"/>
                <a:cs typeface="Times New Roman" panose="02020603050405020304" pitchFamily="18" charset="0"/>
              </a:rPr>
              <a:t>         </a:t>
            </a:r>
            <a:r>
              <a:rPr lang="ru-RU" sz="1200" dirty="0" err="1" smtClean="0">
                <a:latin typeface="Times New Roman" panose="02020603050405020304" pitchFamily="18" charset="0"/>
                <a:cs typeface="Times New Roman" panose="02020603050405020304" pitchFamily="18" charset="0"/>
              </a:rPr>
              <a:t>Ватанны</a:t>
            </a:r>
            <a:r>
              <a:rPr lang="ru-RU" sz="1200" dirty="0" smtClean="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саклаучылар</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көненә</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багышланган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сафка</a:t>
            </a:r>
            <a:r>
              <a:rPr lang="ru-RU" sz="1200" dirty="0">
                <a:latin typeface="Times New Roman" panose="02020603050405020304" pitchFamily="18" charset="0"/>
                <a:cs typeface="Times New Roman" panose="02020603050405020304" pitchFamily="18" charset="0"/>
              </a:rPr>
              <a:t> басу </a:t>
            </a:r>
            <a:r>
              <a:rPr lang="ru-RU" sz="1200" dirty="0" err="1">
                <a:latin typeface="Times New Roman" panose="02020603050405020304" pitchFamily="18" charset="0"/>
                <a:cs typeface="Times New Roman" panose="02020603050405020304" pitchFamily="18" charset="0"/>
              </a:rPr>
              <a:t>һәм</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җыр</a:t>
            </a:r>
            <a:r>
              <a:rPr lang="ru-RU" sz="1200" dirty="0">
                <a:latin typeface="Times New Roman" panose="02020603050405020304" pitchFamily="18" charset="0"/>
                <a:cs typeface="Times New Roman" panose="02020603050405020304" pitchFamily="18" charset="0"/>
              </a:rPr>
              <a:t> конкурсы </a:t>
            </a:r>
            <a:r>
              <a:rPr lang="ru-RU" sz="1200" dirty="0" err="1">
                <a:latin typeface="Times New Roman" panose="02020603050405020304" pitchFamily="18" charset="0"/>
                <a:cs typeface="Times New Roman" panose="02020603050405020304" pitchFamily="18" charset="0"/>
              </a:rPr>
              <a:t>кысаларында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һәрбер</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сыйныф</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укучылары</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фәрманнарны</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һәм</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җырларны</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туган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телләрендә</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башкардылар</a:t>
            </a:r>
            <a:r>
              <a:rPr lang="ru-RU" sz="1200" dirty="0">
                <a:latin typeface="Times New Roman" panose="02020603050405020304" pitchFamily="18" charset="0"/>
                <a:cs typeface="Times New Roman" panose="02020603050405020304" pitchFamily="18" charset="0"/>
              </a:rPr>
              <a:t>.</a:t>
            </a:r>
          </a:p>
          <a:p>
            <a:r>
              <a:rPr lang="ru-RU" sz="1200" dirty="0">
                <a:latin typeface="Times New Roman" panose="02020603050405020304" pitchFamily="18" charset="0"/>
                <a:cs typeface="Times New Roman" panose="02020603050405020304" pitchFamily="18" charset="0"/>
              </a:rPr>
              <a:t>           </a:t>
            </a:r>
            <a:endParaRPr lang="ru-RU" sz="1200" dirty="0" smtClean="0">
              <a:latin typeface="Times New Roman" panose="02020603050405020304" pitchFamily="18" charset="0"/>
              <a:cs typeface="Times New Roman" panose="02020603050405020304" pitchFamily="18" charset="0"/>
            </a:endParaRPr>
          </a:p>
          <a:p>
            <a:r>
              <a:rPr lang="ru-RU" sz="1200" dirty="0" smtClean="0">
                <a:latin typeface="Times New Roman" panose="02020603050405020304" pitchFamily="18" charset="0"/>
                <a:cs typeface="Times New Roman" panose="02020603050405020304" pitchFamily="18" charset="0"/>
              </a:rPr>
              <a:t>        В </a:t>
            </a:r>
            <a:r>
              <a:rPr lang="ru-RU" sz="1200" dirty="0">
                <a:latin typeface="Times New Roman" panose="02020603050405020304" pitchFamily="18" charset="0"/>
                <a:cs typeface="Times New Roman" panose="02020603050405020304" pitchFamily="18" charset="0"/>
              </a:rPr>
              <a:t>рамках конкурса строевой песни, посвященного Дню защитника Отечества, </a:t>
            </a:r>
            <a:r>
              <a:rPr lang="ru-RU" sz="1200" dirty="0" err="1">
                <a:latin typeface="Times New Roman" panose="02020603050405020304" pitchFamily="18" charset="0"/>
                <a:cs typeface="Times New Roman" panose="02020603050405020304" pitchFamily="18" charset="0"/>
              </a:rPr>
              <a:t>обучающаюся</a:t>
            </a:r>
            <a:r>
              <a:rPr lang="ru-RU" sz="1200" dirty="0">
                <a:latin typeface="Times New Roman" panose="02020603050405020304" pitchFamily="18" charset="0"/>
                <a:cs typeface="Times New Roman" panose="02020603050405020304" pitchFamily="18" charset="0"/>
              </a:rPr>
              <a:t> каждого класса исполнили  песни и команды  на  родном языке.</a:t>
            </a:r>
          </a:p>
        </p:txBody>
      </p:sp>
    </p:spTree>
    <p:extLst>
      <p:ext uri="{BB962C8B-B14F-4D97-AF65-F5344CB8AC3E}">
        <p14:creationId xmlns:p14="http://schemas.microsoft.com/office/powerpoint/2010/main" val="363387193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B19B0651-EE4F-4900-A07F-96A6BFA9D0F0}" type="slidenum">
              <a:rPr lang="ru-RU" smtClean="0"/>
              <a:t>18</a:t>
            </a:fld>
            <a:endParaRPr lang="ru-RU"/>
          </a:p>
        </p:txBody>
      </p:sp>
      <p:sp>
        <p:nvSpPr>
          <p:cNvPr id="9" name="Объект 3"/>
          <p:cNvSpPr txBox="1">
            <a:spLocks/>
          </p:cNvSpPr>
          <p:nvPr/>
        </p:nvSpPr>
        <p:spPr>
          <a:xfrm>
            <a:off x="5436096" y="767898"/>
            <a:ext cx="2962672" cy="1659631"/>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endParaRPr lang="ru-RU" dirty="0"/>
          </a:p>
        </p:txBody>
      </p:sp>
      <p:pic>
        <p:nvPicPr>
          <p:cNvPr id="16" name="Рисунок 15"/>
          <p:cNvPicPr>
            <a:picLocks noChangeAspect="1"/>
          </p:cNvPicPr>
          <p:nvPr/>
        </p:nvPicPr>
        <p:blipFill>
          <a:blip r:embed="rId2"/>
          <a:stretch>
            <a:fillRect/>
          </a:stretch>
        </p:blipFill>
        <p:spPr>
          <a:xfrm>
            <a:off x="7078250" y="0"/>
            <a:ext cx="2067638" cy="902055"/>
          </a:xfrm>
          <a:prstGeom prst="rect">
            <a:avLst/>
          </a:prstGeom>
        </p:spPr>
      </p:pic>
      <p:pic>
        <p:nvPicPr>
          <p:cNvPr id="51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2369" y="1059582"/>
            <a:ext cx="7488832" cy="36808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1835109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B19B0651-EE4F-4900-A07F-96A6BFA9D0F0}" type="slidenum">
              <a:rPr lang="ru-RU" smtClean="0"/>
              <a:t>19</a:t>
            </a:fld>
            <a:endParaRPr lang="ru-RU"/>
          </a:p>
        </p:txBody>
      </p:sp>
      <p:sp>
        <p:nvSpPr>
          <p:cNvPr id="6" name="Заголовок 1"/>
          <p:cNvSpPr txBox="1">
            <a:spLocks/>
          </p:cNvSpPr>
          <p:nvPr/>
        </p:nvSpPr>
        <p:spPr>
          <a:xfrm>
            <a:off x="611560" y="248665"/>
            <a:ext cx="8075240" cy="277540"/>
          </a:xfrm>
          <a:prstGeom prst="rect">
            <a:avLst/>
          </a:prstGeom>
        </p:spPr>
        <p:txBody>
          <a:bodyPr vert="horz" lIns="91440" tIns="45720" rIns="91440" bIns="45720" rtlCol="0" anchor="ctr">
            <a:normAutofit fontScale="75000" lnSpcReduction="20000"/>
          </a:bodyPr>
          <a:lstStyle>
            <a:lvl1pPr algn="ctr" defTabSz="914400" rtl="0" eaLnBrk="1" latinLnBrk="0" hangingPunct="1">
              <a:spcBef>
                <a:spcPct val="0"/>
              </a:spcBef>
              <a:buNone/>
              <a:defRPr sz="4400" b="1" kern="1200">
                <a:solidFill>
                  <a:schemeClr val="tx1"/>
                </a:solidFill>
                <a:latin typeface="+mj-lt"/>
                <a:ea typeface="+mj-ea"/>
                <a:cs typeface="+mj-cs"/>
              </a:defRPr>
            </a:lvl1pPr>
          </a:lstStyle>
          <a:p>
            <a:endParaRPr lang="ru-RU" sz="2000" dirty="0">
              <a:solidFill>
                <a:schemeClr val="tx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9" name="Рисунок 18"/>
          <p:cNvPicPr>
            <a:picLocks noChangeAspect="1"/>
          </p:cNvPicPr>
          <p:nvPr/>
        </p:nvPicPr>
        <p:blipFill>
          <a:blip r:embed="rId2"/>
          <a:stretch>
            <a:fillRect/>
          </a:stretch>
        </p:blipFill>
        <p:spPr>
          <a:xfrm>
            <a:off x="7076362" y="0"/>
            <a:ext cx="2067638" cy="902055"/>
          </a:xfrm>
          <a:prstGeom prst="rect">
            <a:avLst/>
          </a:prstGeom>
        </p:spPr>
      </p:pic>
      <p:sp>
        <p:nvSpPr>
          <p:cNvPr id="2" name="Прямоугольник 1"/>
          <p:cNvSpPr/>
          <p:nvPr/>
        </p:nvSpPr>
        <p:spPr>
          <a:xfrm>
            <a:off x="611560" y="301890"/>
            <a:ext cx="6336704" cy="584775"/>
          </a:xfrm>
          <a:prstGeom prst="rect">
            <a:avLst/>
          </a:prstGeom>
        </p:spPr>
        <p:txBody>
          <a:bodyPr wrap="square">
            <a:spAutoFit/>
          </a:bodyPr>
          <a:lstStyle/>
          <a:p>
            <a:pPr algn="ctr"/>
            <a:r>
              <a:rPr lang="ru-RU" sz="1600" dirty="0" smtClean="0">
                <a:solidFill>
                  <a:srgbClr val="FF0000"/>
                </a:solidFill>
                <a:latin typeface="Calibri" panose="020F0502020204030204" pitchFamily="34" charset="0"/>
                <a:cs typeface="Calibri" panose="020F0502020204030204" pitchFamily="34" charset="0"/>
              </a:rPr>
              <a:t>ЛАУРЕАТЫ </a:t>
            </a:r>
            <a:r>
              <a:rPr lang="ru-RU" sz="1600" dirty="0">
                <a:solidFill>
                  <a:srgbClr val="FF0000"/>
                </a:solidFill>
                <a:latin typeface="Calibri" panose="020F0502020204030204" pitchFamily="34" charset="0"/>
                <a:cs typeface="Calibri" panose="020F0502020204030204" pitchFamily="34" charset="0"/>
              </a:rPr>
              <a:t>РЕСПУБЛИКАНСКОГО ТЕАТРАЛЬНОГО </a:t>
            </a:r>
            <a:r>
              <a:rPr lang="ru-RU" sz="1600" dirty="0" smtClean="0">
                <a:solidFill>
                  <a:srgbClr val="FF0000"/>
                </a:solidFill>
                <a:latin typeface="Calibri" panose="020F0502020204030204" pitchFamily="34" charset="0"/>
                <a:cs typeface="Calibri" panose="020F0502020204030204" pitchFamily="34" charset="0"/>
              </a:rPr>
              <a:t>ФЕСТИВАЛЯ «С</a:t>
            </a:r>
            <a:r>
              <a:rPr lang="tt-RU" sz="1600" dirty="0">
                <a:solidFill>
                  <a:srgbClr val="FF0000"/>
                </a:solidFill>
                <a:latin typeface="Calibri" panose="020F0502020204030204" pitchFamily="34" charset="0"/>
                <a:cs typeface="Calibri" panose="020F0502020204030204" pitchFamily="34" charset="0"/>
              </a:rPr>
              <a:t>ӘЙЯР</a:t>
            </a:r>
            <a:r>
              <a:rPr lang="ru-RU" sz="1600" dirty="0" smtClean="0">
                <a:solidFill>
                  <a:srgbClr val="FF0000"/>
                </a:solidFill>
                <a:latin typeface="Calibri" panose="020F0502020204030204" pitchFamily="34" charset="0"/>
                <a:cs typeface="Calibri" panose="020F0502020204030204" pitchFamily="34" charset="0"/>
              </a:rPr>
              <a:t>»/</a:t>
            </a:r>
            <a:r>
              <a:rPr lang="ru-RU" sz="1600" dirty="0" smtClean="0">
                <a:latin typeface="Calibri" panose="020F0502020204030204" pitchFamily="34" charset="0"/>
                <a:cs typeface="Calibri" panose="020F0502020204030204" pitchFamily="34" charset="0"/>
              </a:rPr>
              <a:t> </a:t>
            </a:r>
            <a:r>
              <a:rPr lang="ru-RU" sz="1600" dirty="0">
                <a:solidFill>
                  <a:srgbClr val="FF0000"/>
                </a:solidFill>
                <a:latin typeface="Calibri" panose="020F0502020204030204" pitchFamily="34" charset="0"/>
                <a:cs typeface="Calibri" panose="020F0502020204030204" pitchFamily="34" charset="0"/>
              </a:rPr>
              <a:t>«СӘЙЯР» РЕСПУБЛИКА ТЕАТР ФЕСТИВАЛЕ </a:t>
            </a:r>
            <a:r>
              <a:rPr lang="ru-RU" sz="1600" dirty="0" smtClean="0">
                <a:solidFill>
                  <a:srgbClr val="FF0000"/>
                </a:solidFill>
                <a:latin typeface="Calibri" panose="020F0502020204030204" pitchFamily="34" charset="0"/>
                <a:cs typeface="Calibri" panose="020F0502020204030204" pitchFamily="34" charset="0"/>
              </a:rPr>
              <a:t>ЛАУРЕАТЛАРЫ</a:t>
            </a:r>
            <a:endParaRPr lang="ru-RU" sz="1600" dirty="0">
              <a:solidFill>
                <a:srgbClr val="FF0000"/>
              </a:solidFill>
              <a:latin typeface="Calibri" panose="020F0502020204030204" pitchFamily="34" charset="0"/>
              <a:cs typeface="Calibri" panose="020F0502020204030204" pitchFamily="34" charset="0"/>
            </a:endParaRPr>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73016" y="2555859"/>
            <a:ext cx="2736304" cy="220528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Рисунок 7" descr="C:\Users\30B5~1\AppData\Local\Temp\Rar$DI00.092\2.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04248" y="2587112"/>
            <a:ext cx="1728192" cy="2094802"/>
          </a:xfrm>
          <a:prstGeom prst="rect">
            <a:avLst/>
          </a:prstGeom>
          <a:ln>
            <a:noFill/>
          </a:ln>
          <a:effectLst>
            <a:outerShdw blurRad="190500" algn="tl" rotWithShape="0">
              <a:srgbClr val="000000">
                <a:alpha val="70000"/>
              </a:srgbClr>
            </a:outerShdw>
          </a:effectLst>
        </p:spPr>
      </p:pic>
      <p:pic>
        <p:nvPicPr>
          <p:cNvPr id="2050" name="Picture 2" descr="C:\Users\Гимназия\Desktop\фото видео\IMG-20210811-WA0051.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7856" r="8829"/>
          <a:stretch/>
        </p:blipFill>
        <p:spPr bwMode="auto">
          <a:xfrm>
            <a:off x="683568" y="2752700"/>
            <a:ext cx="2612234" cy="176362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043608" y="996538"/>
            <a:ext cx="7396057" cy="830997"/>
          </a:xfrm>
          <a:prstGeom prst="rect">
            <a:avLst/>
          </a:prstGeom>
          <a:noFill/>
        </p:spPr>
        <p:txBody>
          <a:bodyPr wrap="square" rtlCol="0">
            <a:spAutoFit/>
          </a:bodyPr>
          <a:lstStyle/>
          <a:p>
            <a:r>
              <a:rPr lang="tt-RU" sz="1200" dirty="0" smtClean="0">
                <a:latin typeface="Times New Roman" panose="02020603050405020304" pitchFamily="18" charset="0"/>
                <a:cs typeface="Times New Roman" panose="02020603050405020304" pitchFamily="18" charset="0"/>
              </a:rPr>
              <a:t>      Гимназиябездә башлангыч, урта, өлкән сыйныф укучылары өчен театр түгәрәкләре эшләп килә. Балалар бик теләп түгәрәкләргә йөриләр, конкурсларда катнашып, призлы урыннар алалар. </a:t>
            </a:r>
          </a:p>
          <a:p>
            <a:r>
              <a:rPr lang="tt-RU" sz="1200" dirty="0">
                <a:latin typeface="Times New Roman" panose="02020603050405020304" pitchFamily="18" charset="0"/>
                <a:cs typeface="Times New Roman" panose="02020603050405020304" pitchFamily="18" charset="0"/>
              </a:rPr>
              <a:t> </a:t>
            </a:r>
            <a:r>
              <a:rPr lang="tt-RU" sz="1200" dirty="0" smtClean="0">
                <a:latin typeface="Times New Roman" panose="02020603050405020304" pitchFamily="18" charset="0"/>
                <a:cs typeface="Times New Roman" panose="02020603050405020304" pitchFamily="18" charset="0"/>
              </a:rPr>
              <a:t>     В гимназии для обучающихся начальных, средних, старших классов организованы драматические кружки. Дети с удовольствием посещают эти кружки, участвуя в различных конкурсах, занимают призовые места.</a:t>
            </a:r>
            <a:endParaRPr lang="ru-RU"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2572282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6076" y="356804"/>
            <a:ext cx="6684365" cy="545251"/>
          </a:xfrm>
        </p:spPr>
        <p:txBody>
          <a:bodyPr>
            <a:noAutofit/>
          </a:bodyPr>
          <a:lstStyle/>
          <a:p>
            <a:pPr algn="ctr"/>
            <a:r>
              <a:rPr lang="ru-RU" sz="1400" b="0" dirty="0" smtClean="0">
                <a:solidFill>
                  <a:srgbClr val="FF0000"/>
                </a:solidFill>
                <a:latin typeface="Calibri" panose="020F0502020204030204" pitchFamily="34" charset="0"/>
                <a:cs typeface="Calibri" panose="020F0502020204030204" pitchFamily="34" charset="0"/>
              </a:rPr>
              <a:t>“ТАТАРСТАН – ДУСЛЫК ИЛЕ”</a:t>
            </a:r>
            <a:br>
              <a:rPr lang="ru-RU" sz="1400" b="0" dirty="0" smtClean="0">
                <a:solidFill>
                  <a:srgbClr val="FF0000"/>
                </a:solidFill>
                <a:latin typeface="Calibri" panose="020F0502020204030204" pitchFamily="34" charset="0"/>
                <a:cs typeface="Calibri" panose="020F0502020204030204" pitchFamily="34" charset="0"/>
              </a:rPr>
            </a:br>
            <a:r>
              <a:rPr lang="ru-RU" sz="1400" b="0" dirty="0" smtClean="0">
                <a:solidFill>
                  <a:srgbClr val="FF0000"/>
                </a:solidFill>
                <a:latin typeface="Calibri" panose="020F0502020204030204" pitchFamily="34" charset="0"/>
                <a:cs typeface="Calibri" panose="020F0502020204030204" pitchFamily="34" charset="0"/>
              </a:rPr>
              <a:t> “ТАТАРСТАН – СТРАНА ДРУЖБЫ”</a:t>
            </a:r>
            <a:endParaRPr lang="ru-RU" sz="1400" b="0" dirty="0">
              <a:solidFill>
                <a:srgbClr val="FF0000"/>
              </a:solidFill>
              <a:latin typeface="Calibri" panose="020F0502020204030204" pitchFamily="34" charset="0"/>
              <a:cs typeface="Calibri" panose="020F0502020204030204" pitchFamily="34" charset="0"/>
            </a:endParaRPr>
          </a:p>
        </p:txBody>
      </p:sp>
      <p:sp>
        <p:nvSpPr>
          <p:cNvPr id="4" name="Номер слайда 3"/>
          <p:cNvSpPr>
            <a:spLocks noGrp="1"/>
          </p:cNvSpPr>
          <p:nvPr>
            <p:ph type="sldNum" sz="quarter" idx="12"/>
          </p:nvPr>
        </p:nvSpPr>
        <p:spPr/>
        <p:txBody>
          <a:bodyPr/>
          <a:lstStyle/>
          <a:p>
            <a:fld id="{B19B0651-EE4F-4900-A07F-96A6BFA9D0F0}" type="slidenum">
              <a:rPr lang="ru-RU" smtClean="0"/>
              <a:t>20</a:t>
            </a:fld>
            <a:endParaRPr lang="ru-RU"/>
          </a:p>
        </p:txBody>
      </p:sp>
      <p:sp>
        <p:nvSpPr>
          <p:cNvPr id="6" name="Заголовок 1"/>
          <p:cNvSpPr txBox="1">
            <a:spLocks/>
          </p:cNvSpPr>
          <p:nvPr/>
        </p:nvSpPr>
        <p:spPr>
          <a:xfrm>
            <a:off x="611560" y="248665"/>
            <a:ext cx="8075240" cy="277540"/>
          </a:xfrm>
          <a:prstGeom prst="rect">
            <a:avLst/>
          </a:prstGeom>
        </p:spPr>
        <p:txBody>
          <a:bodyPr vert="horz" lIns="91440" tIns="45720" rIns="91440" bIns="45720" rtlCol="0" anchor="ctr">
            <a:normAutofit fontScale="75000" lnSpcReduction="20000"/>
          </a:bodyPr>
          <a:lstStyle>
            <a:lvl1pPr algn="ctr" defTabSz="914400" rtl="0" eaLnBrk="1" latinLnBrk="0" hangingPunct="1">
              <a:spcBef>
                <a:spcPct val="0"/>
              </a:spcBef>
              <a:buNone/>
              <a:defRPr sz="4400" b="1" kern="1200">
                <a:solidFill>
                  <a:schemeClr val="tx1"/>
                </a:solidFill>
                <a:latin typeface="+mj-lt"/>
                <a:ea typeface="+mj-ea"/>
                <a:cs typeface="+mj-cs"/>
              </a:defRPr>
            </a:lvl1pPr>
          </a:lstStyle>
          <a:p>
            <a:endParaRPr lang="ru-RU" sz="2000" dirty="0">
              <a:solidFill>
                <a:schemeClr val="tx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9" name="Рисунок 18"/>
          <p:cNvPicPr>
            <a:picLocks noChangeAspect="1"/>
          </p:cNvPicPr>
          <p:nvPr/>
        </p:nvPicPr>
        <p:blipFill>
          <a:blip r:embed="rId2"/>
          <a:stretch>
            <a:fillRect/>
          </a:stretch>
        </p:blipFill>
        <p:spPr>
          <a:xfrm>
            <a:off x="7076362" y="0"/>
            <a:ext cx="2067638" cy="902055"/>
          </a:xfrm>
          <a:prstGeom prst="rect">
            <a:avLst/>
          </a:prstGeom>
        </p:spPr>
      </p:pic>
      <p:pic>
        <p:nvPicPr>
          <p:cNvPr id="7171" name="Picture 3" descr="D:\туган тел 2\IMG-20210222-WA001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19421" y="1359381"/>
            <a:ext cx="2667379" cy="1500401"/>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3685" r="32374"/>
          <a:stretch/>
        </p:blipFill>
        <p:spPr bwMode="auto">
          <a:xfrm>
            <a:off x="1187624" y="3213300"/>
            <a:ext cx="2448272" cy="1602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971600" y="904976"/>
            <a:ext cx="4771072" cy="2308324"/>
          </a:xfrm>
          <a:prstGeom prst="rect">
            <a:avLst/>
          </a:prstGeom>
        </p:spPr>
        <p:txBody>
          <a:bodyPr wrap="square">
            <a:spAutoFit/>
          </a:bodyPr>
          <a:lstStyle/>
          <a:p>
            <a:pPr lvl="0"/>
            <a:r>
              <a:rPr lang="ru-RU" sz="1200" dirty="0">
                <a:solidFill>
                  <a:prstClr val="black"/>
                </a:solidFill>
                <a:latin typeface="Times New Roman" panose="02020603050405020304" pitchFamily="18" charset="0"/>
                <a:cs typeface="Times New Roman" panose="02020603050405020304" pitchFamily="18" charset="0"/>
              </a:rPr>
              <a:t> </a:t>
            </a:r>
            <a:r>
              <a:rPr lang="ru-RU" sz="1200" dirty="0" smtClean="0">
                <a:solidFill>
                  <a:prstClr val="black"/>
                </a:solidFill>
                <a:latin typeface="Times New Roman" panose="02020603050405020304" pitchFamily="18" charset="0"/>
                <a:cs typeface="Times New Roman" panose="02020603050405020304" pitchFamily="18" charset="0"/>
              </a:rPr>
              <a:t>        </a:t>
            </a:r>
            <a:r>
              <a:rPr lang="ru-RU" sz="1200" dirty="0" err="1" smtClean="0">
                <a:solidFill>
                  <a:prstClr val="black"/>
                </a:solidFill>
                <a:latin typeface="Times New Roman" panose="02020603050405020304" pitchFamily="18" charset="0"/>
                <a:cs typeface="Times New Roman" panose="02020603050405020304" pitchFamily="18" charset="0"/>
              </a:rPr>
              <a:t>Башлангыч</a:t>
            </a:r>
            <a:r>
              <a:rPr lang="ru-RU" sz="1200" dirty="0" smtClean="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сыйныф</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укучылары</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өчен</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гимназиябезнең</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төрле</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рекреацияләрендә</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Татарстанда</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яшәүче</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төрле</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милләт</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халкын</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чагылдырган</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почмаклар</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булдырылды</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Һәр</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милләткә</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кагылышлы</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киемнәр</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көнкүреш-кирәк</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яраклары</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булган</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предметлар</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урнаштырылган</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иде</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Укучылар</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үз</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телләрендә</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җырладылар</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биеделәр</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шигырьләр</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сөйләделәр</a:t>
            </a:r>
            <a:r>
              <a:rPr lang="ru-RU" sz="1200" dirty="0">
                <a:solidFill>
                  <a:prstClr val="black"/>
                </a:solidFill>
                <a:latin typeface="Times New Roman" panose="02020603050405020304" pitchFamily="18" charset="0"/>
                <a:cs typeface="Times New Roman" panose="02020603050405020304" pitchFamily="18" charset="0"/>
              </a:rPr>
              <a:t>.</a:t>
            </a:r>
          </a:p>
          <a:p>
            <a:pPr lvl="0"/>
            <a:r>
              <a:rPr lang="ru-RU" sz="1200" dirty="0">
                <a:solidFill>
                  <a:prstClr val="black"/>
                </a:solidFill>
                <a:latin typeface="Times New Roman" panose="02020603050405020304" pitchFamily="18" charset="0"/>
                <a:cs typeface="Times New Roman" panose="02020603050405020304" pitchFamily="18" charset="0"/>
              </a:rPr>
              <a:t>              Для учащихся начальных классов в различных рекреационных зонах нашей гимназии созданы уголки, отражающие народность татар, проживающих в Татарстане. Были размещены предметы одежды, бытовые принадлежности, относящиеся к каждой национальности. Учащиеся пели, танцевали, читали стихи на родном языке.</a:t>
            </a:r>
            <a:endParaRPr lang="ru-RU" dirty="0"/>
          </a:p>
        </p:txBody>
      </p:sp>
      <p:pic>
        <p:nvPicPr>
          <p:cNvPr id="9" name="Picture 3"/>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6274" r="14587"/>
          <a:stretch/>
        </p:blipFill>
        <p:spPr bwMode="auto">
          <a:xfrm>
            <a:off x="4384582" y="3213300"/>
            <a:ext cx="2691780" cy="1602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0748701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20964" y="454379"/>
            <a:ext cx="6684365" cy="545251"/>
          </a:xfrm>
        </p:spPr>
        <p:txBody>
          <a:bodyPr>
            <a:noAutofit/>
          </a:bodyPr>
          <a:lstStyle/>
          <a:p>
            <a:pPr algn="ctr"/>
            <a:r>
              <a:rPr lang="ru-RU" sz="1400" b="0" dirty="0" smtClean="0">
                <a:solidFill>
                  <a:srgbClr val="FF0000"/>
                </a:solidFill>
                <a:latin typeface="Calibri" panose="020F0502020204030204" pitchFamily="34" charset="0"/>
                <a:cs typeface="Calibri" panose="020F0502020204030204" pitchFamily="34" charset="0"/>
              </a:rPr>
              <a:t>«ЙӨЗ ХАЛЫККА-ЙӨЗ ТЕЛ!» КВН</a:t>
            </a:r>
            <a:br>
              <a:rPr lang="ru-RU" sz="1400" b="0" dirty="0" smtClean="0">
                <a:solidFill>
                  <a:srgbClr val="FF0000"/>
                </a:solidFill>
                <a:latin typeface="Calibri" panose="020F0502020204030204" pitchFamily="34" charset="0"/>
                <a:cs typeface="Calibri" panose="020F0502020204030204" pitchFamily="34" charset="0"/>
              </a:rPr>
            </a:br>
            <a:r>
              <a:rPr lang="ru-RU" sz="1400" b="0" dirty="0" smtClean="0">
                <a:solidFill>
                  <a:srgbClr val="FF0000"/>
                </a:solidFill>
                <a:latin typeface="Calibri" panose="020F0502020204030204" pitchFamily="34" charset="0"/>
                <a:cs typeface="Calibri" panose="020F0502020204030204" pitchFamily="34" charset="0"/>
              </a:rPr>
              <a:t>«СТО НАРОДОВ-СТО ЯЗЫКОВ!» КВН </a:t>
            </a:r>
            <a:endParaRPr lang="ru-RU" sz="1400" b="0" dirty="0">
              <a:solidFill>
                <a:srgbClr val="FF0000"/>
              </a:solidFill>
              <a:latin typeface="Calibri" panose="020F0502020204030204" pitchFamily="34" charset="0"/>
              <a:cs typeface="Calibri" panose="020F0502020204030204" pitchFamily="34" charset="0"/>
            </a:endParaRPr>
          </a:p>
        </p:txBody>
      </p:sp>
      <p:sp>
        <p:nvSpPr>
          <p:cNvPr id="4" name="Номер слайда 3"/>
          <p:cNvSpPr>
            <a:spLocks noGrp="1"/>
          </p:cNvSpPr>
          <p:nvPr>
            <p:ph type="sldNum" sz="quarter" idx="12"/>
          </p:nvPr>
        </p:nvSpPr>
        <p:spPr/>
        <p:txBody>
          <a:bodyPr/>
          <a:lstStyle/>
          <a:p>
            <a:fld id="{B19B0651-EE4F-4900-A07F-96A6BFA9D0F0}" type="slidenum">
              <a:rPr lang="ru-RU" smtClean="0"/>
              <a:t>21</a:t>
            </a:fld>
            <a:endParaRPr lang="ru-RU"/>
          </a:p>
        </p:txBody>
      </p:sp>
      <p:sp>
        <p:nvSpPr>
          <p:cNvPr id="6" name="Заголовок 1"/>
          <p:cNvSpPr txBox="1">
            <a:spLocks/>
          </p:cNvSpPr>
          <p:nvPr/>
        </p:nvSpPr>
        <p:spPr>
          <a:xfrm>
            <a:off x="611560" y="248665"/>
            <a:ext cx="8075240" cy="277540"/>
          </a:xfrm>
          <a:prstGeom prst="rect">
            <a:avLst/>
          </a:prstGeom>
        </p:spPr>
        <p:txBody>
          <a:bodyPr vert="horz" lIns="91440" tIns="45720" rIns="91440" bIns="45720" rtlCol="0" anchor="ctr">
            <a:normAutofit fontScale="75000" lnSpcReduction="20000"/>
          </a:bodyPr>
          <a:lstStyle>
            <a:lvl1pPr algn="ctr" defTabSz="914400" rtl="0" eaLnBrk="1" latinLnBrk="0" hangingPunct="1">
              <a:spcBef>
                <a:spcPct val="0"/>
              </a:spcBef>
              <a:buNone/>
              <a:defRPr sz="4400" b="1" kern="1200">
                <a:solidFill>
                  <a:schemeClr val="tx1"/>
                </a:solidFill>
                <a:latin typeface="+mj-lt"/>
                <a:ea typeface="+mj-ea"/>
                <a:cs typeface="+mj-cs"/>
              </a:defRPr>
            </a:lvl1pPr>
          </a:lstStyle>
          <a:p>
            <a:endParaRPr lang="ru-RU" sz="2000" dirty="0">
              <a:solidFill>
                <a:schemeClr val="tx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9" name="Рисунок 18"/>
          <p:cNvPicPr>
            <a:picLocks noChangeAspect="1"/>
          </p:cNvPicPr>
          <p:nvPr/>
        </p:nvPicPr>
        <p:blipFill>
          <a:blip r:embed="rId2"/>
          <a:stretch>
            <a:fillRect/>
          </a:stretch>
        </p:blipFill>
        <p:spPr>
          <a:xfrm>
            <a:off x="7076362" y="0"/>
            <a:ext cx="2067638" cy="902055"/>
          </a:xfrm>
          <a:prstGeom prst="rect">
            <a:avLst/>
          </a:prstGeom>
        </p:spPr>
      </p:pic>
      <p:pic>
        <p:nvPicPr>
          <p:cNvPr id="7170"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9783"/>
          <a:stretch/>
        </p:blipFill>
        <p:spPr bwMode="auto">
          <a:xfrm>
            <a:off x="3923928" y="2750858"/>
            <a:ext cx="3225294" cy="1940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40680" y="1347614"/>
            <a:ext cx="1620180" cy="2160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1437838" y="1071414"/>
            <a:ext cx="5497342" cy="1015663"/>
          </a:xfrm>
          <a:prstGeom prst="rect">
            <a:avLst/>
          </a:prstGeom>
        </p:spPr>
        <p:txBody>
          <a:bodyPr wrap="square">
            <a:spAutoFit/>
          </a:bodyPr>
          <a:lstStyle/>
          <a:p>
            <a:pPr lvl="0"/>
            <a:r>
              <a:rPr lang="ru-RU" sz="1200" dirty="0" smtClean="0">
                <a:solidFill>
                  <a:prstClr val="black"/>
                </a:solidFill>
                <a:latin typeface="Times New Roman" panose="02020603050405020304" pitchFamily="18" charset="0"/>
                <a:cs typeface="Times New Roman" panose="02020603050405020304" pitchFamily="18" charset="0"/>
              </a:rPr>
              <a:t>          Татар</a:t>
            </a:r>
            <a:r>
              <a:rPr lang="ru-RU" sz="1200" dirty="0">
                <a:solidFill>
                  <a:prstClr val="black"/>
                </a:solidFill>
                <a:latin typeface="Times New Roman" panose="02020603050405020304" pitchFamily="18" charset="0"/>
                <a:cs typeface="Times New Roman" panose="02020603050405020304" pitchFamily="18" charset="0"/>
              </a:rPr>
              <a:t>, рус, </a:t>
            </a:r>
            <a:r>
              <a:rPr lang="ru-RU" sz="1200" dirty="0" err="1">
                <a:solidFill>
                  <a:prstClr val="black"/>
                </a:solidFill>
                <a:latin typeface="Times New Roman" panose="02020603050405020304" pitchFamily="18" charset="0"/>
                <a:cs typeface="Times New Roman" panose="02020603050405020304" pitchFamily="18" charset="0"/>
              </a:rPr>
              <a:t>инглиз</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телчеләре</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үзләренең</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иҗади</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осталыкларын</a:t>
            </a:r>
            <a:r>
              <a:rPr lang="ru-RU" sz="1200" dirty="0">
                <a:solidFill>
                  <a:prstClr val="black"/>
                </a:solidFill>
                <a:latin typeface="Times New Roman" panose="02020603050405020304" pitchFamily="18" charset="0"/>
                <a:cs typeface="Times New Roman" panose="02020603050405020304" pitchFamily="18" charset="0"/>
              </a:rPr>
              <a:t> КВН </a:t>
            </a:r>
            <a:r>
              <a:rPr lang="ru-RU" sz="1200" dirty="0" err="1">
                <a:solidFill>
                  <a:prstClr val="black"/>
                </a:solidFill>
                <a:latin typeface="Times New Roman" panose="02020603050405020304" pitchFamily="18" charset="0"/>
                <a:cs typeface="Times New Roman" panose="02020603050405020304" pitchFamily="18" charset="0"/>
              </a:rPr>
              <a:t>бәйгесендә</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сынаштылар</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Призлы</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урынга</a:t>
            </a:r>
            <a:r>
              <a:rPr lang="ru-RU" sz="1200" dirty="0">
                <a:solidFill>
                  <a:prstClr val="black"/>
                </a:solidFill>
                <a:latin typeface="Times New Roman" panose="02020603050405020304" pitchFamily="18" charset="0"/>
                <a:cs typeface="Times New Roman" panose="02020603050405020304" pitchFamily="18" charset="0"/>
              </a:rPr>
              <a:t> лаек </a:t>
            </a:r>
            <a:r>
              <a:rPr lang="ru-RU" sz="1200" dirty="0" err="1">
                <a:solidFill>
                  <a:prstClr val="black"/>
                </a:solidFill>
                <a:latin typeface="Times New Roman" panose="02020603050405020304" pitchFamily="18" charset="0"/>
                <a:cs typeface="Times New Roman" panose="02020603050405020304" pitchFamily="18" charset="0"/>
              </a:rPr>
              <a:t>булдылар</a:t>
            </a:r>
            <a:r>
              <a:rPr lang="ru-RU" sz="1200" dirty="0">
                <a:solidFill>
                  <a:prstClr val="black"/>
                </a:solidFill>
                <a:latin typeface="Times New Roman" panose="02020603050405020304" pitchFamily="18" charset="0"/>
                <a:cs typeface="Times New Roman" panose="02020603050405020304" pitchFamily="18" charset="0"/>
              </a:rPr>
              <a:t>.</a:t>
            </a:r>
          </a:p>
          <a:p>
            <a:pPr lvl="0"/>
            <a:r>
              <a:rPr lang="ru-RU" sz="1200" dirty="0">
                <a:solidFill>
                  <a:prstClr val="black"/>
                </a:solidFill>
                <a:latin typeface="Times New Roman" panose="02020603050405020304" pitchFamily="18" charset="0"/>
                <a:cs typeface="Times New Roman" panose="02020603050405020304" pitchFamily="18" charset="0"/>
              </a:rPr>
              <a:t>            Учителя татарского, русского, английского языков показали свой творческий талант на сцене ДК в рамках муниципального конкурса КВН. Заняли призовое место.</a:t>
            </a:r>
            <a:endParaRPr lang="ru-RU" dirty="0"/>
          </a:p>
        </p:txBody>
      </p:sp>
      <p:pic>
        <p:nvPicPr>
          <p:cNvPr id="9"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1560" y="2715766"/>
            <a:ext cx="3112977" cy="19404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7769124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D:\туган тел 2\IMG-20210217-WA004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7584" y="902055"/>
            <a:ext cx="1566174" cy="2088232"/>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D:\туган тел 2\IMG-20210217-WA0068.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6325"/>
          <a:stretch/>
        </p:blipFill>
        <p:spPr bwMode="auto">
          <a:xfrm>
            <a:off x="6165296" y="2784328"/>
            <a:ext cx="2439152" cy="2061343"/>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395536" y="526205"/>
            <a:ext cx="6891605" cy="648475"/>
          </a:xfrm>
        </p:spPr>
        <p:txBody>
          <a:bodyPr>
            <a:noAutofit/>
          </a:bodyPr>
          <a:lstStyle/>
          <a:p>
            <a:pPr algn="ctr"/>
            <a:r>
              <a:rPr lang="ru-RU" sz="1400" b="0" dirty="0" smtClean="0">
                <a:solidFill>
                  <a:srgbClr val="FF0000"/>
                </a:solidFill>
                <a:latin typeface="Calibri" panose="020F0502020204030204" pitchFamily="34" charset="0"/>
                <a:cs typeface="Calibri" panose="020F0502020204030204" pitchFamily="34" charset="0"/>
              </a:rPr>
              <a:t>«ИҢ ЯХШЫ ТАТАР ТЕЛЕ УКЫТУЧЫСЫ-2021» БӘЙГЕСЕНЕҢ ЗОНА ЭТАБЫ</a:t>
            </a:r>
            <a:r>
              <a:rPr lang="en-US" sz="1400" b="0" dirty="0">
                <a:solidFill>
                  <a:srgbClr val="FF0000"/>
                </a:solidFill>
                <a:latin typeface="Calibri" panose="020F0502020204030204" pitchFamily="34" charset="0"/>
                <a:cs typeface="Calibri" panose="020F0502020204030204" pitchFamily="34" charset="0"/>
              </a:rPr>
              <a:t>/</a:t>
            </a:r>
            <a:r>
              <a:rPr lang="ru-RU" sz="1400" b="0" dirty="0" smtClean="0">
                <a:solidFill>
                  <a:srgbClr val="FF0000"/>
                </a:solidFill>
                <a:latin typeface="Calibri" panose="020F0502020204030204" pitchFamily="34" charset="0"/>
                <a:cs typeface="Calibri" panose="020F0502020204030204" pitchFamily="34" charset="0"/>
              </a:rPr>
              <a:t/>
            </a:r>
            <a:br>
              <a:rPr lang="ru-RU" sz="1400" b="0" dirty="0" smtClean="0">
                <a:solidFill>
                  <a:srgbClr val="FF0000"/>
                </a:solidFill>
                <a:latin typeface="Calibri" panose="020F0502020204030204" pitchFamily="34" charset="0"/>
                <a:cs typeface="Calibri" panose="020F0502020204030204" pitchFamily="34" charset="0"/>
              </a:rPr>
            </a:br>
            <a:r>
              <a:rPr lang="ru-RU" sz="1400" b="0" dirty="0" smtClean="0">
                <a:solidFill>
                  <a:srgbClr val="FF0000"/>
                </a:solidFill>
                <a:latin typeface="Calibri" panose="020F0502020204030204" pitchFamily="34" charset="0"/>
                <a:cs typeface="Calibri" panose="020F0502020204030204" pitchFamily="34" charset="0"/>
              </a:rPr>
              <a:t>ЗОНАЛЬНЫЙ ЭТАП КОНКУРСА «ЛУЧШИЙ УЧИТЕЛЬ ТАТАРСКОГО ЯЗЫКА И ЛИТЕРАТУРЫ-2021»</a:t>
            </a:r>
            <a:br>
              <a:rPr lang="ru-RU" sz="1400" b="0" dirty="0" smtClean="0">
                <a:solidFill>
                  <a:srgbClr val="FF0000"/>
                </a:solidFill>
                <a:latin typeface="Calibri" panose="020F0502020204030204" pitchFamily="34" charset="0"/>
                <a:cs typeface="Calibri" panose="020F0502020204030204" pitchFamily="34" charset="0"/>
              </a:rPr>
            </a:br>
            <a:endParaRPr lang="ru-RU" sz="1400" b="0" dirty="0">
              <a:solidFill>
                <a:srgbClr val="FF0000"/>
              </a:solidFill>
              <a:latin typeface="Calibri" panose="020F0502020204030204" pitchFamily="34" charset="0"/>
              <a:cs typeface="Calibri" panose="020F0502020204030204" pitchFamily="34" charset="0"/>
            </a:endParaRPr>
          </a:p>
        </p:txBody>
      </p:sp>
      <p:sp>
        <p:nvSpPr>
          <p:cNvPr id="4" name="Номер слайда 3"/>
          <p:cNvSpPr>
            <a:spLocks noGrp="1"/>
          </p:cNvSpPr>
          <p:nvPr>
            <p:ph type="sldNum" sz="quarter" idx="12"/>
          </p:nvPr>
        </p:nvSpPr>
        <p:spPr/>
        <p:txBody>
          <a:bodyPr/>
          <a:lstStyle/>
          <a:p>
            <a:fld id="{B19B0651-EE4F-4900-A07F-96A6BFA9D0F0}" type="slidenum">
              <a:rPr lang="ru-RU" smtClean="0"/>
              <a:t>22</a:t>
            </a:fld>
            <a:endParaRPr lang="ru-RU"/>
          </a:p>
        </p:txBody>
      </p:sp>
      <p:sp>
        <p:nvSpPr>
          <p:cNvPr id="6" name="Заголовок 1"/>
          <p:cNvSpPr txBox="1">
            <a:spLocks/>
          </p:cNvSpPr>
          <p:nvPr/>
        </p:nvSpPr>
        <p:spPr>
          <a:xfrm>
            <a:off x="611560" y="248665"/>
            <a:ext cx="8075240" cy="277540"/>
          </a:xfrm>
          <a:prstGeom prst="rect">
            <a:avLst/>
          </a:prstGeom>
        </p:spPr>
        <p:txBody>
          <a:bodyPr vert="horz" lIns="91440" tIns="45720" rIns="91440" bIns="45720" rtlCol="0" anchor="ctr">
            <a:normAutofit fontScale="75000" lnSpcReduction="20000"/>
          </a:bodyPr>
          <a:lstStyle>
            <a:lvl1pPr algn="ctr" defTabSz="914400" rtl="0" eaLnBrk="1" latinLnBrk="0" hangingPunct="1">
              <a:spcBef>
                <a:spcPct val="0"/>
              </a:spcBef>
              <a:buNone/>
              <a:defRPr sz="4400" b="1" kern="1200">
                <a:solidFill>
                  <a:schemeClr val="tx1"/>
                </a:solidFill>
                <a:latin typeface="+mj-lt"/>
                <a:ea typeface="+mj-ea"/>
                <a:cs typeface="+mj-cs"/>
              </a:defRPr>
            </a:lvl1pPr>
          </a:lstStyle>
          <a:p>
            <a:endParaRPr lang="ru-RU" sz="2000" dirty="0">
              <a:solidFill>
                <a:schemeClr val="tx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9" name="Рисунок 18"/>
          <p:cNvPicPr>
            <a:picLocks noChangeAspect="1"/>
          </p:cNvPicPr>
          <p:nvPr/>
        </p:nvPicPr>
        <p:blipFill>
          <a:blip r:embed="rId4"/>
          <a:stretch>
            <a:fillRect/>
          </a:stretch>
        </p:blipFill>
        <p:spPr>
          <a:xfrm>
            <a:off x="7076362" y="0"/>
            <a:ext cx="2067638" cy="902055"/>
          </a:xfrm>
          <a:prstGeom prst="rect">
            <a:avLst/>
          </a:prstGeom>
        </p:spPr>
      </p:pic>
      <p:sp>
        <p:nvSpPr>
          <p:cNvPr id="5" name="Прямоугольник 4"/>
          <p:cNvSpPr/>
          <p:nvPr/>
        </p:nvSpPr>
        <p:spPr>
          <a:xfrm>
            <a:off x="2571614" y="987574"/>
            <a:ext cx="4572000" cy="1569660"/>
          </a:xfrm>
          <a:prstGeom prst="rect">
            <a:avLst/>
          </a:prstGeom>
        </p:spPr>
        <p:txBody>
          <a:bodyPr>
            <a:spAutoFit/>
          </a:bodyPr>
          <a:lstStyle/>
          <a:p>
            <a:pPr lvl="0"/>
            <a:r>
              <a:rPr lang="ru-RU" sz="1200" dirty="0">
                <a:solidFill>
                  <a:prstClr val="black"/>
                </a:solidFill>
                <a:latin typeface="Times New Roman" panose="02020603050405020304" pitchFamily="18" charset="0"/>
                <a:cs typeface="Times New Roman" panose="02020603050405020304" pitchFamily="18" charset="0"/>
              </a:rPr>
              <a:t> </a:t>
            </a:r>
            <a:r>
              <a:rPr lang="ru-RU" sz="1200" dirty="0" smtClean="0">
                <a:solidFill>
                  <a:prstClr val="black"/>
                </a:solidFill>
                <a:latin typeface="Times New Roman" panose="02020603050405020304" pitchFamily="18" charset="0"/>
                <a:cs typeface="Times New Roman" panose="02020603050405020304" pitchFamily="18" charset="0"/>
              </a:rPr>
              <a:t>          </a:t>
            </a:r>
            <a:r>
              <a:rPr lang="ru-RU" sz="1200" dirty="0" err="1" smtClean="0">
                <a:solidFill>
                  <a:prstClr val="black"/>
                </a:solidFill>
                <a:latin typeface="Times New Roman" panose="02020603050405020304" pitchFamily="18" charset="0"/>
                <a:cs typeface="Times New Roman" panose="02020603050405020304" pitchFamily="18" charset="0"/>
              </a:rPr>
              <a:t>Муниципаль</a:t>
            </a:r>
            <a:r>
              <a:rPr lang="ru-RU" sz="1200" dirty="0" smtClean="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этабы</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җиңүчесе</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Шәйхетдинова</a:t>
            </a:r>
            <a:r>
              <a:rPr lang="ru-RU" sz="1200" dirty="0">
                <a:solidFill>
                  <a:prstClr val="black"/>
                </a:solidFill>
                <a:latin typeface="Times New Roman" panose="02020603050405020304" pitchFamily="18" charset="0"/>
                <a:cs typeface="Times New Roman" panose="02020603050405020304" pitchFamily="18" charset="0"/>
              </a:rPr>
              <a:t> Г.Н. </a:t>
            </a:r>
            <a:r>
              <a:rPr lang="ru-RU" sz="1200" dirty="0" err="1">
                <a:solidFill>
                  <a:prstClr val="black"/>
                </a:solidFill>
                <a:latin typeface="Times New Roman" panose="02020603050405020304" pitchFamily="18" charset="0"/>
                <a:cs typeface="Times New Roman" panose="02020603050405020304" pitchFamily="18" charset="0"/>
              </a:rPr>
              <a:t>кызы</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һәм</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гимназиябезнең</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телчеләреннән</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торган</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эш</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төркеме</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Чирмешән</a:t>
            </a:r>
            <a:r>
              <a:rPr lang="ru-RU" sz="1200" dirty="0">
                <a:solidFill>
                  <a:prstClr val="black"/>
                </a:solidFill>
                <a:latin typeface="Times New Roman" panose="02020603050405020304" pitchFamily="18" charset="0"/>
                <a:cs typeface="Times New Roman" panose="02020603050405020304" pitchFamily="18" charset="0"/>
              </a:rPr>
              <a:t> район </a:t>
            </a:r>
            <a:r>
              <a:rPr lang="ru-RU" sz="1200" dirty="0" err="1">
                <a:solidFill>
                  <a:prstClr val="black"/>
                </a:solidFill>
                <a:latin typeface="Times New Roman" panose="02020603050405020304" pitchFamily="18" charset="0"/>
                <a:cs typeface="Times New Roman" panose="02020603050405020304" pitchFamily="18" charset="0"/>
              </a:rPr>
              <a:t>үзәгендә</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уңышлы</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гына</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чыгыш</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ясап</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кайттылар</a:t>
            </a:r>
            <a:r>
              <a:rPr lang="ru-RU" sz="1200" dirty="0">
                <a:solidFill>
                  <a:prstClr val="black"/>
                </a:solidFill>
                <a:latin typeface="Times New Roman" panose="02020603050405020304" pitchFamily="18" charset="0"/>
                <a:cs typeface="Times New Roman" panose="02020603050405020304" pitchFamily="18" charset="0"/>
              </a:rPr>
              <a:t>. </a:t>
            </a:r>
          </a:p>
          <a:p>
            <a:pPr lvl="0"/>
            <a:r>
              <a:rPr lang="ru-RU" sz="1200" dirty="0">
                <a:solidFill>
                  <a:prstClr val="black"/>
                </a:solidFill>
                <a:latin typeface="Times New Roman" panose="02020603050405020304" pitchFamily="18" charset="0"/>
                <a:cs typeface="Times New Roman" panose="02020603050405020304" pitchFamily="18" charset="0"/>
              </a:rPr>
              <a:t>         </a:t>
            </a:r>
            <a:endParaRPr lang="ru-RU" sz="1200" dirty="0" smtClean="0">
              <a:solidFill>
                <a:prstClr val="black"/>
              </a:solidFill>
              <a:latin typeface="Times New Roman" panose="02020603050405020304" pitchFamily="18" charset="0"/>
              <a:cs typeface="Times New Roman" panose="02020603050405020304" pitchFamily="18" charset="0"/>
            </a:endParaRPr>
          </a:p>
          <a:p>
            <a:pPr lvl="0"/>
            <a:r>
              <a:rPr lang="ru-RU" sz="1200" dirty="0">
                <a:solidFill>
                  <a:prstClr val="black"/>
                </a:solidFill>
                <a:latin typeface="Times New Roman" panose="02020603050405020304" pitchFamily="18" charset="0"/>
                <a:cs typeface="Times New Roman" panose="02020603050405020304" pitchFamily="18" charset="0"/>
              </a:rPr>
              <a:t> </a:t>
            </a:r>
            <a:r>
              <a:rPr lang="ru-RU" sz="1200" dirty="0" smtClean="0">
                <a:solidFill>
                  <a:prstClr val="black"/>
                </a:solidFill>
                <a:latin typeface="Times New Roman" panose="02020603050405020304" pitchFamily="18" charset="0"/>
                <a:cs typeface="Times New Roman" panose="02020603050405020304" pitchFamily="18" charset="0"/>
              </a:rPr>
              <a:t>          </a:t>
            </a:r>
            <a:r>
              <a:rPr lang="ru-RU" sz="1200" dirty="0" smtClean="0">
                <a:solidFill>
                  <a:prstClr val="black"/>
                </a:solidFill>
                <a:latin typeface="Times New Roman" panose="02020603050405020304" pitchFamily="18" charset="0"/>
                <a:cs typeface="Times New Roman" panose="02020603050405020304" pitchFamily="18" charset="0"/>
              </a:rPr>
              <a:t>Победитель </a:t>
            </a:r>
            <a:r>
              <a:rPr lang="ru-RU" sz="1200" dirty="0">
                <a:solidFill>
                  <a:prstClr val="black"/>
                </a:solidFill>
                <a:latin typeface="Times New Roman" panose="02020603050405020304" pitchFamily="18" charset="0"/>
                <a:cs typeface="Times New Roman" panose="02020603050405020304" pitchFamily="18" charset="0"/>
              </a:rPr>
              <a:t>районного </a:t>
            </a:r>
            <a:r>
              <a:rPr lang="ru-RU" sz="1200" dirty="0" err="1">
                <a:solidFill>
                  <a:prstClr val="black"/>
                </a:solidFill>
                <a:latin typeface="Times New Roman" panose="02020603050405020304" pitchFamily="18" charset="0"/>
                <a:cs typeface="Times New Roman" panose="02020603050405020304" pitchFamily="18" charset="0"/>
              </a:rPr>
              <a:t>этаба</a:t>
            </a:r>
            <a:r>
              <a:rPr lang="ru-RU" sz="1200" dirty="0">
                <a:solidFill>
                  <a:prstClr val="black"/>
                </a:solidFill>
                <a:latin typeface="Times New Roman" panose="02020603050405020304" pitchFamily="18" charset="0"/>
                <a:cs typeface="Times New Roman" panose="02020603050405020304" pitchFamily="18" charset="0"/>
              </a:rPr>
              <a:t> конкурса «Лучший учитель татарского языка и литературы-2021» и рабочая группа учителей татарского языка успешно выступили на зональном этапе конкурса. </a:t>
            </a:r>
            <a:endParaRPr lang="ru-RU" dirty="0"/>
          </a:p>
        </p:txBody>
      </p:sp>
      <p:pic>
        <p:nvPicPr>
          <p:cNvPr id="9" name="Picture 1" descr="D:\туган тел 2\IMG-20210217-WA0021.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19677"/>
          <a:stretch/>
        </p:blipFill>
        <p:spPr bwMode="auto">
          <a:xfrm>
            <a:off x="2915816" y="2784328"/>
            <a:ext cx="2727260" cy="2078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800776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B19B0651-EE4F-4900-A07F-96A6BFA9D0F0}" type="slidenum">
              <a:rPr lang="ru-RU" smtClean="0"/>
              <a:t>23</a:t>
            </a:fld>
            <a:endParaRPr lang="ru-RU"/>
          </a:p>
        </p:txBody>
      </p:sp>
      <p:sp>
        <p:nvSpPr>
          <p:cNvPr id="6" name="Заголовок 1"/>
          <p:cNvSpPr txBox="1">
            <a:spLocks/>
          </p:cNvSpPr>
          <p:nvPr/>
        </p:nvSpPr>
        <p:spPr>
          <a:xfrm>
            <a:off x="611560" y="248665"/>
            <a:ext cx="8075240" cy="277540"/>
          </a:xfrm>
          <a:prstGeom prst="rect">
            <a:avLst/>
          </a:prstGeom>
        </p:spPr>
        <p:txBody>
          <a:bodyPr vert="horz" lIns="91440" tIns="45720" rIns="91440" bIns="45720" rtlCol="0" anchor="ctr">
            <a:normAutofit fontScale="75000" lnSpcReduction="20000"/>
          </a:bodyPr>
          <a:lstStyle>
            <a:lvl1pPr algn="ctr" defTabSz="914400" rtl="0" eaLnBrk="1" latinLnBrk="0" hangingPunct="1">
              <a:spcBef>
                <a:spcPct val="0"/>
              </a:spcBef>
              <a:buNone/>
              <a:defRPr sz="4400" b="1" kern="1200">
                <a:solidFill>
                  <a:schemeClr val="tx1"/>
                </a:solidFill>
                <a:latin typeface="+mj-lt"/>
                <a:ea typeface="+mj-ea"/>
                <a:cs typeface="+mj-cs"/>
              </a:defRPr>
            </a:lvl1pPr>
          </a:lstStyle>
          <a:p>
            <a:endParaRPr lang="ru-RU" sz="2000" dirty="0">
              <a:solidFill>
                <a:schemeClr val="tx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9" name="Рисунок 18"/>
          <p:cNvPicPr>
            <a:picLocks noChangeAspect="1"/>
          </p:cNvPicPr>
          <p:nvPr/>
        </p:nvPicPr>
        <p:blipFill>
          <a:blip r:embed="rId2"/>
          <a:stretch>
            <a:fillRect/>
          </a:stretch>
        </p:blipFill>
        <p:spPr>
          <a:xfrm>
            <a:off x="7076362" y="0"/>
            <a:ext cx="2067638" cy="902055"/>
          </a:xfrm>
          <a:prstGeom prst="rect">
            <a:avLst/>
          </a:prstGeom>
        </p:spPr>
      </p:pic>
      <p:sp>
        <p:nvSpPr>
          <p:cNvPr id="2" name="Прямоугольник 1"/>
          <p:cNvSpPr/>
          <p:nvPr/>
        </p:nvSpPr>
        <p:spPr>
          <a:xfrm>
            <a:off x="2051720" y="163391"/>
            <a:ext cx="4572000" cy="738664"/>
          </a:xfrm>
          <a:prstGeom prst="rect">
            <a:avLst/>
          </a:prstGeom>
        </p:spPr>
        <p:txBody>
          <a:bodyPr>
            <a:spAutoFit/>
          </a:bodyPr>
          <a:lstStyle/>
          <a:p>
            <a:pPr algn="ctr"/>
            <a:r>
              <a:rPr lang="ru-RU" sz="1400" dirty="0" smtClean="0">
                <a:solidFill>
                  <a:srgbClr val="FF0000"/>
                </a:solidFill>
                <a:latin typeface="Calibri" panose="020F0502020204030204" pitchFamily="34" charset="0"/>
                <a:ea typeface="+mj-ea"/>
                <a:cs typeface="Calibri" panose="020F0502020204030204" pitchFamily="34" charset="0"/>
              </a:rPr>
              <a:t>«ЯГЕЗ ӘЛЕ, КЫЗЛАР!»</a:t>
            </a:r>
            <a:br>
              <a:rPr lang="ru-RU" sz="1400" dirty="0" smtClean="0">
                <a:solidFill>
                  <a:srgbClr val="FF0000"/>
                </a:solidFill>
                <a:latin typeface="Calibri" panose="020F0502020204030204" pitchFamily="34" charset="0"/>
                <a:ea typeface="+mj-ea"/>
                <a:cs typeface="Calibri" panose="020F0502020204030204" pitchFamily="34" charset="0"/>
              </a:rPr>
            </a:br>
            <a:r>
              <a:rPr lang="ru-RU" sz="1400" dirty="0" smtClean="0">
                <a:solidFill>
                  <a:srgbClr val="FF0000"/>
                </a:solidFill>
                <a:latin typeface="Calibri" panose="020F0502020204030204" pitchFamily="34" charset="0"/>
                <a:ea typeface="+mj-ea"/>
                <a:cs typeface="Calibri" panose="020F0502020204030204" pitchFamily="34" charset="0"/>
              </a:rPr>
              <a:t> «А, НУ-КА, ДЕВУШКИ!»</a:t>
            </a:r>
            <a:br>
              <a:rPr lang="ru-RU" sz="1400" dirty="0" smtClean="0">
                <a:solidFill>
                  <a:srgbClr val="FF0000"/>
                </a:solidFill>
                <a:latin typeface="Calibri" panose="020F0502020204030204" pitchFamily="34" charset="0"/>
                <a:ea typeface="+mj-ea"/>
                <a:cs typeface="Calibri" panose="020F0502020204030204" pitchFamily="34" charset="0"/>
              </a:rPr>
            </a:br>
            <a:endParaRPr lang="ru-RU" sz="1400" dirty="0">
              <a:solidFill>
                <a:srgbClr val="FF0000"/>
              </a:solidFill>
              <a:latin typeface="Calibri" panose="020F0502020204030204" pitchFamily="34" charset="0"/>
              <a:cs typeface="Calibri" panose="020F0502020204030204" pitchFamily="34" charset="0"/>
            </a:endParaRPr>
          </a:p>
        </p:txBody>
      </p:sp>
      <p:sp>
        <p:nvSpPr>
          <p:cNvPr id="3" name="Прямоугольник 2"/>
          <p:cNvSpPr/>
          <p:nvPr/>
        </p:nvSpPr>
        <p:spPr>
          <a:xfrm>
            <a:off x="1043608" y="791582"/>
            <a:ext cx="4572000" cy="3600986"/>
          </a:xfrm>
          <a:prstGeom prst="rect">
            <a:avLst/>
          </a:prstGeom>
        </p:spPr>
        <p:txBody>
          <a:bodyPr>
            <a:spAutoFit/>
          </a:bodyPr>
          <a:lstStyle/>
          <a:p>
            <a:pPr lvl="0"/>
            <a:r>
              <a:rPr lang="en-US" sz="1200" dirty="0" smtClean="0">
                <a:solidFill>
                  <a:prstClr val="black"/>
                </a:solidFill>
                <a:latin typeface="Times New Roman" panose="02020603050405020304" pitchFamily="18" charset="0"/>
                <a:cs typeface="Times New Roman" panose="02020603050405020304" pitchFamily="18" charset="0"/>
              </a:rPr>
              <a:t>           </a:t>
            </a:r>
            <a:r>
              <a:rPr lang="ru-RU" sz="1200" dirty="0" smtClean="0">
                <a:solidFill>
                  <a:prstClr val="black"/>
                </a:solidFill>
                <a:latin typeface="Times New Roman" panose="02020603050405020304" pitchFamily="18" charset="0"/>
                <a:cs typeface="Times New Roman" panose="02020603050405020304" pitchFamily="18" charset="0"/>
              </a:rPr>
              <a:t>6 </a:t>
            </a:r>
            <a:r>
              <a:rPr lang="ru-RU" sz="1200" dirty="0" err="1">
                <a:solidFill>
                  <a:prstClr val="black"/>
                </a:solidFill>
                <a:latin typeface="Times New Roman" panose="02020603050405020304" pitchFamily="18" charset="0"/>
                <a:cs typeface="Times New Roman" panose="02020603050405020304" pitchFamily="18" charset="0"/>
              </a:rPr>
              <a:t>нчы</a:t>
            </a:r>
            <a:r>
              <a:rPr lang="ru-RU" sz="1200" dirty="0">
                <a:solidFill>
                  <a:prstClr val="black"/>
                </a:solidFill>
                <a:latin typeface="Times New Roman" panose="02020603050405020304" pitchFamily="18" charset="0"/>
                <a:cs typeface="Times New Roman" panose="02020603050405020304" pitchFamily="18" charset="0"/>
              </a:rPr>
              <a:t> март </a:t>
            </a:r>
            <a:r>
              <a:rPr lang="ru-RU" sz="1200" dirty="0" err="1">
                <a:solidFill>
                  <a:prstClr val="black"/>
                </a:solidFill>
                <a:latin typeface="Times New Roman" panose="02020603050405020304" pitchFamily="18" charset="0"/>
                <a:cs typeface="Times New Roman" panose="02020603050405020304" pitchFamily="18" charset="0"/>
              </a:rPr>
              <a:t>көнне</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гимназиядә</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Ягез</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әле</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кызлар</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бәйгесе</a:t>
            </a:r>
            <a:r>
              <a:rPr lang="ru-RU" sz="1200" dirty="0">
                <a:solidFill>
                  <a:prstClr val="black"/>
                </a:solidFill>
                <a:latin typeface="Times New Roman" panose="02020603050405020304" pitchFamily="18" charset="0"/>
                <a:cs typeface="Times New Roman" panose="02020603050405020304" pitchFamily="18" charset="0"/>
              </a:rPr>
              <a:t> узды. </a:t>
            </a:r>
            <a:r>
              <a:rPr lang="ru-RU" sz="1200" dirty="0" err="1">
                <a:solidFill>
                  <a:prstClr val="black"/>
                </a:solidFill>
                <a:latin typeface="Times New Roman" panose="02020603050405020304" pitchFamily="18" charset="0"/>
                <a:cs typeface="Times New Roman" panose="02020603050405020304" pitchFamily="18" charset="0"/>
              </a:rPr>
              <a:t>Бәйге</a:t>
            </a:r>
            <a:r>
              <a:rPr lang="ru-RU" sz="1200" dirty="0">
                <a:solidFill>
                  <a:prstClr val="black"/>
                </a:solidFill>
                <a:latin typeface="Times New Roman" panose="02020603050405020304" pitchFamily="18" charset="0"/>
                <a:cs typeface="Times New Roman" panose="02020603050405020304" pitchFamily="18" charset="0"/>
              </a:rPr>
              <a:t> Татарстан </a:t>
            </a:r>
            <a:r>
              <a:rPr lang="ru-RU" sz="1200" dirty="0" err="1">
                <a:solidFill>
                  <a:prstClr val="black"/>
                </a:solidFill>
                <a:latin typeface="Times New Roman" panose="02020603050405020304" pitchFamily="18" charset="0"/>
                <a:cs typeface="Times New Roman" panose="02020603050405020304" pitchFamily="18" charset="0"/>
              </a:rPr>
              <a:t>Республикасында</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туган</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телләр</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һәм</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халыклар</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бердәмлеге</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кысаларында</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үтте</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Чарада</a:t>
            </a:r>
            <a:r>
              <a:rPr lang="ru-RU" sz="1200" dirty="0">
                <a:solidFill>
                  <a:prstClr val="black"/>
                </a:solidFill>
                <a:latin typeface="Times New Roman" panose="02020603050405020304" pitchFamily="18" charset="0"/>
                <a:cs typeface="Times New Roman" panose="02020603050405020304" pitchFamily="18" charset="0"/>
              </a:rPr>
              <a:t> 7 </a:t>
            </a:r>
            <a:r>
              <a:rPr lang="ru-RU" sz="1200" dirty="0" err="1">
                <a:solidFill>
                  <a:prstClr val="black"/>
                </a:solidFill>
                <a:latin typeface="Times New Roman" panose="02020603050405020304" pitchFamily="18" charset="0"/>
                <a:cs typeface="Times New Roman" panose="02020603050405020304" pitchFamily="18" charset="0"/>
              </a:rPr>
              <a:t>нче</a:t>
            </a:r>
            <a:r>
              <a:rPr lang="ru-RU" sz="1200" dirty="0">
                <a:solidFill>
                  <a:prstClr val="black"/>
                </a:solidFill>
                <a:latin typeface="Times New Roman" panose="02020603050405020304" pitchFamily="18" charset="0"/>
                <a:cs typeface="Times New Roman" panose="02020603050405020304" pitchFamily="18" charset="0"/>
              </a:rPr>
              <a:t> Б </a:t>
            </a:r>
            <a:r>
              <a:rPr lang="ru-RU" sz="1200" dirty="0" err="1">
                <a:solidFill>
                  <a:prstClr val="black"/>
                </a:solidFill>
                <a:latin typeface="Times New Roman" panose="02020603050405020304" pitchFamily="18" charset="0"/>
                <a:cs typeface="Times New Roman" panose="02020603050405020304" pitchFamily="18" charset="0"/>
              </a:rPr>
              <a:t>сыйныфы</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укучылары</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катнашты</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Кызлар</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ике</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төркемгә</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буленеп</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көч</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сынаштылар</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Алар</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үз</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осталыкларын</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күрсәттеләр</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бәрәңге</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әрчеделәр</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токмач</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кистеләр</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яшелчә</a:t>
            </a:r>
            <a:r>
              <a:rPr lang="ru-RU" sz="1200" dirty="0">
                <a:solidFill>
                  <a:prstClr val="black"/>
                </a:solidFill>
                <a:latin typeface="Times New Roman" panose="02020603050405020304" pitchFamily="18" charset="0"/>
                <a:cs typeface="Times New Roman" panose="02020603050405020304" pitchFamily="18" charset="0"/>
              </a:rPr>
              <a:t> салаты </a:t>
            </a:r>
            <a:r>
              <a:rPr lang="ru-RU" sz="1200" dirty="0" err="1">
                <a:solidFill>
                  <a:prstClr val="black"/>
                </a:solidFill>
                <a:latin typeface="Times New Roman" panose="02020603050405020304" pitchFamily="18" charset="0"/>
                <a:cs typeface="Times New Roman" panose="02020603050405020304" pitchFamily="18" charset="0"/>
              </a:rPr>
              <a:t>ясадылар</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чәч</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үрделәр</a:t>
            </a:r>
            <a:r>
              <a:rPr lang="ru-RU" sz="1200" dirty="0">
                <a:solidFill>
                  <a:prstClr val="black"/>
                </a:solidFill>
                <a:latin typeface="Times New Roman" panose="02020603050405020304" pitchFamily="18" charset="0"/>
                <a:cs typeface="Times New Roman" panose="02020603050405020304" pitchFamily="18" charset="0"/>
              </a:rPr>
              <a:t>, мода </a:t>
            </a:r>
            <a:r>
              <a:rPr lang="ru-RU" sz="1200" dirty="0" err="1">
                <a:solidFill>
                  <a:prstClr val="black"/>
                </a:solidFill>
                <a:latin typeface="Times New Roman" panose="02020603050405020304" pitchFamily="18" charset="0"/>
                <a:cs typeface="Times New Roman" panose="02020603050405020304" pitchFamily="18" charset="0"/>
              </a:rPr>
              <a:t>күрсәттеләр</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үзләре</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пешереп</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килгән</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милли</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ризыкларын</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тәкъдим</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иттеләр</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Туган</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телләрендә</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шигырьләр</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сөйләделәр</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җырлар</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биюләр</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башкардылар</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smtClean="0">
                <a:solidFill>
                  <a:prstClr val="black"/>
                </a:solidFill>
                <a:latin typeface="Times New Roman" panose="02020603050405020304" pitchFamily="18" charset="0"/>
                <a:cs typeface="Times New Roman" panose="02020603050405020304" pitchFamily="18" charset="0"/>
              </a:rPr>
              <a:t>Бәйрәм</a:t>
            </a:r>
            <a:r>
              <a:rPr lang="ru-RU" sz="1200" dirty="0" smtClean="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һәркемнең</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күңеленә</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хуш</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килде</a:t>
            </a:r>
            <a:r>
              <a:rPr lang="ru-RU" sz="1200" dirty="0">
                <a:solidFill>
                  <a:prstClr val="black"/>
                </a:solidFill>
                <a:latin typeface="Times New Roman" panose="02020603050405020304" pitchFamily="18" charset="0"/>
                <a:cs typeface="Times New Roman" panose="02020603050405020304" pitchFamily="18" charset="0"/>
              </a:rPr>
              <a:t>.</a:t>
            </a:r>
          </a:p>
          <a:p>
            <a:pPr lvl="0"/>
            <a:r>
              <a:rPr lang="ru-RU" sz="1200" dirty="0">
                <a:solidFill>
                  <a:prstClr val="black"/>
                </a:solidFill>
                <a:latin typeface="Times New Roman" panose="02020603050405020304" pitchFamily="18" charset="0"/>
                <a:cs typeface="Times New Roman" panose="02020603050405020304" pitchFamily="18" charset="0"/>
              </a:rPr>
              <a:t>      </a:t>
            </a:r>
            <a:endParaRPr lang="ru-RU" sz="1200" dirty="0" smtClean="0">
              <a:solidFill>
                <a:prstClr val="black"/>
              </a:solidFill>
              <a:latin typeface="Times New Roman" panose="02020603050405020304" pitchFamily="18" charset="0"/>
              <a:cs typeface="Times New Roman" panose="02020603050405020304" pitchFamily="18" charset="0"/>
            </a:endParaRPr>
          </a:p>
          <a:p>
            <a:pPr lvl="0"/>
            <a:r>
              <a:rPr lang="ru-RU" sz="1200" dirty="0">
                <a:solidFill>
                  <a:prstClr val="black"/>
                </a:solidFill>
                <a:latin typeface="Times New Roman" panose="02020603050405020304" pitchFamily="18" charset="0"/>
                <a:cs typeface="Times New Roman" panose="02020603050405020304" pitchFamily="18" charset="0"/>
              </a:rPr>
              <a:t> </a:t>
            </a:r>
            <a:r>
              <a:rPr lang="ru-RU" sz="1200" dirty="0" smtClean="0">
                <a:solidFill>
                  <a:prstClr val="black"/>
                </a:solidFill>
                <a:latin typeface="Times New Roman" panose="02020603050405020304" pitchFamily="18" charset="0"/>
                <a:cs typeface="Times New Roman" panose="02020603050405020304" pitchFamily="18" charset="0"/>
              </a:rPr>
              <a:t>      </a:t>
            </a:r>
            <a:r>
              <a:rPr lang="ru-RU" sz="1200" dirty="0" smtClean="0">
                <a:solidFill>
                  <a:prstClr val="black"/>
                </a:solidFill>
                <a:latin typeface="Times New Roman" panose="02020603050405020304" pitchFamily="18" charset="0"/>
                <a:cs typeface="Times New Roman" panose="02020603050405020304" pitchFamily="18" charset="0"/>
              </a:rPr>
              <a:t>  </a:t>
            </a:r>
            <a:r>
              <a:rPr lang="ru-RU" sz="1200" dirty="0">
                <a:solidFill>
                  <a:prstClr val="black"/>
                </a:solidFill>
                <a:latin typeface="Times New Roman" panose="02020603050405020304" pitchFamily="18" charset="0"/>
                <a:cs typeface="Times New Roman" panose="02020603050405020304" pitchFamily="18" charset="0"/>
              </a:rPr>
              <a:t>В гимназии прошёл конкурс «А, ну-ка, девушки!». Конкурс проводился в рамках Дня родного языка и единства народов Республики Татарстан. В мероприятии соревновались  девушки 7 Б класса, разделившись в две группы. Они продемонстрировали свое мастерство: в чистке картофеля, в нарезание лапши, сделали овощной салат, делали причёски, показали моду, представили национальные блюда. На родном языке читали стихи, исполняли песни, танцы. Праздник всем понравился.</a:t>
            </a:r>
          </a:p>
        </p:txBody>
      </p:sp>
      <p:pic>
        <p:nvPicPr>
          <p:cNvPr id="9218" name="Picture 2" descr="C:\Users\Гимназия\Desktop\фото видео\IMG_20210306_11190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69074" y="2499742"/>
            <a:ext cx="2567290" cy="1925468"/>
          </a:xfrm>
          <a:prstGeom prst="rect">
            <a:avLst/>
          </a:prstGeom>
          <a:noFill/>
          <a:extLst>
            <a:ext uri="{909E8E84-426E-40DD-AFC4-6F175D3DCCD1}">
              <a14:hiddenFill xmlns:a14="http://schemas.microsoft.com/office/drawing/2010/main">
                <a:solidFill>
                  <a:srgbClr val="FFFFFF"/>
                </a:solidFill>
              </a14:hiddenFill>
            </a:ext>
          </a:extLst>
        </p:spPr>
      </p:pic>
      <p:pic>
        <p:nvPicPr>
          <p:cNvPr id="9219" name="Picture 3" descr="C:\Users\Гимназия\Desktop\фото видео\IMG_20210306_122041.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26677"/>
          <a:stretch/>
        </p:blipFill>
        <p:spPr bwMode="auto">
          <a:xfrm>
            <a:off x="5969074" y="961735"/>
            <a:ext cx="2454285" cy="13496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926730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B19B0651-EE4F-4900-A07F-96A6BFA9D0F0}" type="slidenum">
              <a:rPr lang="ru-RU" smtClean="0"/>
              <a:t>24</a:t>
            </a:fld>
            <a:endParaRPr lang="ru-RU"/>
          </a:p>
        </p:txBody>
      </p:sp>
      <p:sp>
        <p:nvSpPr>
          <p:cNvPr id="6" name="Заголовок 1"/>
          <p:cNvSpPr txBox="1">
            <a:spLocks/>
          </p:cNvSpPr>
          <p:nvPr/>
        </p:nvSpPr>
        <p:spPr>
          <a:xfrm>
            <a:off x="611560" y="248665"/>
            <a:ext cx="8075240" cy="277540"/>
          </a:xfrm>
          <a:prstGeom prst="rect">
            <a:avLst/>
          </a:prstGeom>
        </p:spPr>
        <p:txBody>
          <a:bodyPr vert="horz" lIns="91440" tIns="45720" rIns="91440" bIns="45720" rtlCol="0" anchor="ctr">
            <a:normAutofit fontScale="75000" lnSpcReduction="20000"/>
          </a:bodyPr>
          <a:lstStyle>
            <a:lvl1pPr algn="ctr" defTabSz="914400" rtl="0" eaLnBrk="1" latinLnBrk="0" hangingPunct="1">
              <a:spcBef>
                <a:spcPct val="0"/>
              </a:spcBef>
              <a:buNone/>
              <a:defRPr sz="4400" b="1" kern="1200">
                <a:solidFill>
                  <a:schemeClr val="tx1"/>
                </a:solidFill>
                <a:latin typeface="+mj-lt"/>
                <a:ea typeface="+mj-ea"/>
                <a:cs typeface="+mj-cs"/>
              </a:defRPr>
            </a:lvl1pPr>
          </a:lstStyle>
          <a:p>
            <a:endParaRPr lang="ru-RU" sz="2000" dirty="0">
              <a:solidFill>
                <a:schemeClr val="tx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9" name="Рисунок 18"/>
          <p:cNvPicPr>
            <a:picLocks noChangeAspect="1"/>
          </p:cNvPicPr>
          <p:nvPr/>
        </p:nvPicPr>
        <p:blipFill>
          <a:blip r:embed="rId2"/>
          <a:stretch>
            <a:fillRect/>
          </a:stretch>
        </p:blipFill>
        <p:spPr>
          <a:xfrm>
            <a:off x="7076362" y="0"/>
            <a:ext cx="2067638" cy="902055"/>
          </a:xfrm>
          <a:prstGeom prst="rect">
            <a:avLst/>
          </a:prstGeom>
        </p:spPr>
      </p:pic>
      <p:sp>
        <p:nvSpPr>
          <p:cNvPr id="2" name="Прямоугольник 1"/>
          <p:cNvSpPr/>
          <p:nvPr/>
        </p:nvSpPr>
        <p:spPr>
          <a:xfrm>
            <a:off x="333317" y="245576"/>
            <a:ext cx="7232187" cy="954107"/>
          </a:xfrm>
          <a:prstGeom prst="rect">
            <a:avLst/>
          </a:prstGeom>
        </p:spPr>
        <p:txBody>
          <a:bodyPr wrap="square">
            <a:spAutoFit/>
          </a:bodyPr>
          <a:lstStyle/>
          <a:p>
            <a:pPr algn="ctr"/>
            <a:r>
              <a:rPr lang="ru-RU" sz="1400" dirty="0">
                <a:solidFill>
                  <a:srgbClr val="FF0000"/>
                </a:solidFill>
                <a:latin typeface="Calibri" panose="020F0502020204030204" pitchFamily="34" charset="0"/>
                <a:cs typeface="Calibri" panose="020F0502020204030204" pitchFamily="34" charset="0"/>
              </a:rPr>
              <a:t>«</a:t>
            </a:r>
            <a:r>
              <a:rPr lang="tt-RU" sz="1400" dirty="0">
                <a:solidFill>
                  <a:srgbClr val="FF0000"/>
                </a:solidFill>
                <a:latin typeface="Calibri" panose="020F0502020204030204" pitchFamily="34" charset="0"/>
                <a:cs typeface="Calibri" panose="020F0502020204030204" pitchFamily="34" charset="0"/>
              </a:rPr>
              <a:t>БЕЗ БЕРГӘ-2020</a:t>
            </a:r>
            <a:r>
              <a:rPr lang="ru-RU" sz="1400" dirty="0">
                <a:solidFill>
                  <a:srgbClr val="FF0000"/>
                </a:solidFill>
                <a:latin typeface="Calibri" panose="020F0502020204030204" pitchFamily="34" charset="0"/>
                <a:cs typeface="Calibri" panose="020F0502020204030204" pitchFamily="34" charset="0"/>
              </a:rPr>
              <a:t>»</a:t>
            </a:r>
            <a:r>
              <a:rPr lang="tt-RU" sz="1400" dirty="0">
                <a:solidFill>
                  <a:srgbClr val="FF0000"/>
                </a:solidFill>
                <a:latin typeface="Calibri" panose="020F0502020204030204" pitchFamily="34" charset="0"/>
                <a:cs typeface="Calibri" panose="020F0502020204030204" pitchFamily="34" charset="0"/>
              </a:rPr>
              <a:t> БАЛАЛАР ХАЛЫК ИҖАТЫ РЕСПУБЛИКА ФЕСТИВАЛ</a:t>
            </a:r>
            <a:r>
              <a:rPr lang="ru-RU" sz="1400" dirty="0">
                <a:solidFill>
                  <a:srgbClr val="FF0000"/>
                </a:solidFill>
                <a:latin typeface="Calibri" panose="020F0502020204030204" pitchFamily="34" charset="0"/>
                <a:cs typeface="Calibri" panose="020F0502020204030204" pitchFamily="34" charset="0"/>
              </a:rPr>
              <a:t>Ь </a:t>
            </a:r>
            <a:r>
              <a:rPr lang="ru-RU" sz="1400" dirty="0" smtClean="0">
                <a:solidFill>
                  <a:srgbClr val="FF0000"/>
                </a:solidFill>
                <a:latin typeface="Calibri" panose="020F0502020204030204" pitchFamily="34" charset="0"/>
                <a:cs typeface="Calibri" panose="020F0502020204030204" pitchFamily="34" charset="0"/>
              </a:rPr>
              <a:t>КОНКУРСЫ</a:t>
            </a:r>
            <a:r>
              <a:rPr lang="tt-RU" sz="1400" dirty="0" smtClean="0">
                <a:solidFill>
                  <a:srgbClr val="FF0000"/>
                </a:solidFill>
                <a:latin typeface="Calibri" panose="020F0502020204030204" pitchFamily="34" charset="0"/>
                <a:cs typeface="Calibri" panose="020F0502020204030204" pitchFamily="34" charset="0"/>
              </a:rPr>
              <a:t> ПРИЗЁРЛАРЫ</a:t>
            </a:r>
            <a:r>
              <a:rPr lang="en-US" sz="1400" dirty="0" smtClean="0">
                <a:solidFill>
                  <a:srgbClr val="FF0000"/>
                </a:solidFill>
                <a:latin typeface="Calibri" panose="020F0502020204030204" pitchFamily="34" charset="0"/>
                <a:cs typeface="Calibri" panose="020F0502020204030204" pitchFamily="34" charset="0"/>
              </a:rPr>
              <a:t>/</a:t>
            </a:r>
            <a:r>
              <a:rPr lang="tt-RU" sz="1400" dirty="0" smtClean="0">
                <a:solidFill>
                  <a:srgbClr val="FF0000"/>
                </a:solidFill>
                <a:latin typeface="Calibri" panose="020F0502020204030204" pitchFamily="34" charset="0"/>
                <a:cs typeface="Calibri" panose="020F0502020204030204" pitchFamily="34" charset="0"/>
              </a:rPr>
              <a:t> </a:t>
            </a:r>
            <a:r>
              <a:rPr lang="tt-RU" sz="1400" dirty="0">
                <a:solidFill>
                  <a:srgbClr val="FF0000"/>
                </a:solidFill>
                <a:latin typeface="Calibri" panose="020F0502020204030204" pitchFamily="34" charset="0"/>
                <a:cs typeface="Calibri" panose="020F0502020204030204" pitchFamily="34" charset="0"/>
              </a:rPr>
              <a:t>ПРИЗЁРЫ </a:t>
            </a:r>
            <a:r>
              <a:rPr lang="ru-RU" sz="1400" dirty="0">
                <a:solidFill>
                  <a:srgbClr val="FF0000"/>
                </a:solidFill>
                <a:latin typeface="Calibri" panose="020F0502020204030204" pitchFamily="34" charset="0"/>
                <a:ea typeface="Calibri" panose="020F0502020204030204" pitchFamily="34" charset="0"/>
                <a:cs typeface="Calibri" panose="020F0502020204030204" pitchFamily="34" charset="0"/>
              </a:rPr>
              <a:t>РЕСПУБЛИКАНСКОГО ФЕСТИВАЛЯ-КОНКУРСА ДЕТСКОГО НАРОДНОГО </a:t>
            </a:r>
            <a:r>
              <a:rPr lang="en-US" sz="14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ru-RU" sz="1400" dirty="0" smtClean="0">
                <a:solidFill>
                  <a:srgbClr val="FF0000"/>
                </a:solidFill>
                <a:latin typeface="Calibri" panose="020F0502020204030204" pitchFamily="34" charset="0"/>
                <a:ea typeface="Calibri" panose="020F0502020204030204" pitchFamily="34" charset="0"/>
                <a:cs typeface="Calibri" panose="020F0502020204030204" pitchFamily="34" charset="0"/>
              </a:rPr>
              <a:t>ТВОРЧЕСТВА </a:t>
            </a:r>
            <a:r>
              <a:rPr lang="ru-RU" sz="1400" dirty="0">
                <a:solidFill>
                  <a:srgbClr val="FF0000"/>
                </a:solidFill>
                <a:latin typeface="Calibri" panose="020F0502020204030204" pitchFamily="34" charset="0"/>
                <a:ea typeface="Calibri" panose="020F0502020204030204" pitchFamily="34" charset="0"/>
                <a:cs typeface="Calibri" panose="020F0502020204030204" pitchFamily="34" charset="0"/>
              </a:rPr>
              <a:t>«МЫ ВМЕСТЕ»</a:t>
            </a:r>
          </a:p>
          <a:p>
            <a:pPr algn="ctr"/>
            <a:endParaRPr lang="ru-RU" sz="1400" dirty="0">
              <a:solidFill>
                <a:srgbClr val="FF0000"/>
              </a:solidFill>
              <a:latin typeface="Calibri" panose="020F0502020204030204" pitchFamily="34" charset="0"/>
              <a:cs typeface="Calibri" panose="020F0502020204030204" pitchFamily="34" charset="0"/>
            </a:endParaRPr>
          </a:p>
        </p:txBody>
      </p:sp>
      <p:pic>
        <p:nvPicPr>
          <p:cNvPr id="7" name="Рисунок 6" descr="C:\Users\Гимназия\Desktop\нпк\20200311_122624.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5576" y="3437463"/>
            <a:ext cx="2592288" cy="1543279"/>
          </a:xfrm>
          <a:prstGeom prst="rect">
            <a:avLst/>
          </a:prstGeom>
          <a:ln>
            <a:noFill/>
          </a:ln>
          <a:effectLst>
            <a:outerShdw blurRad="190500" algn="tl" rotWithShape="0">
              <a:srgbClr val="000000">
                <a:alpha val="70000"/>
              </a:srgbClr>
            </a:outerShdw>
          </a:effectLst>
        </p:spPr>
      </p:pic>
      <p:pic>
        <p:nvPicPr>
          <p:cNvPr id="8" name="Рисунок 7" descr="C:\Users\Гимназия\Desktop\нпк\20200311_124756.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72200" y="3445103"/>
            <a:ext cx="2386608" cy="1479204"/>
          </a:xfrm>
          <a:prstGeom prst="rect">
            <a:avLst/>
          </a:prstGeom>
          <a:ln>
            <a:noFill/>
          </a:ln>
          <a:effectLst>
            <a:outerShdw blurRad="190500" algn="tl" rotWithShape="0">
              <a:srgbClr val="000000">
                <a:alpha val="70000"/>
              </a:srgbClr>
            </a:outerShdw>
          </a:effectLst>
        </p:spPr>
      </p:pic>
      <p:sp>
        <p:nvSpPr>
          <p:cNvPr id="3" name="Прямоугольник 2"/>
          <p:cNvSpPr/>
          <p:nvPr/>
        </p:nvSpPr>
        <p:spPr>
          <a:xfrm>
            <a:off x="755576" y="987574"/>
            <a:ext cx="7602016" cy="2123658"/>
          </a:xfrm>
          <a:prstGeom prst="rect">
            <a:avLst/>
          </a:prstGeom>
        </p:spPr>
        <p:txBody>
          <a:bodyPr wrap="square">
            <a:spAutoFit/>
          </a:bodyPr>
          <a:lstStyle/>
          <a:p>
            <a:pPr lvl="0" algn="just"/>
            <a:r>
              <a:rPr lang="ru-RU" sz="1200" dirty="0" smtClean="0">
                <a:solidFill>
                  <a:prstClr val="black"/>
                </a:solidFill>
                <a:latin typeface="Times New Roman" panose="02020603050405020304" pitchFamily="18" charset="0"/>
                <a:cs typeface="Times New Roman" panose="02020603050405020304" pitchFamily="18" charset="0"/>
              </a:rPr>
              <a:t>                Татарстан </a:t>
            </a:r>
            <a:r>
              <a:rPr lang="ru-RU" sz="1200" dirty="0" err="1">
                <a:solidFill>
                  <a:prstClr val="black"/>
                </a:solidFill>
                <a:latin typeface="Times New Roman" panose="02020603050405020304" pitchFamily="18" charset="0"/>
                <a:cs typeface="Times New Roman" panose="02020603050405020304" pitchFamily="18" charset="0"/>
              </a:rPr>
              <a:t>Республикасында</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туган</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телләр</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һәм</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халыклар</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бердәмлеге</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кысаларында</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гимназиядә</a:t>
            </a:r>
            <a:r>
              <a:rPr lang="ru-RU" sz="1200" dirty="0">
                <a:solidFill>
                  <a:prstClr val="black"/>
                </a:solidFill>
                <a:latin typeface="Times New Roman" panose="02020603050405020304" pitchFamily="18" charset="0"/>
                <a:cs typeface="Times New Roman" panose="02020603050405020304" pitchFamily="18" charset="0"/>
              </a:rPr>
              <a:t> «Без </a:t>
            </a:r>
            <a:r>
              <a:rPr lang="ru-RU" sz="1200" dirty="0" err="1">
                <a:solidFill>
                  <a:prstClr val="black"/>
                </a:solidFill>
                <a:latin typeface="Times New Roman" panose="02020603050405020304" pitchFamily="18" charset="0"/>
                <a:cs typeface="Times New Roman" panose="02020603050405020304" pitchFamily="18" charset="0"/>
              </a:rPr>
              <a:t>бергә</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балалар</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халык</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иҗаты</a:t>
            </a:r>
            <a:r>
              <a:rPr lang="ru-RU" sz="1200" dirty="0">
                <a:solidFill>
                  <a:prstClr val="black"/>
                </a:solidFill>
                <a:latin typeface="Times New Roman" panose="02020603050405020304" pitchFamily="18" charset="0"/>
                <a:cs typeface="Times New Roman" panose="02020603050405020304" pitchFamily="18" charset="0"/>
              </a:rPr>
              <a:t> республика фестиваль-</a:t>
            </a:r>
            <a:r>
              <a:rPr lang="ru-RU" sz="1200" dirty="0" err="1">
                <a:solidFill>
                  <a:prstClr val="black"/>
                </a:solidFill>
                <a:latin typeface="Times New Roman" panose="02020603050405020304" pitchFamily="18" charset="0"/>
                <a:cs typeface="Times New Roman" panose="02020603050405020304" pitchFamily="18" charset="0"/>
              </a:rPr>
              <a:t>бәйгесенең</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мәктәп</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этабы</a:t>
            </a:r>
            <a:r>
              <a:rPr lang="ru-RU" sz="1200" dirty="0">
                <a:solidFill>
                  <a:prstClr val="black"/>
                </a:solidFill>
                <a:latin typeface="Times New Roman" panose="02020603050405020304" pitchFamily="18" charset="0"/>
                <a:cs typeface="Times New Roman" panose="02020603050405020304" pitchFamily="18" charset="0"/>
              </a:rPr>
              <a:t> узды. </a:t>
            </a:r>
          </a:p>
          <a:p>
            <a:pPr lvl="0" algn="just"/>
            <a:r>
              <a:rPr lang="ru-RU" sz="1200" dirty="0">
                <a:solidFill>
                  <a:prstClr val="black"/>
                </a:solidFill>
                <a:latin typeface="Times New Roman" panose="02020603050405020304" pitchFamily="18" charset="0"/>
                <a:cs typeface="Times New Roman" panose="02020603050405020304" pitchFamily="18" charset="0"/>
              </a:rPr>
              <a:t> 1 </a:t>
            </a:r>
            <a:r>
              <a:rPr lang="ru-RU" sz="1200" dirty="0" err="1">
                <a:solidFill>
                  <a:prstClr val="black"/>
                </a:solidFill>
                <a:latin typeface="Times New Roman" panose="02020603050405020304" pitchFamily="18" charset="0"/>
                <a:cs typeface="Times New Roman" panose="02020603050405020304" pitchFamily="18" charset="0"/>
              </a:rPr>
              <a:t>нче</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сыйныф</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укучыларыннан</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торган</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Чишмәкәй</a:t>
            </a:r>
            <a:r>
              <a:rPr lang="ru-RU" sz="1200" dirty="0">
                <a:solidFill>
                  <a:prstClr val="black"/>
                </a:solidFill>
                <a:latin typeface="Times New Roman" panose="02020603050405020304" pitchFamily="18" charset="0"/>
                <a:cs typeface="Times New Roman" panose="02020603050405020304" pitchFamily="18" charset="0"/>
              </a:rPr>
              <a:t>” ансамбле “</a:t>
            </a:r>
            <a:r>
              <a:rPr lang="ru-RU" sz="1200" dirty="0" err="1">
                <a:solidFill>
                  <a:prstClr val="black"/>
                </a:solidFill>
                <a:latin typeface="Times New Roman" panose="02020603050405020304" pitchFamily="18" charset="0"/>
                <a:cs typeface="Times New Roman" panose="02020603050405020304" pitchFamily="18" charset="0"/>
              </a:rPr>
              <a:t>Бу</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мөбарәк</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җомга</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көн</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һәм</a:t>
            </a:r>
            <a:r>
              <a:rPr lang="ru-RU" sz="1200" dirty="0">
                <a:solidFill>
                  <a:prstClr val="black"/>
                </a:solidFill>
                <a:latin typeface="Times New Roman" panose="02020603050405020304" pitchFamily="18" charset="0"/>
                <a:cs typeface="Times New Roman" panose="02020603050405020304" pitchFamily="18" charset="0"/>
              </a:rPr>
              <a:t> 10 </a:t>
            </a:r>
            <a:r>
              <a:rPr lang="ru-RU" sz="1200" dirty="0" err="1">
                <a:solidFill>
                  <a:prstClr val="black"/>
                </a:solidFill>
                <a:latin typeface="Times New Roman" panose="02020603050405020304" pitchFamily="18" charset="0"/>
                <a:cs typeface="Times New Roman" panose="02020603050405020304" pitchFamily="18" charset="0"/>
              </a:rPr>
              <a:t>нчы</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сыйныф</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укучысы</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Гомәрова</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Әлфинә</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Мәрхәбә</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мөнәҗәтләрен</a:t>
            </a:r>
            <a:r>
              <a:rPr lang="ru-RU" sz="1200" dirty="0">
                <a:solidFill>
                  <a:prstClr val="black"/>
                </a:solidFill>
                <a:latin typeface="Times New Roman" panose="02020603050405020304" pitchFamily="18" charset="0"/>
                <a:cs typeface="Times New Roman" panose="02020603050405020304" pitchFamily="18" charset="0"/>
              </a:rPr>
              <a:t> әйттеләр.5 </a:t>
            </a:r>
            <a:r>
              <a:rPr lang="ru-RU" sz="1200" dirty="0" err="1">
                <a:solidFill>
                  <a:prstClr val="black"/>
                </a:solidFill>
                <a:latin typeface="Times New Roman" panose="02020603050405020304" pitchFamily="18" charset="0"/>
                <a:cs typeface="Times New Roman" panose="02020603050405020304" pitchFamily="18" charset="0"/>
              </a:rPr>
              <a:t>нче</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сыйныф</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укучысы</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Абдулвалиева</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Ралина</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бармак</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курчаклары</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белән</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Төремкәй</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әкиятен</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сәхнәләштерде</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Укучылар</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smtClean="0">
                <a:solidFill>
                  <a:prstClr val="black"/>
                </a:solidFill>
                <a:latin typeface="Times New Roman" panose="02020603050405020304" pitchFamily="18" charset="0"/>
                <a:cs typeface="Times New Roman" panose="02020603050405020304" pitchFamily="18" charset="0"/>
              </a:rPr>
              <a:t>бишек</a:t>
            </a:r>
            <a:r>
              <a:rPr lang="ru-RU" sz="1200" dirty="0" smtClean="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җырларын</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җырладылар</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һәм</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төрле</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халык</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җырларын</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һәм</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биюләрен</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башкардылар</a:t>
            </a:r>
            <a:r>
              <a:rPr lang="ru-RU" sz="1200" dirty="0">
                <a:solidFill>
                  <a:prstClr val="black"/>
                </a:solidFill>
                <a:latin typeface="Times New Roman" panose="02020603050405020304" pitchFamily="18" charset="0"/>
                <a:cs typeface="Times New Roman" panose="02020603050405020304" pitchFamily="18" charset="0"/>
              </a:rPr>
              <a:t>. </a:t>
            </a:r>
          </a:p>
          <a:p>
            <a:pPr lvl="0" algn="just"/>
            <a:r>
              <a:rPr lang="ru-RU" sz="1200" dirty="0">
                <a:solidFill>
                  <a:prstClr val="black"/>
                </a:solidFill>
                <a:latin typeface="Times New Roman" panose="02020603050405020304" pitchFamily="18" charset="0"/>
                <a:cs typeface="Times New Roman" panose="02020603050405020304" pitchFamily="18" charset="0"/>
              </a:rPr>
              <a:t>               В рамках Года родных языков и народного единства Республики Татарстан в гимназии прошел школьный этап республиканского фестиваля-конкурса детского народного творчества  «Мы вместе». </a:t>
            </a:r>
          </a:p>
          <a:p>
            <a:pPr lvl="0" algn="just"/>
            <a:r>
              <a:rPr lang="ru-RU" sz="1200" dirty="0">
                <a:solidFill>
                  <a:prstClr val="black"/>
                </a:solidFill>
                <a:latin typeface="Times New Roman" panose="02020603050405020304" pitchFamily="18" charset="0"/>
                <a:cs typeface="Times New Roman" panose="02020603050405020304" pitchFamily="18" charset="0"/>
              </a:rPr>
              <a:t> Ансамбль “</a:t>
            </a:r>
            <a:r>
              <a:rPr lang="ru-RU" sz="1200" dirty="0" err="1">
                <a:solidFill>
                  <a:prstClr val="black"/>
                </a:solidFill>
                <a:latin typeface="Times New Roman" panose="02020603050405020304" pitchFamily="18" charset="0"/>
                <a:cs typeface="Times New Roman" panose="02020603050405020304" pitchFamily="18" charset="0"/>
              </a:rPr>
              <a:t>Чишмәкәй</a:t>
            </a:r>
            <a:r>
              <a:rPr lang="ru-RU" sz="1200" dirty="0">
                <a:solidFill>
                  <a:prstClr val="black"/>
                </a:solidFill>
                <a:latin typeface="Times New Roman" panose="02020603050405020304" pitchFamily="18" charset="0"/>
                <a:cs typeface="Times New Roman" panose="02020603050405020304" pitchFamily="18" charset="0"/>
              </a:rPr>
              <a:t>”  и ученица 10 класса </a:t>
            </a:r>
            <a:r>
              <a:rPr lang="ru-RU" sz="1200" dirty="0" err="1">
                <a:solidFill>
                  <a:prstClr val="black"/>
                </a:solidFill>
                <a:latin typeface="Times New Roman" panose="02020603050405020304" pitchFamily="18" charset="0"/>
                <a:cs typeface="Times New Roman" panose="02020603050405020304" pitchFamily="18" charset="0"/>
              </a:rPr>
              <a:t>Гумерова</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Альфина</a:t>
            </a:r>
            <a:r>
              <a:rPr lang="ru-RU" sz="1200" dirty="0">
                <a:solidFill>
                  <a:prstClr val="black"/>
                </a:solidFill>
                <a:latin typeface="Times New Roman" panose="02020603050405020304" pitchFamily="18" charset="0"/>
                <a:cs typeface="Times New Roman" panose="02020603050405020304" pitchFamily="18" charset="0"/>
              </a:rPr>
              <a:t> пели </a:t>
            </a:r>
            <a:r>
              <a:rPr lang="ru-RU" sz="1200" dirty="0" err="1">
                <a:solidFill>
                  <a:prstClr val="black"/>
                </a:solidFill>
                <a:latin typeface="Times New Roman" panose="02020603050405020304" pitchFamily="18" charset="0"/>
                <a:cs typeface="Times New Roman" panose="02020603050405020304" pitchFamily="18" charset="0"/>
              </a:rPr>
              <a:t>мунаджаты</a:t>
            </a:r>
            <a:r>
              <a:rPr lang="ru-RU" sz="1200" dirty="0">
                <a:solidFill>
                  <a:prstClr val="black"/>
                </a:solidFill>
                <a:latin typeface="Times New Roman" panose="02020603050405020304" pitchFamily="18" charset="0"/>
                <a:cs typeface="Times New Roman" panose="02020603050405020304" pitchFamily="18" charset="0"/>
              </a:rPr>
              <a:t> “Это благословенная пятница” и “</a:t>
            </a:r>
            <a:r>
              <a:rPr lang="ru-RU" sz="1200" dirty="0" err="1">
                <a:solidFill>
                  <a:prstClr val="black"/>
                </a:solidFill>
                <a:latin typeface="Times New Roman" panose="02020603050405020304" pitchFamily="18" charset="0"/>
                <a:cs typeface="Times New Roman" panose="02020603050405020304" pitchFamily="18" charset="0"/>
              </a:rPr>
              <a:t>Мархаба</a:t>
            </a:r>
            <a:r>
              <a:rPr lang="ru-RU" sz="1200" dirty="0" smtClean="0">
                <a:solidFill>
                  <a:prstClr val="black"/>
                </a:solidFill>
                <a:latin typeface="Times New Roman" panose="02020603050405020304" pitchFamily="18" charset="0"/>
                <a:cs typeface="Times New Roman" panose="02020603050405020304" pitchFamily="18" charset="0"/>
              </a:rPr>
              <a:t>”. Ученица </a:t>
            </a:r>
            <a:r>
              <a:rPr lang="ru-RU" sz="1200" dirty="0">
                <a:solidFill>
                  <a:prstClr val="black"/>
                </a:solidFill>
                <a:latin typeface="Times New Roman" panose="02020603050405020304" pitchFamily="18" charset="0"/>
                <a:cs typeface="Times New Roman" panose="02020603050405020304" pitchFamily="18" charset="0"/>
              </a:rPr>
              <a:t>5 класса </a:t>
            </a:r>
            <a:r>
              <a:rPr lang="ru-RU" sz="1200" dirty="0" err="1">
                <a:solidFill>
                  <a:prstClr val="black"/>
                </a:solidFill>
                <a:latin typeface="Times New Roman" panose="02020603050405020304" pitchFamily="18" charset="0"/>
                <a:cs typeface="Times New Roman" panose="02020603050405020304" pitchFamily="18" charset="0"/>
              </a:rPr>
              <a:t>Абдулвалеева</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Ралина</a:t>
            </a:r>
            <a:r>
              <a:rPr lang="ru-RU" sz="1200" dirty="0">
                <a:solidFill>
                  <a:prstClr val="black"/>
                </a:solidFill>
                <a:latin typeface="Times New Roman" panose="02020603050405020304" pitchFamily="18" charset="0"/>
                <a:cs typeface="Times New Roman" panose="02020603050405020304" pitchFamily="18" charset="0"/>
              </a:rPr>
              <a:t> с пальчиковыми куклами инсценировала сказку “Теремок”. Гимназисты  пели колыбельные  и исполняли песни и танцы разных народов.</a:t>
            </a:r>
          </a:p>
        </p:txBody>
      </p:sp>
      <p:pic>
        <p:nvPicPr>
          <p:cNvPr id="5122" name="Picture 2" descr="C:\Users\Гимназия\Downloads\20190218_123329(0).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4032" t="30030" r="8696"/>
          <a:stretch/>
        </p:blipFill>
        <p:spPr bwMode="auto">
          <a:xfrm>
            <a:off x="3707904" y="3439086"/>
            <a:ext cx="2345804" cy="15416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116984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B19B0651-EE4F-4900-A07F-96A6BFA9D0F0}" type="slidenum">
              <a:rPr lang="ru-RU" smtClean="0"/>
              <a:t>25</a:t>
            </a:fld>
            <a:endParaRPr lang="ru-RU"/>
          </a:p>
        </p:txBody>
      </p:sp>
      <p:sp>
        <p:nvSpPr>
          <p:cNvPr id="6" name="Заголовок 1"/>
          <p:cNvSpPr txBox="1">
            <a:spLocks/>
          </p:cNvSpPr>
          <p:nvPr/>
        </p:nvSpPr>
        <p:spPr>
          <a:xfrm>
            <a:off x="611560" y="248665"/>
            <a:ext cx="8075240" cy="277540"/>
          </a:xfrm>
          <a:prstGeom prst="rect">
            <a:avLst/>
          </a:prstGeom>
        </p:spPr>
        <p:txBody>
          <a:bodyPr vert="horz" lIns="91440" tIns="45720" rIns="91440" bIns="45720" rtlCol="0" anchor="ctr">
            <a:normAutofit fontScale="75000" lnSpcReduction="20000"/>
          </a:bodyPr>
          <a:lstStyle>
            <a:lvl1pPr algn="ctr" defTabSz="914400" rtl="0" eaLnBrk="1" latinLnBrk="0" hangingPunct="1">
              <a:spcBef>
                <a:spcPct val="0"/>
              </a:spcBef>
              <a:buNone/>
              <a:defRPr sz="4400" b="1" kern="1200">
                <a:solidFill>
                  <a:schemeClr val="tx1"/>
                </a:solidFill>
                <a:latin typeface="+mj-lt"/>
                <a:ea typeface="+mj-ea"/>
                <a:cs typeface="+mj-cs"/>
              </a:defRPr>
            </a:lvl1pPr>
          </a:lstStyle>
          <a:p>
            <a:endParaRPr lang="ru-RU" sz="2000" dirty="0">
              <a:solidFill>
                <a:schemeClr val="tx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9" name="Рисунок 18"/>
          <p:cNvPicPr>
            <a:picLocks noChangeAspect="1"/>
          </p:cNvPicPr>
          <p:nvPr/>
        </p:nvPicPr>
        <p:blipFill>
          <a:blip r:embed="rId2"/>
          <a:stretch>
            <a:fillRect/>
          </a:stretch>
        </p:blipFill>
        <p:spPr>
          <a:xfrm>
            <a:off x="7076362" y="0"/>
            <a:ext cx="2067638" cy="902055"/>
          </a:xfrm>
          <a:prstGeom prst="rect">
            <a:avLst/>
          </a:prstGeom>
        </p:spPr>
      </p:pic>
      <p:sp>
        <p:nvSpPr>
          <p:cNvPr id="2" name="Прямоугольник 1"/>
          <p:cNvSpPr/>
          <p:nvPr/>
        </p:nvSpPr>
        <p:spPr>
          <a:xfrm>
            <a:off x="1835696" y="269955"/>
            <a:ext cx="4572000" cy="523220"/>
          </a:xfrm>
          <a:prstGeom prst="rect">
            <a:avLst/>
          </a:prstGeom>
        </p:spPr>
        <p:txBody>
          <a:bodyPr>
            <a:spAutoFit/>
          </a:bodyPr>
          <a:lstStyle/>
          <a:p>
            <a:pPr algn="ctr"/>
            <a:r>
              <a:rPr lang="ru-RU" sz="1400" dirty="0">
                <a:solidFill>
                  <a:srgbClr val="FF0000"/>
                </a:solidFill>
                <a:latin typeface="Calibri" panose="020F0502020204030204" pitchFamily="34" charset="0"/>
                <a:cs typeface="Calibri" panose="020F0502020204030204" pitchFamily="34" charset="0"/>
              </a:rPr>
              <a:t>«</a:t>
            </a:r>
            <a:r>
              <a:rPr lang="tt-RU" sz="1400" dirty="0">
                <a:solidFill>
                  <a:srgbClr val="FF0000"/>
                </a:solidFill>
                <a:latin typeface="Calibri" panose="020F0502020204030204" pitchFamily="34" charset="0"/>
                <a:cs typeface="Calibri" panose="020F0502020204030204" pitchFamily="34" charset="0"/>
              </a:rPr>
              <a:t>БЕЗ БЕРГӘ-2021</a:t>
            </a:r>
            <a:r>
              <a:rPr lang="ru-RU" sz="1400" dirty="0">
                <a:solidFill>
                  <a:srgbClr val="FF0000"/>
                </a:solidFill>
                <a:latin typeface="Calibri" panose="020F0502020204030204" pitchFamily="34" charset="0"/>
                <a:cs typeface="Calibri" panose="020F0502020204030204" pitchFamily="34" charset="0"/>
              </a:rPr>
              <a:t>»</a:t>
            </a:r>
            <a:r>
              <a:rPr lang="tt-RU" sz="1400" dirty="0">
                <a:solidFill>
                  <a:srgbClr val="FF0000"/>
                </a:solidFill>
                <a:latin typeface="Calibri" panose="020F0502020204030204" pitchFamily="34" charset="0"/>
                <a:cs typeface="Calibri" panose="020F0502020204030204" pitchFamily="34" charset="0"/>
              </a:rPr>
              <a:t> БАЛАЛАР ХАЛЫК ИҖАТЫ РЕСПУБЛИКА ФЕСТИВАЛ</a:t>
            </a:r>
            <a:r>
              <a:rPr lang="ru-RU" sz="1400" dirty="0">
                <a:solidFill>
                  <a:srgbClr val="FF0000"/>
                </a:solidFill>
                <a:latin typeface="Calibri" panose="020F0502020204030204" pitchFamily="34" charset="0"/>
                <a:cs typeface="Calibri" panose="020F0502020204030204" pitchFamily="34" charset="0"/>
              </a:rPr>
              <a:t>Ь КОНКУРСЫНЫҢ РАЙОН</a:t>
            </a:r>
            <a:r>
              <a:rPr lang="tt-RU" sz="1400" dirty="0">
                <a:solidFill>
                  <a:srgbClr val="FF0000"/>
                </a:solidFill>
                <a:latin typeface="Calibri" panose="020F0502020204030204" pitchFamily="34" charset="0"/>
                <a:cs typeface="Calibri" panose="020F0502020204030204" pitchFamily="34" charset="0"/>
              </a:rPr>
              <a:t> ПРИЗЁРЛАРЫ</a:t>
            </a:r>
            <a:endParaRPr lang="ru-RU" sz="1400" dirty="0">
              <a:solidFill>
                <a:srgbClr val="FF0000"/>
              </a:solidFill>
              <a:latin typeface="Calibri" panose="020F0502020204030204" pitchFamily="34" charset="0"/>
              <a:cs typeface="Calibri" panose="020F0502020204030204" pitchFamily="34" charset="0"/>
            </a:endParaRPr>
          </a:p>
        </p:txBody>
      </p:sp>
      <p:pic>
        <p:nvPicPr>
          <p:cNvPr id="7" name="Picture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560" y="887966"/>
            <a:ext cx="3240000" cy="216000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Рисунок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44119" y="1089695"/>
            <a:ext cx="3240001" cy="2160000"/>
          </a:xfrm>
          <a:prstGeom prst="rect">
            <a:avLst/>
          </a:prstGeom>
          <a:ln>
            <a:noFill/>
          </a:ln>
          <a:effectLst>
            <a:outerShdw blurRad="190500" algn="tl" rotWithShape="0">
              <a:srgbClr val="000000">
                <a:alpha val="70000"/>
              </a:srgbClr>
            </a:outerShdw>
          </a:effectLst>
        </p:spPr>
      </p:pic>
      <p:pic>
        <p:nvPicPr>
          <p:cNvPr id="9" name="Picture 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87824" y="2931790"/>
            <a:ext cx="3124386" cy="2082924"/>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8955207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B19B0651-EE4F-4900-A07F-96A6BFA9D0F0}" type="slidenum">
              <a:rPr lang="ru-RU" smtClean="0"/>
              <a:t>26</a:t>
            </a:fld>
            <a:endParaRPr lang="ru-RU"/>
          </a:p>
        </p:txBody>
      </p:sp>
      <p:sp>
        <p:nvSpPr>
          <p:cNvPr id="6" name="Заголовок 1"/>
          <p:cNvSpPr txBox="1">
            <a:spLocks/>
          </p:cNvSpPr>
          <p:nvPr/>
        </p:nvSpPr>
        <p:spPr>
          <a:xfrm>
            <a:off x="478277" y="132656"/>
            <a:ext cx="6891302" cy="71483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b="1" kern="1200">
                <a:solidFill>
                  <a:schemeClr val="tx1"/>
                </a:solidFill>
                <a:latin typeface="+mj-lt"/>
                <a:ea typeface="+mj-ea"/>
                <a:cs typeface="+mj-cs"/>
              </a:defRPr>
            </a:lvl1pPr>
          </a:lstStyle>
          <a:p>
            <a:pPr lvl="0">
              <a:lnSpc>
                <a:spcPct val="115000"/>
              </a:lnSpc>
              <a:spcBef>
                <a:spcPts val="0"/>
              </a:spcBef>
              <a:spcAft>
                <a:spcPts val="1000"/>
              </a:spcAft>
            </a:pPr>
            <a:r>
              <a:rPr lang="ru-RU" sz="1400" b="0" dirty="0" smtClean="0">
                <a:solidFill>
                  <a:srgbClr val="FF0000"/>
                </a:solidFill>
                <a:latin typeface="Calibri" panose="020F0502020204030204" pitchFamily="34" charset="0"/>
                <a:ea typeface="Calibri"/>
                <a:cs typeface="Calibri" panose="020F0502020204030204" pitchFamily="34" charset="0"/>
              </a:rPr>
              <a:t>ЮНЫЕ ГИМНАЗИСТЫ СОРЕВНОВАЛИСЬ В ЧТЕНИИ КОРАНА </a:t>
            </a:r>
            <a:r>
              <a:rPr lang="en-US" sz="1400" b="0" dirty="0" smtClean="0">
                <a:solidFill>
                  <a:srgbClr val="FF0000"/>
                </a:solidFill>
                <a:latin typeface="Calibri" panose="020F0502020204030204" pitchFamily="34" charset="0"/>
                <a:ea typeface="Calibri"/>
                <a:cs typeface="Calibri" panose="020F0502020204030204" pitchFamily="34" charset="0"/>
              </a:rPr>
              <a:t>/                                                               </a:t>
            </a:r>
            <a:r>
              <a:rPr lang="tt-RU" sz="1400" b="0" dirty="0" smtClean="0">
                <a:solidFill>
                  <a:srgbClr val="FF0000"/>
                </a:solidFill>
                <a:latin typeface="Calibri" panose="020F0502020204030204" pitchFamily="34" charset="0"/>
                <a:ea typeface="Calibri"/>
                <a:cs typeface="Calibri" panose="020F0502020204030204" pitchFamily="34" charset="0"/>
              </a:rPr>
              <a:t>ЯШЬ ГИМНАЗИСТЛАР «КОРЪӘН УКУ» БӘЙГЕСЕНДӘ КӨЧ СЫНАШТЫ</a:t>
            </a:r>
            <a:endParaRPr lang="ru-RU" sz="1400" b="0" dirty="0">
              <a:solidFill>
                <a:srgbClr val="FF0000"/>
              </a:solidFill>
              <a:latin typeface="Calibri" panose="020F0502020204030204" pitchFamily="34" charset="0"/>
              <a:ea typeface="Calibri"/>
              <a:cs typeface="Calibri" panose="020F0502020204030204" pitchFamily="34" charset="0"/>
            </a:endParaRPr>
          </a:p>
        </p:txBody>
      </p:sp>
      <p:pic>
        <p:nvPicPr>
          <p:cNvPr id="19" name="Рисунок 18"/>
          <p:cNvPicPr>
            <a:picLocks noChangeAspect="1"/>
          </p:cNvPicPr>
          <p:nvPr/>
        </p:nvPicPr>
        <p:blipFill>
          <a:blip r:embed="rId2"/>
          <a:stretch>
            <a:fillRect/>
          </a:stretch>
        </p:blipFill>
        <p:spPr>
          <a:xfrm>
            <a:off x="7076362" y="0"/>
            <a:ext cx="2067638" cy="902055"/>
          </a:xfrm>
          <a:prstGeom prst="rect">
            <a:avLst/>
          </a:prstGeom>
        </p:spPr>
      </p:pic>
      <p:sp>
        <p:nvSpPr>
          <p:cNvPr id="2" name="Прямоугольник 1"/>
          <p:cNvSpPr/>
          <p:nvPr/>
        </p:nvSpPr>
        <p:spPr>
          <a:xfrm>
            <a:off x="755576" y="699542"/>
            <a:ext cx="7200800" cy="1938992"/>
          </a:xfrm>
          <a:prstGeom prst="rect">
            <a:avLst/>
          </a:prstGeom>
        </p:spPr>
        <p:txBody>
          <a:bodyPr wrap="square">
            <a:spAutoFit/>
          </a:bodyPr>
          <a:lstStyle/>
          <a:p>
            <a:r>
              <a:rPr lang="en-US" sz="1200" dirty="0" smtClean="0">
                <a:latin typeface="Times New Roman" panose="02020603050405020304" pitchFamily="18" charset="0"/>
                <a:ea typeface="Calibri"/>
                <a:cs typeface="Times New Roman" panose="02020603050405020304" pitchFamily="18" charset="0"/>
              </a:rPr>
              <a:t>        </a:t>
            </a:r>
            <a:r>
              <a:rPr lang="ru-RU" sz="1200" dirty="0">
                <a:latin typeface="Times New Roman" panose="02020603050405020304" pitchFamily="18" charset="0"/>
                <a:ea typeface="Calibri"/>
                <a:cs typeface="Times New Roman" panose="02020603050405020304" pitchFamily="18" charset="0"/>
              </a:rPr>
              <a:t>25 </a:t>
            </a:r>
            <a:r>
              <a:rPr lang="ru-RU" sz="1200" dirty="0" err="1">
                <a:latin typeface="Times New Roman" panose="02020603050405020304" pitchFamily="18" charset="0"/>
                <a:ea typeface="Calibri"/>
                <a:cs typeface="Times New Roman" panose="02020603050405020304" pitchFamily="18" charset="0"/>
              </a:rPr>
              <a:t>нче</a:t>
            </a:r>
            <a:r>
              <a:rPr lang="ru-RU" sz="1200" dirty="0">
                <a:latin typeface="Times New Roman" panose="02020603050405020304" pitchFamily="18" charset="0"/>
                <a:ea typeface="Calibri"/>
                <a:cs typeface="Times New Roman" panose="02020603050405020304" pitchFamily="18" charset="0"/>
              </a:rPr>
              <a:t> март </a:t>
            </a:r>
            <a:r>
              <a:rPr lang="ru-RU" sz="1200" dirty="0" err="1">
                <a:latin typeface="Times New Roman" panose="02020603050405020304" pitchFamily="18" charset="0"/>
                <a:ea typeface="Calibri"/>
                <a:cs typeface="Times New Roman" panose="02020603050405020304" pitchFamily="18" charset="0"/>
              </a:rPr>
              <a:t>көнне</a:t>
            </a:r>
            <a:r>
              <a:rPr lang="ru-RU" sz="1200" dirty="0">
                <a:latin typeface="Times New Roman" panose="02020603050405020304" pitchFamily="18" charset="0"/>
                <a:ea typeface="Calibri"/>
                <a:cs typeface="Times New Roman" panose="02020603050405020304" pitchFamily="18" charset="0"/>
              </a:rPr>
              <a:t> </a:t>
            </a:r>
            <a:r>
              <a:rPr lang="ru-RU" sz="1200" dirty="0" err="1">
                <a:latin typeface="Times New Roman" panose="02020603050405020304" pitchFamily="18" charset="0"/>
                <a:ea typeface="Calibri"/>
                <a:cs typeface="Times New Roman" panose="02020603050405020304" pitchFamily="18" charset="0"/>
              </a:rPr>
              <a:t>Әхмәтзәки</a:t>
            </a:r>
            <a:r>
              <a:rPr lang="ru-RU" sz="1200" dirty="0">
                <a:latin typeface="Times New Roman" panose="02020603050405020304" pitchFamily="18" charset="0"/>
                <a:ea typeface="Calibri"/>
                <a:cs typeface="Times New Roman" panose="02020603050405020304" pitchFamily="18" charset="0"/>
              </a:rPr>
              <a:t> </a:t>
            </a:r>
            <a:r>
              <a:rPr lang="ru-RU" sz="1200" dirty="0" err="1">
                <a:latin typeface="Times New Roman" panose="02020603050405020304" pitchFamily="18" charset="0"/>
                <a:ea typeface="Calibri"/>
                <a:cs typeface="Times New Roman" panose="02020603050405020304" pitchFamily="18" charset="0"/>
              </a:rPr>
              <a:t>хәзрәт</a:t>
            </a:r>
            <a:r>
              <a:rPr lang="ru-RU" sz="1200" dirty="0">
                <a:latin typeface="Times New Roman" panose="02020603050405020304" pitchFamily="18" charset="0"/>
                <a:ea typeface="Calibri"/>
                <a:cs typeface="Times New Roman" panose="02020603050405020304" pitchFamily="18" charset="0"/>
              </a:rPr>
              <a:t> Сафиуллин </a:t>
            </a:r>
            <a:r>
              <a:rPr lang="ru-RU" sz="1200" dirty="0" err="1">
                <a:latin typeface="Times New Roman" panose="02020603050405020304" pitchFamily="18" charset="0"/>
                <a:ea typeface="Calibri"/>
                <a:cs typeface="Times New Roman" panose="02020603050405020304" pitchFamily="18" charset="0"/>
              </a:rPr>
              <a:t>исемендәге</a:t>
            </a:r>
            <a:r>
              <a:rPr lang="ru-RU" sz="1200" dirty="0">
                <a:latin typeface="Times New Roman" panose="02020603050405020304" pitchFamily="18" charset="0"/>
                <a:ea typeface="Calibri"/>
                <a:cs typeface="Times New Roman" panose="02020603050405020304" pitchFamily="18" charset="0"/>
              </a:rPr>
              <a:t> </a:t>
            </a:r>
            <a:r>
              <a:rPr lang="ru-RU" sz="1200" dirty="0" err="1">
                <a:latin typeface="Times New Roman" panose="02020603050405020304" pitchFamily="18" charset="0"/>
                <a:ea typeface="Calibri"/>
                <a:cs typeface="Times New Roman" panose="02020603050405020304" pitchFamily="18" charset="0"/>
              </a:rPr>
              <a:t>тәгълим</a:t>
            </a:r>
            <a:r>
              <a:rPr lang="ru-RU" sz="1200" dirty="0">
                <a:latin typeface="Times New Roman" panose="02020603050405020304" pitchFamily="18" charset="0"/>
                <a:ea typeface="Calibri"/>
                <a:cs typeface="Times New Roman" panose="02020603050405020304" pitchFamily="18" charset="0"/>
              </a:rPr>
              <a:t> </a:t>
            </a:r>
            <a:r>
              <a:rPr lang="ru-RU" sz="1200" dirty="0" err="1">
                <a:latin typeface="Times New Roman" panose="02020603050405020304" pitchFamily="18" charset="0"/>
                <a:ea typeface="Calibri"/>
                <a:cs typeface="Times New Roman" panose="02020603050405020304" pitchFamily="18" charset="0"/>
              </a:rPr>
              <a:t>үзәгендә</a:t>
            </a:r>
            <a:r>
              <a:rPr lang="ru-RU" sz="1200" dirty="0">
                <a:latin typeface="Times New Roman" panose="02020603050405020304" pitchFamily="18" charset="0"/>
                <a:ea typeface="Calibri"/>
                <a:cs typeface="Times New Roman" panose="02020603050405020304" pitchFamily="18" charset="0"/>
              </a:rPr>
              <a:t> «</a:t>
            </a:r>
            <a:r>
              <a:rPr lang="ru-RU" sz="1200" dirty="0" err="1">
                <a:latin typeface="Times New Roman" panose="02020603050405020304" pitchFamily="18" charset="0"/>
                <a:ea typeface="Calibri"/>
                <a:cs typeface="Times New Roman" panose="02020603050405020304" pitchFamily="18" charset="0"/>
              </a:rPr>
              <a:t>Коръән</a:t>
            </a:r>
            <a:r>
              <a:rPr lang="ru-RU" sz="1200" dirty="0">
                <a:latin typeface="Times New Roman" panose="02020603050405020304" pitchFamily="18" charset="0"/>
                <a:ea typeface="Calibri"/>
                <a:cs typeface="Times New Roman" panose="02020603050405020304" pitchFamily="18" charset="0"/>
              </a:rPr>
              <a:t> </a:t>
            </a:r>
            <a:r>
              <a:rPr lang="ru-RU" sz="1200" dirty="0" err="1">
                <a:latin typeface="Times New Roman" panose="02020603050405020304" pitchFamily="18" charset="0"/>
                <a:ea typeface="Calibri"/>
                <a:cs typeface="Times New Roman" panose="02020603050405020304" pitchFamily="18" charset="0"/>
              </a:rPr>
              <a:t>уку</a:t>
            </a:r>
            <a:r>
              <a:rPr lang="ru-RU" sz="1200" dirty="0">
                <a:latin typeface="Times New Roman" panose="02020603050405020304" pitchFamily="18" charset="0"/>
                <a:ea typeface="Calibri"/>
                <a:cs typeface="Times New Roman" panose="02020603050405020304" pitchFamily="18" charset="0"/>
              </a:rPr>
              <a:t>» </a:t>
            </a:r>
            <a:r>
              <a:rPr lang="ru-RU" sz="1200" dirty="0" err="1">
                <a:latin typeface="Times New Roman" panose="02020603050405020304" pitchFamily="18" charset="0"/>
                <a:ea typeface="Calibri"/>
                <a:cs typeface="Times New Roman" panose="02020603050405020304" pitchFamily="18" charset="0"/>
              </a:rPr>
              <a:t>бәйгесе</a:t>
            </a:r>
            <a:r>
              <a:rPr lang="ru-RU" sz="1200" dirty="0">
                <a:latin typeface="Times New Roman" panose="02020603050405020304" pitchFamily="18" charset="0"/>
                <a:ea typeface="Calibri"/>
                <a:cs typeface="Times New Roman" panose="02020603050405020304" pitchFamily="18" charset="0"/>
              </a:rPr>
              <a:t> </a:t>
            </a:r>
            <a:r>
              <a:rPr lang="ru-RU" sz="1200" dirty="0" err="1">
                <a:latin typeface="Times New Roman" panose="02020603050405020304" pitchFamily="18" charset="0"/>
                <a:ea typeface="Calibri"/>
                <a:cs typeface="Times New Roman" panose="02020603050405020304" pitchFamily="18" charset="0"/>
              </a:rPr>
              <a:t>һәм</a:t>
            </a:r>
            <a:r>
              <a:rPr lang="ru-RU" sz="1200" dirty="0">
                <a:latin typeface="Times New Roman" panose="02020603050405020304" pitchFamily="18" charset="0"/>
                <a:ea typeface="Calibri"/>
                <a:cs typeface="Times New Roman" panose="02020603050405020304" pitchFamily="18" charset="0"/>
              </a:rPr>
              <a:t> «</a:t>
            </a:r>
            <a:r>
              <a:rPr lang="ru-RU" sz="1200" dirty="0" err="1">
                <a:latin typeface="Times New Roman" panose="02020603050405020304" pitchFamily="18" charset="0"/>
                <a:ea typeface="Calibri"/>
                <a:cs typeface="Times New Roman" panose="02020603050405020304" pitchFamily="18" charset="0"/>
              </a:rPr>
              <a:t>Нәселем</a:t>
            </a:r>
            <a:r>
              <a:rPr lang="ru-RU" sz="1200" dirty="0">
                <a:latin typeface="Times New Roman" panose="02020603050405020304" pitchFamily="18" charset="0"/>
                <a:ea typeface="Calibri"/>
                <a:cs typeface="Times New Roman" panose="02020603050405020304" pitchFamily="18" charset="0"/>
              </a:rPr>
              <a:t> </a:t>
            </a:r>
            <a:r>
              <a:rPr lang="ru-RU" sz="1200" dirty="0" err="1">
                <a:latin typeface="Times New Roman" panose="02020603050405020304" pitchFamily="18" charset="0"/>
                <a:ea typeface="Calibri"/>
                <a:cs typeface="Times New Roman" panose="02020603050405020304" pitchFamily="18" charset="0"/>
              </a:rPr>
              <a:t>шәҗәрәсе</a:t>
            </a:r>
            <a:r>
              <a:rPr lang="ru-RU" sz="1200" dirty="0">
                <a:latin typeface="Times New Roman" panose="02020603050405020304" pitchFamily="18" charset="0"/>
                <a:ea typeface="Calibri"/>
                <a:cs typeface="Times New Roman" panose="02020603050405020304" pitchFamily="18" charset="0"/>
              </a:rPr>
              <a:t>» </a:t>
            </a:r>
            <a:r>
              <a:rPr lang="ru-RU" sz="1200" dirty="0" err="1">
                <a:latin typeface="Times New Roman" panose="02020603050405020304" pitchFamily="18" charset="0"/>
                <a:ea typeface="Calibri"/>
                <a:cs typeface="Times New Roman" panose="02020603050405020304" pitchFamily="18" charset="0"/>
              </a:rPr>
              <a:t>күргәзмәсе</a:t>
            </a:r>
            <a:r>
              <a:rPr lang="ru-RU" sz="1200" dirty="0">
                <a:latin typeface="Times New Roman" panose="02020603050405020304" pitchFamily="18" charset="0"/>
                <a:ea typeface="Calibri"/>
                <a:cs typeface="Times New Roman" panose="02020603050405020304" pitchFamily="18" charset="0"/>
              </a:rPr>
              <a:t> </a:t>
            </a:r>
            <a:r>
              <a:rPr lang="ru-RU" sz="1200" dirty="0" err="1">
                <a:latin typeface="Times New Roman" panose="02020603050405020304" pitchFamily="18" charset="0"/>
                <a:ea typeface="Calibri"/>
                <a:cs typeface="Times New Roman" panose="02020603050405020304" pitchFamily="18" charset="0"/>
              </a:rPr>
              <a:t>үтте</a:t>
            </a:r>
            <a:r>
              <a:rPr lang="ru-RU" sz="1200" dirty="0">
                <a:latin typeface="Times New Roman" panose="02020603050405020304" pitchFamily="18" charset="0"/>
                <a:ea typeface="Calibri"/>
                <a:cs typeface="Times New Roman" panose="02020603050405020304" pitchFamily="18" charset="0"/>
              </a:rPr>
              <a:t>.  </a:t>
            </a:r>
            <a:r>
              <a:rPr lang="ru-RU" sz="1200" dirty="0" err="1">
                <a:latin typeface="Times New Roman" panose="02020603050405020304" pitchFamily="18" charset="0"/>
                <a:ea typeface="Calibri"/>
                <a:cs typeface="Times New Roman" panose="02020603050405020304" pitchFamily="18" charset="0"/>
              </a:rPr>
              <a:t>Бәйге</a:t>
            </a:r>
            <a:r>
              <a:rPr lang="ru-RU" sz="1200" dirty="0">
                <a:latin typeface="Times New Roman" panose="02020603050405020304" pitchFamily="18" charset="0"/>
                <a:ea typeface="Calibri"/>
                <a:cs typeface="Times New Roman" panose="02020603050405020304" pitchFamily="18" charset="0"/>
              </a:rPr>
              <a:t> </a:t>
            </a:r>
            <a:r>
              <a:rPr lang="ru-RU" sz="1200" dirty="0" err="1">
                <a:latin typeface="Times New Roman" panose="02020603050405020304" pitchFamily="18" charset="0"/>
                <a:ea typeface="Calibri"/>
                <a:cs typeface="Times New Roman" panose="02020603050405020304" pitchFamily="18" charset="0"/>
              </a:rPr>
              <a:t>малайлар</a:t>
            </a:r>
            <a:r>
              <a:rPr lang="ru-RU" sz="1200" dirty="0">
                <a:latin typeface="Times New Roman" panose="02020603050405020304" pitchFamily="18" charset="0"/>
                <a:ea typeface="Calibri"/>
                <a:cs typeface="Times New Roman" panose="02020603050405020304" pitchFamily="18" charset="0"/>
              </a:rPr>
              <a:t> </a:t>
            </a:r>
            <a:r>
              <a:rPr lang="ru-RU" sz="1200" dirty="0" err="1">
                <a:latin typeface="Times New Roman" panose="02020603050405020304" pitchFamily="18" charset="0"/>
                <a:ea typeface="Calibri"/>
                <a:cs typeface="Times New Roman" panose="02020603050405020304" pitchFamily="18" charset="0"/>
              </a:rPr>
              <a:t>һәм</a:t>
            </a:r>
            <a:r>
              <a:rPr lang="ru-RU" sz="1200" dirty="0">
                <a:latin typeface="Times New Roman" panose="02020603050405020304" pitchFamily="18" charset="0"/>
                <a:ea typeface="Calibri"/>
                <a:cs typeface="Times New Roman" panose="02020603050405020304" pitchFamily="18" charset="0"/>
              </a:rPr>
              <a:t> </a:t>
            </a:r>
            <a:r>
              <a:rPr lang="ru-RU" sz="1200" dirty="0" err="1">
                <a:latin typeface="Times New Roman" panose="02020603050405020304" pitchFamily="18" charset="0"/>
                <a:ea typeface="Calibri"/>
                <a:cs typeface="Times New Roman" panose="02020603050405020304" pitchFamily="18" charset="0"/>
              </a:rPr>
              <a:t>кызлар</a:t>
            </a:r>
            <a:r>
              <a:rPr lang="ru-RU" sz="1200" dirty="0">
                <a:latin typeface="Times New Roman" panose="02020603050405020304" pitchFamily="18" charset="0"/>
                <a:ea typeface="Calibri"/>
                <a:cs typeface="Times New Roman" panose="02020603050405020304" pitchFamily="18" charset="0"/>
              </a:rPr>
              <a:t> </a:t>
            </a:r>
            <a:r>
              <a:rPr lang="ru-RU" sz="1200" dirty="0" err="1">
                <a:latin typeface="Times New Roman" panose="02020603050405020304" pitchFamily="18" charset="0"/>
                <a:ea typeface="Calibri"/>
                <a:cs typeface="Times New Roman" panose="02020603050405020304" pitchFamily="18" charset="0"/>
              </a:rPr>
              <a:t>өчен</a:t>
            </a:r>
            <a:r>
              <a:rPr lang="ru-RU" sz="1200" dirty="0">
                <a:latin typeface="Times New Roman" panose="02020603050405020304" pitchFamily="18" charset="0"/>
                <a:ea typeface="Calibri"/>
                <a:cs typeface="Times New Roman" panose="02020603050405020304" pitchFamily="18" charset="0"/>
              </a:rPr>
              <a:t> </a:t>
            </a:r>
            <a:r>
              <a:rPr lang="ru-RU" sz="1200" dirty="0" err="1">
                <a:latin typeface="Times New Roman" panose="02020603050405020304" pitchFamily="18" charset="0"/>
                <a:ea typeface="Calibri"/>
                <a:cs typeface="Times New Roman" panose="02020603050405020304" pitchFamily="18" charset="0"/>
              </a:rPr>
              <a:t>аерым</a:t>
            </a:r>
            <a:r>
              <a:rPr lang="ru-RU" sz="1200" dirty="0">
                <a:latin typeface="Times New Roman" panose="02020603050405020304" pitchFamily="18" charset="0"/>
                <a:ea typeface="Calibri"/>
                <a:cs typeface="Times New Roman" panose="02020603050405020304" pitchFamily="18" charset="0"/>
              </a:rPr>
              <a:t>  </a:t>
            </a:r>
            <a:r>
              <a:rPr lang="ru-RU" sz="1200" dirty="0" err="1">
                <a:latin typeface="Times New Roman" panose="02020603050405020304" pitchFamily="18" charset="0"/>
                <a:ea typeface="Calibri"/>
                <a:cs typeface="Times New Roman" panose="02020603050405020304" pitchFamily="18" charset="0"/>
              </a:rPr>
              <a:t>ике</a:t>
            </a:r>
            <a:r>
              <a:rPr lang="ru-RU" sz="1200" dirty="0">
                <a:latin typeface="Times New Roman" panose="02020603050405020304" pitchFamily="18" charset="0"/>
                <a:ea typeface="Calibri"/>
                <a:cs typeface="Times New Roman" panose="02020603050405020304" pitchFamily="18" charset="0"/>
              </a:rPr>
              <a:t> </a:t>
            </a:r>
            <a:r>
              <a:rPr lang="ru-RU" sz="1200" dirty="0" err="1">
                <a:latin typeface="Times New Roman" panose="02020603050405020304" pitchFamily="18" charset="0"/>
                <a:ea typeface="Calibri"/>
                <a:cs typeface="Times New Roman" panose="02020603050405020304" pitchFamily="18" charset="0"/>
              </a:rPr>
              <a:t>мәйданчыкта</a:t>
            </a:r>
            <a:r>
              <a:rPr lang="ru-RU" sz="1200" dirty="0">
                <a:latin typeface="Times New Roman" panose="02020603050405020304" pitchFamily="18" charset="0"/>
                <a:ea typeface="Calibri"/>
                <a:cs typeface="Times New Roman" panose="02020603050405020304" pitchFamily="18" charset="0"/>
              </a:rPr>
              <a:t> узды. Татар теле </a:t>
            </a:r>
            <a:r>
              <a:rPr lang="ru-RU" sz="1200" dirty="0" err="1">
                <a:latin typeface="Times New Roman" panose="02020603050405020304" pitchFamily="18" charset="0"/>
                <a:ea typeface="Calibri"/>
                <a:cs typeface="Times New Roman" panose="02020603050405020304" pitchFamily="18" charset="0"/>
              </a:rPr>
              <a:t>укытучылары</a:t>
            </a:r>
            <a:r>
              <a:rPr lang="ru-RU" sz="1200" dirty="0">
                <a:latin typeface="Times New Roman" panose="02020603050405020304" pitchFamily="18" charset="0"/>
                <a:ea typeface="Calibri"/>
                <a:cs typeface="Times New Roman" panose="02020603050405020304" pitchFamily="18" charset="0"/>
              </a:rPr>
              <a:t> </a:t>
            </a:r>
            <a:r>
              <a:rPr lang="ru-RU" sz="1200" dirty="0" err="1">
                <a:latin typeface="Times New Roman" panose="02020603050405020304" pitchFamily="18" charset="0"/>
                <a:ea typeface="Calibri"/>
                <a:cs typeface="Times New Roman" panose="02020603050405020304" pitchFamily="18" charset="0"/>
              </a:rPr>
              <a:t>җитәкчелегендә</a:t>
            </a:r>
            <a:r>
              <a:rPr lang="ru-RU" sz="1200" dirty="0">
                <a:latin typeface="Times New Roman" panose="02020603050405020304" pitchFamily="18" charset="0"/>
                <a:ea typeface="Calibri"/>
                <a:cs typeface="Times New Roman" panose="02020603050405020304" pitchFamily="18" charset="0"/>
              </a:rPr>
              <a:t> 1- 9 </a:t>
            </a:r>
            <a:r>
              <a:rPr lang="ru-RU" sz="1200" dirty="0" err="1">
                <a:latin typeface="Times New Roman" panose="02020603050405020304" pitchFamily="18" charset="0"/>
                <a:ea typeface="Calibri"/>
                <a:cs typeface="Times New Roman" panose="02020603050405020304" pitchFamily="18" charset="0"/>
              </a:rPr>
              <a:t>нчы</a:t>
            </a:r>
            <a:r>
              <a:rPr lang="ru-RU" sz="1200" dirty="0">
                <a:latin typeface="Times New Roman" panose="02020603050405020304" pitchFamily="18" charset="0"/>
                <a:ea typeface="Calibri"/>
                <a:cs typeface="Times New Roman" panose="02020603050405020304" pitchFamily="18" charset="0"/>
              </a:rPr>
              <a:t> </a:t>
            </a:r>
            <a:r>
              <a:rPr lang="ru-RU" sz="1200" dirty="0" err="1">
                <a:latin typeface="Times New Roman" panose="02020603050405020304" pitchFamily="18" charset="0"/>
                <a:ea typeface="Calibri"/>
                <a:cs typeface="Times New Roman" panose="02020603050405020304" pitchFamily="18" charset="0"/>
              </a:rPr>
              <a:t>сыйныф</a:t>
            </a:r>
            <a:r>
              <a:rPr lang="ru-RU" sz="1200" dirty="0">
                <a:latin typeface="Times New Roman" panose="02020603050405020304" pitchFamily="18" charset="0"/>
                <a:ea typeface="Calibri"/>
                <a:cs typeface="Times New Roman" panose="02020603050405020304" pitchFamily="18" charset="0"/>
              </a:rPr>
              <a:t> </a:t>
            </a:r>
            <a:r>
              <a:rPr lang="ru-RU" sz="1200" dirty="0" err="1">
                <a:latin typeface="Times New Roman" panose="02020603050405020304" pitchFamily="18" charset="0"/>
                <a:ea typeface="Calibri"/>
                <a:cs typeface="Times New Roman" panose="02020603050405020304" pitchFamily="18" charset="0"/>
              </a:rPr>
              <a:t>укучылары</a:t>
            </a:r>
            <a:r>
              <a:rPr lang="ru-RU" sz="1200" dirty="0">
                <a:latin typeface="Times New Roman" panose="02020603050405020304" pitchFamily="18" charset="0"/>
                <a:ea typeface="Calibri"/>
                <a:cs typeface="Times New Roman" panose="02020603050405020304" pitchFamily="18" charset="0"/>
              </a:rPr>
              <a:t> </a:t>
            </a:r>
            <a:r>
              <a:rPr lang="ru-RU" sz="1200" dirty="0" err="1">
                <a:latin typeface="Times New Roman" panose="02020603050405020304" pitchFamily="18" charset="0"/>
                <a:ea typeface="Calibri"/>
                <a:cs typeface="Times New Roman" panose="02020603050405020304" pitchFamily="18" charset="0"/>
              </a:rPr>
              <a:t>катнаштылар</a:t>
            </a:r>
            <a:r>
              <a:rPr lang="ru-RU" sz="1200" dirty="0">
                <a:latin typeface="Times New Roman" panose="02020603050405020304" pitchFamily="18" charset="0"/>
                <a:ea typeface="Calibri"/>
                <a:cs typeface="Times New Roman" panose="02020603050405020304" pitchFamily="18" charset="0"/>
              </a:rPr>
              <a:t>. </a:t>
            </a:r>
            <a:r>
              <a:rPr lang="ru-RU" sz="1200" dirty="0" err="1">
                <a:latin typeface="Times New Roman" panose="02020603050405020304" pitchFamily="18" charset="0"/>
                <a:ea typeface="Calibri"/>
                <a:cs typeface="Times New Roman" panose="02020603050405020304" pitchFamily="18" charset="0"/>
              </a:rPr>
              <a:t>Укытучыларга</a:t>
            </a:r>
            <a:r>
              <a:rPr lang="ru-RU" sz="1200" dirty="0">
                <a:latin typeface="Times New Roman" panose="02020603050405020304" pitchFamily="18" charset="0"/>
                <a:ea typeface="Calibri"/>
                <a:cs typeface="Times New Roman" panose="02020603050405020304" pitchFamily="18" charset="0"/>
              </a:rPr>
              <a:t> </a:t>
            </a:r>
            <a:r>
              <a:rPr lang="ru-RU" sz="1200" dirty="0" err="1">
                <a:latin typeface="Times New Roman" panose="02020603050405020304" pitchFamily="18" charset="0"/>
                <a:ea typeface="Calibri"/>
                <a:cs typeface="Times New Roman" panose="02020603050405020304" pitchFamily="18" charset="0"/>
              </a:rPr>
              <a:t>рәхмәт</a:t>
            </a:r>
            <a:r>
              <a:rPr lang="ru-RU" sz="1200" dirty="0">
                <a:latin typeface="Times New Roman" panose="02020603050405020304" pitchFamily="18" charset="0"/>
                <a:ea typeface="Calibri"/>
                <a:cs typeface="Times New Roman" panose="02020603050405020304" pitchFamily="18" charset="0"/>
              </a:rPr>
              <a:t> </a:t>
            </a:r>
            <a:r>
              <a:rPr lang="ru-RU" sz="1200" dirty="0" err="1">
                <a:latin typeface="Times New Roman" panose="02020603050405020304" pitchFamily="18" charset="0"/>
                <a:ea typeface="Calibri"/>
                <a:cs typeface="Times New Roman" panose="02020603050405020304" pitchFamily="18" charset="0"/>
              </a:rPr>
              <a:t>хатлары</a:t>
            </a:r>
            <a:r>
              <a:rPr lang="ru-RU" sz="1200" dirty="0">
                <a:latin typeface="Times New Roman" panose="02020603050405020304" pitchFamily="18" charset="0"/>
                <a:ea typeface="Calibri"/>
                <a:cs typeface="Times New Roman" panose="02020603050405020304" pitchFamily="18" charset="0"/>
              </a:rPr>
              <a:t> </a:t>
            </a:r>
            <a:r>
              <a:rPr lang="ru-RU" sz="1200" dirty="0" err="1">
                <a:latin typeface="Times New Roman" panose="02020603050405020304" pitchFamily="18" charset="0"/>
                <a:ea typeface="Calibri"/>
                <a:cs typeface="Times New Roman" panose="02020603050405020304" pitchFamily="18" charset="0"/>
              </a:rPr>
              <a:t>тапшырылды</a:t>
            </a:r>
            <a:r>
              <a:rPr lang="ru-RU" sz="1200" dirty="0">
                <a:latin typeface="Times New Roman" panose="02020603050405020304" pitchFamily="18" charset="0"/>
                <a:ea typeface="Calibri"/>
                <a:cs typeface="Times New Roman" panose="02020603050405020304" pitchFamily="18" charset="0"/>
              </a:rPr>
              <a:t>, </a:t>
            </a:r>
            <a:r>
              <a:rPr lang="ru-RU" sz="1200" dirty="0" err="1">
                <a:latin typeface="Times New Roman" panose="02020603050405020304" pitchFamily="18" charset="0"/>
                <a:ea typeface="Calibri"/>
                <a:cs typeface="Times New Roman" panose="02020603050405020304" pitchFamily="18" charset="0"/>
              </a:rPr>
              <a:t>гимназистлар</a:t>
            </a:r>
            <a:r>
              <a:rPr lang="ru-RU" sz="1200" dirty="0">
                <a:latin typeface="Times New Roman" panose="02020603050405020304" pitchFamily="18" charset="0"/>
                <a:ea typeface="Calibri"/>
                <a:cs typeface="Times New Roman" panose="02020603050405020304" pitchFamily="18" charset="0"/>
              </a:rPr>
              <a:t> 1 </a:t>
            </a:r>
            <a:r>
              <a:rPr lang="ru-RU" sz="1200" dirty="0" err="1">
                <a:latin typeface="Times New Roman" panose="02020603050405020304" pitchFamily="18" charset="0"/>
                <a:ea typeface="Calibri"/>
                <a:cs typeface="Times New Roman" panose="02020603050405020304" pitchFamily="18" charset="0"/>
              </a:rPr>
              <a:t>нче</a:t>
            </a:r>
            <a:r>
              <a:rPr lang="ru-RU" sz="1200" dirty="0">
                <a:latin typeface="Times New Roman" panose="02020603050405020304" pitchFamily="18" charset="0"/>
                <a:ea typeface="Calibri"/>
                <a:cs typeface="Times New Roman" panose="02020603050405020304" pitchFamily="18" charset="0"/>
              </a:rPr>
              <a:t> </a:t>
            </a:r>
            <a:r>
              <a:rPr lang="ru-RU" sz="1200" dirty="0" err="1">
                <a:latin typeface="Times New Roman" panose="02020603050405020304" pitchFamily="18" charset="0"/>
                <a:ea typeface="Calibri"/>
                <a:cs typeface="Times New Roman" panose="02020603050405020304" pitchFamily="18" charset="0"/>
              </a:rPr>
              <a:t>урыннарны</a:t>
            </a:r>
            <a:r>
              <a:rPr lang="ru-RU" sz="1200" dirty="0">
                <a:latin typeface="Times New Roman" panose="02020603050405020304" pitchFamily="18" charset="0"/>
                <a:ea typeface="Calibri"/>
                <a:cs typeface="Times New Roman" panose="02020603050405020304" pitchFamily="18" charset="0"/>
              </a:rPr>
              <a:t> </a:t>
            </a:r>
            <a:r>
              <a:rPr lang="ru-RU" sz="1200" dirty="0" err="1">
                <a:latin typeface="Times New Roman" panose="02020603050405020304" pitchFamily="18" charset="0"/>
                <a:ea typeface="Calibri"/>
                <a:cs typeface="Times New Roman" panose="02020603050405020304" pitchFamily="18" charset="0"/>
              </a:rPr>
              <a:t>яуладылар</a:t>
            </a:r>
            <a:r>
              <a:rPr lang="ru-RU" sz="1200" dirty="0">
                <a:latin typeface="Times New Roman" panose="02020603050405020304" pitchFamily="18" charset="0"/>
                <a:ea typeface="Calibri"/>
                <a:cs typeface="Times New Roman" panose="02020603050405020304" pitchFamily="18" charset="0"/>
              </a:rPr>
              <a:t>, </a:t>
            </a:r>
            <a:r>
              <a:rPr lang="ru-RU" sz="1200" dirty="0" err="1">
                <a:latin typeface="Times New Roman" panose="02020603050405020304" pitchFamily="18" charset="0"/>
                <a:ea typeface="Calibri"/>
                <a:cs typeface="Times New Roman" panose="02020603050405020304" pitchFamily="18" charset="0"/>
              </a:rPr>
              <a:t>татлы</a:t>
            </a:r>
            <a:r>
              <a:rPr lang="ru-RU" sz="1200" dirty="0">
                <a:latin typeface="Times New Roman" panose="02020603050405020304" pitchFamily="18" charset="0"/>
                <a:ea typeface="Calibri"/>
                <a:cs typeface="Times New Roman" panose="02020603050405020304" pitchFamily="18" charset="0"/>
              </a:rPr>
              <a:t> </a:t>
            </a:r>
            <a:r>
              <a:rPr lang="ru-RU" sz="1200" dirty="0" err="1">
                <a:latin typeface="Times New Roman" panose="02020603050405020304" pitchFamily="18" charset="0"/>
                <a:ea typeface="Calibri"/>
                <a:cs typeface="Times New Roman" panose="02020603050405020304" pitchFamily="18" charset="0"/>
              </a:rPr>
              <a:t>бүләкләргә</a:t>
            </a:r>
            <a:r>
              <a:rPr lang="ru-RU" sz="1200" dirty="0">
                <a:latin typeface="Times New Roman" panose="02020603050405020304" pitchFamily="18" charset="0"/>
                <a:ea typeface="Calibri"/>
                <a:cs typeface="Times New Roman" panose="02020603050405020304" pitchFamily="18" charset="0"/>
              </a:rPr>
              <a:t> </a:t>
            </a:r>
            <a:r>
              <a:rPr lang="ru-RU" sz="1200" dirty="0" err="1">
                <a:latin typeface="Times New Roman" panose="02020603050405020304" pitchFamily="18" charset="0"/>
                <a:ea typeface="Calibri"/>
                <a:cs typeface="Times New Roman" panose="02020603050405020304" pitchFamily="18" charset="0"/>
              </a:rPr>
              <a:t>ия</a:t>
            </a:r>
            <a:r>
              <a:rPr lang="ru-RU" sz="1200" dirty="0">
                <a:latin typeface="Times New Roman" panose="02020603050405020304" pitchFamily="18" charset="0"/>
                <a:ea typeface="Calibri"/>
                <a:cs typeface="Times New Roman" panose="02020603050405020304" pitchFamily="18" charset="0"/>
              </a:rPr>
              <a:t> </a:t>
            </a:r>
            <a:r>
              <a:rPr lang="ru-RU" sz="1200" dirty="0" err="1">
                <a:latin typeface="Times New Roman" panose="02020603050405020304" pitchFamily="18" charset="0"/>
                <a:ea typeface="Calibri"/>
                <a:cs typeface="Times New Roman" panose="02020603050405020304" pitchFamily="18" charset="0"/>
              </a:rPr>
              <a:t>булдылар</a:t>
            </a:r>
            <a:r>
              <a:rPr lang="ru-RU" sz="1200" dirty="0">
                <a:latin typeface="Times New Roman" panose="02020603050405020304" pitchFamily="18" charset="0"/>
                <a:ea typeface="Calibri"/>
                <a:cs typeface="Times New Roman" panose="02020603050405020304" pitchFamily="18" charset="0"/>
              </a:rPr>
              <a:t>.</a:t>
            </a:r>
          </a:p>
          <a:p>
            <a:r>
              <a:rPr lang="ru-RU" sz="1200" dirty="0" smtClean="0">
                <a:latin typeface="Times New Roman" panose="02020603050405020304" pitchFamily="18" charset="0"/>
                <a:ea typeface="Calibri"/>
                <a:cs typeface="Times New Roman" panose="02020603050405020304" pitchFamily="18" charset="0"/>
              </a:rPr>
              <a:t>        25 </a:t>
            </a:r>
            <a:r>
              <a:rPr lang="ru-RU" sz="1200" dirty="0">
                <a:latin typeface="Times New Roman" panose="02020603050405020304" pitchFamily="18" charset="0"/>
                <a:ea typeface="Calibri"/>
                <a:cs typeface="Times New Roman" panose="02020603050405020304" pitchFamily="18" charset="0"/>
              </a:rPr>
              <a:t>марта в образовательном центре имени </a:t>
            </a:r>
            <a:r>
              <a:rPr lang="ru-RU" sz="1200" dirty="0" err="1">
                <a:latin typeface="Times New Roman" panose="02020603050405020304" pitchFamily="18" charset="0"/>
                <a:ea typeface="Calibri"/>
                <a:cs typeface="Times New Roman" panose="02020603050405020304" pitchFamily="18" charset="0"/>
              </a:rPr>
              <a:t>Ахмадзаки</a:t>
            </a:r>
            <a:r>
              <a:rPr lang="ru-RU" sz="1200" dirty="0">
                <a:latin typeface="Times New Roman" panose="02020603050405020304" pitchFamily="18" charset="0"/>
                <a:ea typeface="Calibri"/>
                <a:cs typeface="Times New Roman" panose="02020603050405020304" pitchFamily="18" charset="0"/>
              </a:rPr>
              <a:t> </a:t>
            </a:r>
            <a:r>
              <a:rPr lang="ru-RU" sz="1200" dirty="0" err="1">
                <a:latin typeface="Times New Roman" panose="02020603050405020304" pitchFamily="18" charset="0"/>
                <a:ea typeface="Calibri"/>
                <a:cs typeface="Times New Roman" panose="02020603050405020304" pitchFamily="18" charset="0"/>
              </a:rPr>
              <a:t>хазрата</a:t>
            </a:r>
            <a:r>
              <a:rPr lang="ru-RU" sz="1200" dirty="0">
                <a:latin typeface="Times New Roman" panose="02020603050405020304" pitchFamily="18" charset="0"/>
                <a:ea typeface="Calibri"/>
                <a:cs typeface="Times New Roman" panose="02020603050405020304" pitchFamily="18" charset="0"/>
              </a:rPr>
              <a:t> Сафиуллина прошел конкурс среди чтецов Корана и выставка «Моя Родословная».  Конкурс проходил на двух площадках: для мальчиков и девочек. Участвовали учителя родного (татарского) языка и литературы с учащимися </a:t>
            </a:r>
            <a:r>
              <a:rPr lang="tt-RU" sz="1200" dirty="0">
                <a:latin typeface="Times New Roman" panose="02020603050405020304" pitchFamily="18" charset="0"/>
                <a:ea typeface="Calibri"/>
                <a:cs typeface="Times New Roman" panose="02020603050405020304" pitchFamily="18" charset="0"/>
              </a:rPr>
              <a:t>1-9</a:t>
            </a:r>
            <a:r>
              <a:rPr lang="ru-RU" sz="1200" dirty="0">
                <a:latin typeface="Times New Roman" panose="02020603050405020304" pitchFamily="18" charset="0"/>
                <a:ea typeface="Calibri"/>
                <a:cs typeface="Times New Roman" panose="02020603050405020304" pitchFamily="18" charset="0"/>
              </a:rPr>
              <a:t> классов. </a:t>
            </a:r>
            <a:r>
              <a:rPr lang="tt-RU" sz="1200" dirty="0">
                <a:latin typeface="Times New Roman" panose="02020603050405020304" pitchFamily="18" charset="0"/>
                <a:ea typeface="Calibri"/>
                <a:cs typeface="Times New Roman" panose="02020603050405020304" pitchFamily="18" charset="0"/>
              </a:rPr>
              <a:t>Гимназисты стали победителями конкурса чтецов Корана. Учителя удостоились  благодарственными письмами. </a:t>
            </a:r>
            <a:r>
              <a:rPr lang="en-US" sz="1200" dirty="0">
                <a:latin typeface="Times New Roman" panose="02020603050405020304" pitchFamily="18" charset="0"/>
                <a:ea typeface="Calibri"/>
                <a:cs typeface="Times New Roman" panose="02020603050405020304" pitchFamily="18" charset="0"/>
              </a:rPr>
              <a:t> </a:t>
            </a:r>
            <a:r>
              <a:rPr lang="en-US" sz="1200" dirty="0" smtClean="0">
                <a:latin typeface="Times New Roman" panose="02020603050405020304" pitchFamily="18" charset="0"/>
                <a:ea typeface="Calibri"/>
                <a:cs typeface="Times New Roman" panose="02020603050405020304" pitchFamily="18" charset="0"/>
              </a:rPr>
              <a:t>                                                                          </a:t>
            </a:r>
            <a:r>
              <a:rPr lang="tt-RU" sz="1200" dirty="0">
                <a:latin typeface="Times New Roman" panose="02020603050405020304" pitchFamily="18" charset="0"/>
                <a:ea typeface="Calibri"/>
                <a:cs typeface="Times New Roman" panose="02020603050405020304" pitchFamily="18" charset="0"/>
              </a:rPr>
              <a:t> </a:t>
            </a:r>
            <a:r>
              <a:rPr lang="tt-RU" sz="1200" dirty="0" smtClean="0">
                <a:latin typeface="Times New Roman" panose="02020603050405020304" pitchFamily="18" charset="0"/>
                <a:ea typeface="Calibri"/>
                <a:cs typeface="Times New Roman" panose="02020603050405020304" pitchFamily="18" charset="0"/>
              </a:rPr>
              <a:t>                                                                                                          </a:t>
            </a:r>
            <a:r>
              <a:rPr lang="en-US" sz="1200" dirty="0" smtClean="0">
                <a:latin typeface="Times New Roman" panose="02020603050405020304" pitchFamily="18" charset="0"/>
                <a:ea typeface="Calibri"/>
                <a:cs typeface="Times New Roman" panose="02020603050405020304" pitchFamily="18" charset="0"/>
              </a:rPr>
              <a:t>   	</a:t>
            </a:r>
            <a:endParaRPr lang="ru-RU" sz="1600" dirty="0">
              <a:effectLst/>
              <a:latin typeface="Times New Roman" panose="02020603050405020304" pitchFamily="18" charset="0"/>
              <a:ea typeface="Calibri"/>
              <a:cs typeface="Times New Roman" panose="02020603050405020304" pitchFamily="18" charset="0"/>
            </a:endParaRPr>
          </a:p>
        </p:txBody>
      </p:sp>
      <p:pic>
        <p:nvPicPr>
          <p:cNvPr id="7" name="Рисунок 6" descr="C:\Users\Гимназия\AppData\Local\Microsoft\Windows\INetCache\Content.Word\IMG-20210325-WA001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72200" y="2813694"/>
            <a:ext cx="2170029" cy="2067796"/>
          </a:xfrm>
          <a:prstGeom prst="rect">
            <a:avLst/>
          </a:prstGeom>
          <a:ln>
            <a:noFill/>
          </a:ln>
          <a:effectLst>
            <a:outerShdw blurRad="190500" algn="tl" rotWithShape="0">
              <a:srgbClr val="000000">
                <a:alpha val="70000"/>
              </a:srgbClr>
            </a:outerShdw>
          </a:effectLst>
        </p:spPr>
      </p:pic>
      <p:pic>
        <p:nvPicPr>
          <p:cNvPr id="8" name="Рисунок 7"/>
          <p:cNvPicPr/>
          <p:nvPr/>
        </p:nvPicPr>
        <p:blipFill>
          <a:blip r:embed="rId4">
            <a:extLst>
              <a:ext uri="{28A0092B-C50C-407E-A947-70E740481C1C}">
                <a14:useLocalDpi xmlns:a14="http://schemas.microsoft.com/office/drawing/2010/main" val="0"/>
              </a:ext>
            </a:extLst>
          </a:blip>
          <a:srcRect/>
          <a:stretch>
            <a:fillRect/>
          </a:stretch>
        </p:blipFill>
        <p:spPr bwMode="auto">
          <a:xfrm>
            <a:off x="1043608" y="2824385"/>
            <a:ext cx="2594888" cy="1989345"/>
          </a:xfrm>
          <a:prstGeom prst="rect">
            <a:avLst/>
          </a:prstGeom>
          <a:ln>
            <a:noFill/>
          </a:ln>
          <a:effectLst>
            <a:outerShdw blurRad="190500" algn="tl" rotWithShape="0">
              <a:srgbClr val="000000">
                <a:alpha val="70000"/>
              </a:srgbClr>
            </a:outerShdw>
          </a:effectLst>
        </p:spPr>
      </p:pic>
      <p:pic>
        <p:nvPicPr>
          <p:cNvPr id="1026"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20273" b="22989"/>
          <a:stretch/>
        </p:blipFill>
        <p:spPr bwMode="auto">
          <a:xfrm>
            <a:off x="3923928" y="2797443"/>
            <a:ext cx="2071644" cy="2089632"/>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1821852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B19B0651-EE4F-4900-A07F-96A6BFA9D0F0}" type="slidenum">
              <a:rPr lang="ru-RU" smtClean="0"/>
              <a:t>27</a:t>
            </a:fld>
            <a:endParaRPr lang="ru-RU"/>
          </a:p>
        </p:txBody>
      </p:sp>
      <p:sp>
        <p:nvSpPr>
          <p:cNvPr id="6" name="Заголовок 1"/>
          <p:cNvSpPr txBox="1">
            <a:spLocks/>
          </p:cNvSpPr>
          <p:nvPr/>
        </p:nvSpPr>
        <p:spPr>
          <a:xfrm>
            <a:off x="611560" y="248665"/>
            <a:ext cx="8075240" cy="277540"/>
          </a:xfrm>
          <a:prstGeom prst="rect">
            <a:avLst/>
          </a:prstGeom>
        </p:spPr>
        <p:txBody>
          <a:bodyPr vert="horz" lIns="91440" tIns="45720" rIns="91440" bIns="45720" rtlCol="0" anchor="ctr">
            <a:normAutofit fontScale="75000" lnSpcReduction="20000"/>
          </a:bodyPr>
          <a:lstStyle>
            <a:lvl1pPr algn="ctr" defTabSz="914400" rtl="0" eaLnBrk="1" latinLnBrk="0" hangingPunct="1">
              <a:spcBef>
                <a:spcPct val="0"/>
              </a:spcBef>
              <a:buNone/>
              <a:defRPr sz="4400" b="1" kern="1200">
                <a:solidFill>
                  <a:schemeClr val="tx1"/>
                </a:solidFill>
                <a:latin typeface="+mj-lt"/>
                <a:ea typeface="+mj-ea"/>
                <a:cs typeface="+mj-cs"/>
              </a:defRPr>
            </a:lvl1pPr>
          </a:lstStyle>
          <a:p>
            <a:endParaRPr lang="ru-RU" sz="2000" dirty="0">
              <a:solidFill>
                <a:schemeClr val="tx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9" name="Рисунок 18"/>
          <p:cNvPicPr>
            <a:picLocks noChangeAspect="1"/>
          </p:cNvPicPr>
          <p:nvPr/>
        </p:nvPicPr>
        <p:blipFill>
          <a:blip r:embed="rId2"/>
          <a:stretch>
            <a:fillRect/>
          </a:stretch>
        </p:blipFill>
        <p:spPr>
          <a:xfrm>
            <a:off x="7076362" y="0"/>
            <a:ext cx="2067638" cy="902055"/>
          </a:xfrm>
          <a:prstGeom prst="rect">
            <a:avLst/>
          </a:prstGeom>
        </p:spPr>
      </p:pic>
      <p:sp>
        <p:nvSpPr>
          <p:cNvPr id="2" name="Прямоугольник 1"/>
          <p:cNvSpPr/>
          <p:nvPr/>
        </p:nvSpPr>
        <p:spPr>
          <a:xfrm>
            <a:off x="1403648" y="161490"/>
            <a:ext cx="5201359" cy="340093"/>
          </a:xfrm>
          <a:prstGeom prst="rect">
            <a:avLst/>
          </a:prstGeom>
        </p:spPr>
        <p:txBody>
          <a:bodyPr wrap="square">
            <a:spAutoFit/>
          </a:bodyPr>
          <a:lstStyle/>
          <a:p>
            <a:pPr marL="266700" algn="ctr">
              <a:lnSpc>
                <a:spcPct val="115000"/>
              </a:lnSpc>
              <a:spcAft>
                <a:spcPts val="1000"/>
              </a:spcAft>
            </a:pPr>
            <a:r>
              <a:rPr lang="ru-RU" sz="1400" dirty="0" smtClean="0">
                <a:solidFill>
                  <a:srgbClr val="FF0000"/>
                </a:solidFill>
                <a:latin typeface="Times New Roman"/>
                <a:ea typeface="Calibri"/>
                <a:cs typeface="Times New Roman"/>
              </a:rPr>
              <a:t>«ТЕАТР И ДЕТИ- 2021»/«ТЕАТР ҺӘМ БАЛАЛАР- 2021»</a:t>
            </a:r>
            <a:endParaRPr lang="ru-RU" sz="1400" dirty="0">
              <a:solidFill>
                <a:srgbClr val="FF0000"/>
              </a:solidFill>
              <a:effectLst/>
              <a:latin typeface="Calibri"/>
              <a:ea typeface="Calibri"/>
              <a:cs typeface="Times New Roman"/>
            </a:endParaRPr>
          </a:p>
        </p:txBody>
      </p:sp>
      <p:sp>
        <p:nvSpPr>
          <p:cNvPr id="3" name="Прямоугольник 2"/>
          <p:cNvSpPr/>
          <p:nvPr/>
        </p:nvSpPr>
        <p:spPr>
          <a:xfrm>
            <a:off x="1115616" y="627534"/>
            <a:ext cx="6300192" cy="2543197"/>
          </a:xfrm>
          <a:prstGeom prst="rect">
            <a:avLst/>
          </a:prstGeom>
        </p:spPr>
        <p:txBody>
          <a:bodyPr wrap="square">
            <a:spAutoFit/>
          </a:bodyPr>
          <a:lstStyle/>
          <a:p>
            <a:pPr>
              <a:lnSpc>
                <a:spcPct val="115000"/>
              </a:lnSpc>
              <a:spcAft>
                <a:spcPts val="1000"/>
              </a:spcAft>
            </a:pPr>
            <a:r>
              <a:rPr lang="en-US" sz="1200" dirty="0" smtClean="0">
                <a:latin typeface="Times New Roman"/>
                <a:ea typeface="Calibri"/>
                <a:cs typeface="Times New Roman"/>
              </a:rPr>
              <a:t>              </a:t>
            </a:r>
            <a:r>
              <a:rPr lang="ru-RU" sz="1200" dirty="0">
                <a:latin typeface="Times New Roman"/>
                <a:ea typeface="Calibri"/>
                <a:cs typeface="Times New Roman"/>
              </a:rPr>
              <a:t>27 </a:t>
            </a:r>
            <a:r>
              <a:rPr lang="ru-RU" sz="1200" dirty="0" err="1">
                <a:latin typeface="Times New Roman"/>
                <a:ea typeface="Calibri"/>
                <a:cs typeface="Times New Roman"/>
              </a:rPr>
              <a:t>нче</a:t>
            </a:r>
            <a:r>
              <a:rPr lang="ru-RU" sz="1200" dirty="0">
                <a:latin typeface="Times New Roman"/>
                <a:ea typeface="Calibri"/>
                <a:cs typeface="Times New Roman"/>
              </a:rPr>
              <a:t> март – </a:t>
            </a:r>
            <a:r>
              <a:rPr lang="ru-RU" sz="1200" dirty="0" err="1">
                <a:latin typeface="Times New Roman"/>
                <a:ea typeface="Calibri"/>
                <a:cs typeface="Times New Roman"/>
              </a:rPr>
              <a:t>Халыкара</a:t>
            </a:r>
            <a:r>
              <a:rPr lang="ru-RU" sz="1200" dirty="0">
                <a:latin typeface="Times New Roman"/>
                <a:ea typeface="Calibri"/>
                <a:cs typeface="Times New Roman"/>
              </a:rPr>
              <a:t> театр </a:t>
            </a:r>
            <a:r>
              <a:rPr lang="ru-RU" sz="1200" dirty="0" err="1">
                <a:latin typeface="Times New Roman"/>
                <a:ea typeface="Calibri"/>
                <a:cs typeface="Times New Roman"/>
              </a:rPr>
              <a:t>көне</a:t>
            </a:r>
            <a:r>
              <a:rPr lang="ru-RU" sz="1200" dirty="0">
                <a:latin typeface="Times New Roman"/>
                <a:ea typeface="Calibri"/>
                <a:cs typeface="Times New Roman"/>
              </a:rPr>
              <a:t>. </a:t>
            </a:r>
            <a:r>
              <a:rPr lang="ru-RU" sz="1200" dirty="0" err="1">
                <a:latin typeface="Times New Roman"/>
                <a:ea typeface="Calibri"/>
                <a:cs typeface="Times New Roman"/>
              </a:rPr>
              <a:t>Бу</a:t>
            </a:r>
            <a:r>
              <a:rPr lang="ru-RU" sz="1200" dirty="0">
                <a:latin typeface="Times New Roman"/>
                <a:ea typeface="Calibri"/>
                <a:cs typeface="Times New Roman"/>
              </a:rPr>
              <a:t> театр </a:t>
            </a:r>
            <a:r>
              <a:rPr lang="ru-RU" sz="1200" dirty="0" err="1">
                <a:latin typeface="Times New Roman"/>
                <a:ea typeface="Calibri"/>
                <a:cs typeface="Times New Roman"/>
              </a:rPr>
              <a:t>сәнгатен</a:t>
            </a:r>
            <a:r>
              <a:rPr lang="ru-RU" sz="1200" dirty="0">
                <a:latin typeface="Times New Roman"/>
                <a:ea typeface="Calibri"/>
                <a:cs typeface="Times New Roman"/>
              </a:rPr>
              <a:t> </a:t>
            </a:r>
            <a:r>
              <a:rPr lang="ru-RU" sz="1200" dirty="0" err="1">
                <a:latin typeface="Times New Roman"/>
                <a:ea typeface="Calibri"/>
                <a:cs typeface="Times New Roman"/>
              </a:rPr>
              <a:t>яратучылар</a:t>
            </a:r>
            <a:r>
              <a:rPr lang="ru-RU" sz="1200" dirty="0">
                <a:latin typeface="Times New Roman"/>
                <a:ea typeface="Calibri"/>
                <a:cs typeface="Times New Roman"/>
              </a:rPr>
              <a:t> </a:t>
            </a:r>
            <a:r>
              <a:rPr lang="ru-RU" sz="1200" dirty="0" err="1">
                <a:latin typeface="Times New Roman"/>
                <a:ea typeface="Calibri"/>
                <a:cs typeface="Times New Roman"/>
              </a:rPr>
              <a:t>өчен</a:t>
            </a:r>
            <a:r>
              <a:rPr lang="ru-RU" sz="1200" dirty="0">
                <a:latin typeface="Times New Roman"/>
                <a:ea typeface="Calibri"/>
                <a:cs typeface="Times New Roman"/>
              </a:rPr>
              <a:t> </a:t>
            </a:r>
            <a:r>
              <a:rPr lang="ru-RU" sz="1200" dirty="0" err="1">
                <a:latin typeface="Times New Roman"/>
                <a:ea typeface="Calibri"/>
                <a:cs typeface="Times New Roman"/>
              </a:rPr>
              <a:t>чын</a:t>
            </a:r>
            <a:r>
              <a:rPr lang="ru-RU" sz="1200" dirty="0">
                <a:latin typeface="Times New Roman"/>
                <a:ea typeface="Calibri"/>
                <a:cs typeface="Times New Roman"/>
              </a:rPr>
              <a:t> </a:t>
            </a:r>
            <a:r>
              <a:rPr lang="ru-RU" sz="1200" dirty="0" err="1">
                <a:latin typeface="Times New Roman"/>
                <a:ea typeface="Calibri"/>
                <a:cs typeface="Times New Roman"/>
              </a:rPr>
              <a:t>бәйрәм</a:t>
            </a:r>
            <a:r>
              <a:rPr lang="ru-RU" sz="1200" dirty="0">
                <a:latin typeface="Times New Roman"/>
                <a:ea typeface="Calibri"/>
                <a:cs typeface="Times New Roman"/>
              </a:rPr>
              <a:t>. </a:t>
            </a:r>
            <a:r>
              <a:rPr lang="tt-RU" sz="1200" dirty="0">
                <a:latin typeface="Times New Roman"/>
                <a:ea typeface="Calibri"/>
                <a:cs typeface="Times New Roman"/>
              </a:rPr>
              <a:t>Шул уңайдан «Киләчәк» балалар иҗат үзәгендә балалар театр коллективларының «Театр һәм балалар – 2021»  район конкурсы узды. Бу конкурста безнең гимназиядән «Яшь артист» һәм «Илһам чишмәсе»  балалар театр коллективлары катнаштып, I һәм II дәрәҗәле дипломнарга ия булдылар</a:t>
            </a:r>
            <a:r>
              <a:rPr lang="tt-RU" sz="1200" dirty="0" smtClean="0">
                <a:latin typeface="Times New Roman"/>
                <a:ea typeface="Calibri"/>
                <a:cs typeface="Times New Roman"/>
              </a:rPr>
              <a:t>.</a:t>
            </a:r>
            <a:r>
              <a:rPr lang="ru-RU" sz="1200" dirty="0" smtClean="0">
                <a:latin typeface="Calibri"/>
                <a:ea typeface="Calibri"/>
                <a:cs typeface="Times New Roman"/>
              </a:rPr>
              <a:t>                                                            </a:t>
            </a:r>
            <a:r>
              <a:rPr lang="en-US" sz="1200" dirty="0" smtClean="0">
                <a:latin typeface="Times New Roman"/>
                <a:ea typeface="Calibri"/>
                <a:cs typeface="Times New Roman"/>
              </a:rPr>
              <a:t> </a:t>
            </a:r>
            <a:r>
              <a:rPr lang="ru-RU" sz="1200" dirty="0" smtClean="0">
                <a:latin typeface="Times New Roman"/>
                <a:ea typeface="Calibri"/>
                <a:cs typeface="Times New Roman"/>
              </a:rPr>
              <a:t>              </a:t>
            </a:r>
          </a:p>
          <a:p>
            <a:pPr>
              <a:lnSpc>
                <a:spcPct val="115000"/>
              </a:lnSpc>
              <a:spcAft>
                <a:spcPts val="1000"/>
              </a:spcAft>
            </a:pPr>
            <a:r>
              <a:rPr lang="ru-RU" sz="1200" dirty="0">
                <a:latin typeface="Times New Roman"/>
                <a:ea typeface="Calibri"/>
                <a:cs typeface="Times New Roman"/>
              </a:rPr>
              <a:t> </a:t>
            </a:r>
            <a:r>
              <a:rPr lang="ru-RU" sz="1200" dirty="0" smtClean="0">
                <a:latin typeface="Times New Roman"/>
                <a:ea typeface="Calibri"/>
                <a:cs typeface="Times New Roman"/>
              </a:rPr>
              <a:t>         27 </a:t>
            </a:r>
            <a:r>
              <a:rPr lang="ru-RU" sz="1200" dirty="0">
                <a:latin typeface="Times New Roman"/>
                <a:ea typeface="Calibri"/>
                <a:cs typeface="Times New Roman"/>
              </a:rPr>
              <a:t>марта – Международный день театра. Это настоящий праздник для </a:t>
            </a:r>
            <a:r>
              <a:rPr lang="ru-RU" sz="1200" dirty="0" smtClean="0">
                <a:latin typeface="Times New Roman"/>
                <a:ea typeface="Calibri"/>
                <a:cs typeface="Times New Roman"/>
              </a:rPr>
              <a:t>любителей </a:t>
            </a:r>
            <a:r>
              <a:rPr lang="ru-RU" sz="1200" dirty="0">
                <a:latin typeface="Times New Roman"/>
                <a:ea typeface="Calibri"/>
                <a:cs typeface="Times New Roman"/>
              </a:rPr>
              <a:t>театрального искусства. В связи с этим в Центре детского творчества «</a:t>
            </a:r>
            <a:r>
              <a:rPr lang="ru-RU" sz="1200" dirty="0" err="1">
                <a:latin typeface="Times New Roman"/>
                <a:ea typeface="Calibri"/>
                <a:cs typeface="Times New Roman"/>
              </a:rPr>
              <a:t>Киләчәк</a:t>
            </a:r>
            <a:r>
              <a:rPr lang="ru-RU" sz="1200" dirty="0">
                <a:latin typeface="Times New Roman"/>
                <a:ea typeface="Calibri"/>
                <a:cs typeface="Times New Roman"/>
              </a:rPr>
              <a:t>» прошел районный конкурс детских театральных коллективов «Театр и дети - 2021». В этом конкурсе приняли участие детские театральные коллективы нашей гимназии «</a:t>
            </a:r>
            <a:r>
              <a:rPr lang="ru-RU" sz="1200" dirty="0" err="1">
                <a:latin typeface="Times New Roman"/>
                <a:ea typeface="Calibri"/>
                <a:cs typeface="Times New Roman"/>
              </a:rPr>
              <a:t>Яшь</a:t>
            </a:r>
            <a:r>
              <a:rPr lang="ru-RU" sz="1200" dirty="0">
                <a:latin typeface="Times New Roman"/>
                <a:ea typeface="Calibri"/>
                <a:cs typeface="Times New Roman"/>
              </a:rPr>
              <a:t> артист» и « </a:t>
            </a:r>
            <a:r>
              <a:rPr lang="ru-RU" sz="1200" dirty="0" err="1">
                <a:latin typeface="Times New Roman"/>
                <a:ea typeface="Calibri"/>
                <a:cs typeface="Times New Roman"/>
              </a:rPr>
              <a:t>Илһам</a:t>
            </a:r>
            <a:r>
              <a:rPr lang="ru-RU" sz="1200" dirty="0">
                <a:latin typeface="Times New Roman"/>
                <a:ea typeface="Calibri"/>
                <a:cs typeface="Times New Roman"/>
              </a:rPr>
              <a:t> </a:t>
            </a:r>
            <a:r>
              <a:rPr lang="ru-RU" sz="1200" dirty="0" err="1">
                <a:latin typeface="Times New Roman"/>
                <a:ea typeface="Calibri"/>
                <a:cs typeface="Times New Roman"/>
              </a:rPr>
              <a:t>чишмәсе</a:t>
            </a:r>
            <a:r>
              <a:rPr lang="ru-RU" sz="1200" dirty="0">
                <a:latin typeface="Times New Roman"/>
                <a:ea typeface="Calibri"/>
                <a:cs typeface="Times New Roman"/>
              </a:rPr>
              <a:t>» и удостоились дипломов I и II степени. </a:t>
            </a:r>
            <a:r>
              <a:rPr lang="en-US" sz="1200" dirty="0">
                <a:latin typeface="Calibri"/>
                <a:ea typeface="Calibri"/>
                <a:cs typeface="Times New Roman"/>
              </a:rPr>
              <a:t> </a:t>
            </a:r>
            <a:r>
              <a:rPr lang="en-US" sz="1200" dirty="0" smtClean="0">
                <a:latin typeface="Calibri"/>
                <a:ea typeface="Calibri"/>
                <a:cs typeface="Times New Roman"/>
              </a:rPr>
              <a:t>                                                                              </a:t>
            </a:r>
            <a:r>
              <a:rPr lang="en-US" sz="1200" dirty="0" smtClean="0">
                <a:latin typeface="Times New Roman"/>
                <a:ea typeface="Calibri"/>
                <a:cs typeface="Times New Roman"/>
              </a:rPr>
              <a:t>    </a:t>
            </a:r>
            <a:r>
              <a:rPr lang="tt-RU" sz="1200" dirty="0" smtClean="0">
                <a:latin typeface="Times New Roman"/>
                <a:ea typeface="Calibri"/>
                <a:cs typeface="Times New Roman"/>
              </a:rPr>
              <a:t>            </a:t>
            </a:r>
            <a:r>
              <a:rPr lang="en-US" sz="1200" dirty="0" smtClean="0">
                <a:latin typeface="Times New Roman"/>
                <a:ea typeface="Calibri"/>
                <a:cs typeface="Times New Roman"/>
              </a:rPr>
              <a:t>	</a:t>
            </a:r>
            <a:r>
              <a:rPr lang="ru-RU" sz="1200" dirty="0" smtClean="0">
                <a:latin typeface="Times New Roman"/>
                <a:ea typeface="Calibri"/>
                <a:cs typeface="Times New Roman"/>
              </a:rPr>
              <a:t> </a:t>
            </a:r>
            <a:endParaRPr lang="ru-RU" sz="1200" dirty="0">
              <a:effectLst/>
              <a:latin typeface="Calibri"/>
              <a:ea typeface="Calibri"/>
              <a:cs typeface="Times New Roman"/>
            </a:endParaRPr>
          </a:p>
        </p:txBody>
      </p:sp>
      <p:pic>
        <p:nvPicPr>
          <p:cNvPr id="7" name="Рисунок 6" descr="C:\Users\Гимназия\AppData\Local\Microsoft\Windows\INetCache\Content.Word\Screenshot_20210330-063313_Instagram.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76056" y="3386656"/>
            <a:ext cx="1791809" cy="1618725"/>
          </a:xfrm>
          <a:prstGeom prst="rect">
            <a:avLst/>
          </a:prstGeom>
          <a:noFill/>
          <a:ln>
            <a:noFill/>
          </a:ln>
        </p:spPr>
      </p:pic>
      <p:pic>
        <p:nvPicPr>
          <p:cNvPr id="8" name="Рисунок 7" descr="C:\Users\Гимназия\AppData\Local\Microsoft\Windows\INetCache\Content.Word\Screenshot_20210330-063301_Instagram.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49647" y="3386656"/>
            <a:ext cx="1835435" cy="1688709"/>
          </a:xfrm>
          <a:prstGeom prst="rect">
            <a:avLst/>
          </a:prstGeom>
          <a:noFill/>
          <a:ln>
            <a:noFill/>
          </a:ln>
        </p:spPr>
      </p:pic>
      <p:pic>
        <p:nvPicPr>
          <p:cNvPr id="9" name="Рисунок 8" descr="C:\Users\Гимназия\AppData\Local\Microsoft\Windows\INetCache\Content.Word\Screenshot_20210330-063256_Instagram.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7584" y="3410276"/>
            <a:ext cx="1872208" cy="1571484"/>
          </a:xfrm>
          <a:prstGeom prst="rect">
            <a:avLst/>
          </a:prstGeom>
          <a:noFill/>
          <a:ln>
            <a:noFill/>
          </a:ln>
        </p:spPr>
      </p:pic>
      <p:pic>
        <p:nvPicPr>
          <p:cNvPr id="10" name="Рисунок 9" descr="C:\Users\Гимназия\AppData\Local\Temp\Rar$DI38.530\IMG-20210329-WA0067.jpg"/>
          <p:cNvPicPr/>
          <p:nvPr/>
        </p:nvPicPr>
        <p:blipFill rotWithShape="1">
          <a:blip r:embed="rId6" cstate="print">
            <a:extLst>
              <a:ext uri="{28A0092B-C50C-407E-A947-70E740481C1C}">
                <a14:useLocalDpi xmlns:a14="http://schemas.microsoft.com/office/drawing/2010/main" val="0"/>
              </a:ext>
            </a:extLst>
          </a:blip>
          <a:srcRect l="31342" r="11562"/>
          <a:stretch/>
        </p:blipFill>
        <p:spPr bwMode="auto">
          <a:xfrm>
            <a:off x="2915816" y="3386656"/>
            <a:ext cx="1944216" cy="166621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97723552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425804"/>
            <a:ext cx="6819596" cy="648475"/>
          </a:xfrm>
        </p:spPr>
        <p:txBody>
          <a:bodyPr>
            <a:noAutofit/>
          </a:bodyPr>
          <a:lstStyle/>
          <a:p>
            <a:pPr lvl="0" algn="ctr">
              <a:spcBef>
                <a:spcPts val="0"/>
              </a:spcBef>
            </a:pPr>
            <a:r>
              <a:rPr lang="en-US" sz="1200" dirty="0" smtClean="0">
                <a:solidFill>
                  <a:prstClr val="black"/>
                </a:solidFill>
                <a:latin typeface="Times New Roman" panose="02020603050405020304" pitchFamily="18" charset="0"/>
                <a:ea typeface="+mn-ea"/>
                <a:cs typeface="Times New Roman" panose="02020603050405020304" pitchFamily="18" charset="0"/>
              </a:rPr>
              <a:t>                 </a:t>
            </a:r>
            <a:r>
              <a:rPr lang="ru-RU" sz="1400" b="0" dirty="0" smtClean="0">
                <a:solidFill>
                  <a:srgbClr val="FF0000"/>
                </a:solidFill>
                <a:latin typeface="Times New Roman" panose="02020603050405020304" pitchFamily="18" charset="0"/>
                <a:ea typeface="+mn-ea"/>
                <a:cs typeface="Times New Roman" panose="02020603050405020304" pitchFamily="18" charset="0"/>
              </a:rPr>
              <a:t>«ИҢ ЯХШЫ ТАТАР ТЕЛЕ УКЫТУЧЫСЫ-2021» БӘЙГЕСЕНЕҢ РЕГИОНАЛЬ ЭТАБЫ/РЕГИОНАЛЬНЫЙ ЭТАП КОНКУРСА «ЛУЧШИЙ </a:t>
            </a:r>
            <a:r>
              <a:rPr lang="en-US" sz="1400" b="0" dirty="0" smtClean="0">
                <a:solidFill>
                  <a:srgbClr val="FF0000"/>
                </a:solidFill>
                <a:latin typeface="Times New Roman" panose="02020603050405020304" pitchFamily="18" charset="0"/>
                <a:ea typeface="+mn-ea"/>
                <a:cs typeface="Times New Roman" panose="02020603050405020304" pitchFamily="18" charset="0"/>
              </a:rPr>
              <a:t/>
            </a:r>
            <a:br>
              <a:rPr lang="en-US" sz="1400" b="0" dirty="0" smtClean="0">
                <a:solidFill>
                  <a:srgbClr val="FF0000"/>
                </a:solidFill>
                <a:latin typeface="Times New Roman" panose="02020603050405020304" pitchFamily="18" charset="0"/>
                <a:ea typeface="+mn-ea"/>
                <a:cs typeface="Times New Roman" panose="02020603050405020304" pitchFamily="18" charset="0"/>
              </a:rPr>
            </a:br>
            <a:r>
              <a:rPr lang="ru-RU" sz="1400" b="0" dirty="0" smtClean="0">
                <a:solidFill>
                  <a:srgbClr val="FF0000"/>
                </a:solidFill>
                <a:latin typeface="Times New Roman" panose="02020603050405020304" pitchFamily="18" charset="0"/>
                <a:ea typeface="+mn-ea"/>
                <a:cs typeface="Times New Roman" panose="02020603050405020304" pitchFamily="18" charset="0"/>
              </a:rPr>
              <a:t>УЧИТЕЛЬ ТАТАРСКОГО ЯЗЫКА И ЛИТЕРАТУРЫ-2021»</a:t>
            </a:r>
            <a:br>
              <a:rPr lang="ru-RU" sz="1400" b="0" dirty="0" smtClean="0">
                <a:solidFill>
                  <a:srgbClr val="FF0000"/>
                </a:solidFill>
                <a:latin typeface="Times New Roman" panose="02020603050405020304" pitchFamily="18" charset="0"/>
                <a:ea typeface="+mn-ea"/>
                <a:cs typeface="Times New Roman" panose="02020603050405020304" pitchFamily="18" charset="0"/>
              </a:rPr>
            </a:br>
            <a:endParaRPr lang="ru-RU" sz="1400" b="0" dirty="0">
              <a:solidFill>
                <a:srgbClr val="FF0000"/>
              </a:solidFill>
              <a:latin typeface="Times New Roman" panose="02020603050405020304" pitchFamily="18" charset="0"/>
              <a:cs typeface="Times New Roman" panose="02020603050405020304" pitchFamily="18" charset="0"/>
            </a:endParaRPr>
          </a:p>
        </p:txBody>
      </p:sp>
      <p:sp>
        <p:nvSpPr>
          <p:cNvPr id="4" name="Номер слайда 3"/>
          <p:cNvSpPr>
            <a:spLocks noGrp="1"/>
          </p:cNvSpPr>
          <p:nvPr>
            <p:ph type="sldNum" sz="quarter" idx="12"/>
          </p:nvPr>
        </p:nvSpPr>
        <p:spPr/>
        <p:txBody>
          <a:bodyPr/>
          <a:lstStyle/>
          <a:p>
            <a:fld id="{B19B0651-EE4F-4900-A07F-96A6BFA9D0F0}" type="slidenum">
              <a:rPr lang="ru-RU" smtClean="0"/>
              <a:t>28</a:t>
            </a:fld>
            <a:endParaRPr lang="ru-RU"/>
          </a:p>
        </p:txBody>
      </p:sp>
      <p:sp>
        <p:nvSpPr>
          <p:cNvPr id="6" name="Заголовок 1"/>
          <p:cNvSpPr txBox="1">
            <a:spLocks/>
          </p:cNvSpPr>
          <p:nvPr/>
        </p:nvSpPr>
        <p:spPr>
          <a:xfrm>
            <a:off x="611560" y="248665"/>
            <a:ext cx="8075240" cy="277540"/>
          </a:xfrm>
          <a:prstGeom prst="rect">
            <a:avLst/>
          </a:prstGeom>
        </p:spPr>
        <p:txBody>
          <a:bodyPr vert="horz" lIns="91440" tIns="45720" rIns="91440" bIns="45720" rtlCol="0" anchor="ctr">
            <a:normAutofit fontScale="75000" lnSpcReduction="20000"/>
          </a:bodyPr>
          <a:lstStyle>
            <a:lvl1pPr algn="ctr" defTabSz="914400" rtl="0" eaLnBrk="1" latinLnBrk="0" hangingPunct="1">
              <a:spcBef>
                <a:spcPct val="0"/>
              </a:spcBef>
              <a:buNone/>
              <a:defRPr sz="4400" b="1" kern="1200">
                <a:solidFill>
                  <a:schemeClr val="tx1"/>
                </a:solidFill>
                <a:latin typeface="+mj-lt"/>
                <a:ea typeface="+mj-ea"/>
                <a:cs typeface="+mj-cs"/>
              </a:defRPr>
            </a:lvl1pPr>
          </a:lstStyle>
          <a:p>
            <a:endParaRPr lang="ru-RU" sz="2000" dirty="0">
              <a:solidFill>
                <a:schemeClr val="tx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9" name="Рисунок 18"/>
          <p:cNvPicPr>
            <a:picLocks noChangeAspect="1"/>
          </p:cNvPicPr>
          <p:nvPr/>
        </p:nvPicPr>
        <p:blipFill>
          <a:blip r:embed="rId2"/>
          <a:stretch>
            <a:fillRect/>
          </a:stretch>
        </p:blipFill>
        <p:spPr>
          <a:xfrm>
            <a:off x="7076362" y="0"/>
            <a:ext cx="2067638" cy="902055"/>
          </a:xfrm>
          <a:prstGeom prst="rect">
            <a:avLst/>
          </a:prstGeom>
        </p:spPr>
      </p:pic>
      <p:sp>
        <p:nvSpPr>
          <p:cNvPr id="3" name="Прямоугольник 2"/>
          <p:cNvSpPr/>
          <p:nvPr/>
        </p:nvSpPr>
        <p:spPr>
          <a:xfrm>
            <a:off x="2574032" y="902055"/>
            <a:ext cx="4743750" cy="1938992"/>
          </a:xfrm>
          <a:prstGeom prst="rect">
            <a:avLst/>
          </a:prstGeom>
        </p:spPr>
        <p:txBody>
          <a:bodyPr wrap="square">
            <a:spAutoFit/>
          </a:bodyPr>
          <a:lstStyle/>
          <a:p>
            <a:pPr lvl="0"/>
            <a:r>
              <a:rPr lang="en-US" sz="1200" dirty="0" smtClean="0">
                <a:solidFill>
                  <a:prstClr val="black"/>
                </a:solidFill>
                <a:latin typeface="Times New Roman" panose="02020603050405020304" pitchFamily="18" charset="0"/>
                <a:cs typeface="Times New Roman" panose="02020603050405020304" pitchFamily="18" charset="0"/>
              </a:rPr>
              <a:t>   </a:t>
            </a:r>
            <a:r>
              <a:rPr lang="ru-RU" sz="1200" dirty="0" smtClean="0">
                <a:solidFill>
                  <a:prstClr val="black"/>
                </a:solidFill>
                <a:latin typeface="Times New Roman" panose="02020603050405020304" pitchFamily="18" charset="0"/>
                <a:cs typeface="Times New Roman" panose="02020603050405020304" pitchFamily="18" charset="0"/>
              </a:rPr>
              <a:t> </a:t>
            </a:r>
            <a:r>
              <a:rPr lang="en-US" sz="1200" dirty="0" smtClean="0">
                <a:solidFill>
                  <a:prstClr val="black"/>
                </a:solidFill>
                <a:latin typeface="Times New Roman" panose="02020603050405020304" pitchFamily="18" charset="0"/>
                <a:cs typeface="Times New Roman" panose="02020603050405020304" pitchFamily="18" charset="0"/>
              </a:rPr>
              <a:t>      </a:t>
            </a:r>
            <a:r>
              <a:rPr lang="ru-RU" sz="1200" dirty="0" smtClean="0">
                <a:solidFill>
                  <a:prstClr val="black"/>
                </a:solidFill>
                <a:latin typeface="Times New Roman" panose="02020603050405020304" pitchFamily="18" charset="0"/>
                <a:cs typeface="Times New Roman" panose="02020603050405020304" pitchFamily="18" charset="0"/>
              </a:rPr>
              <a:t>9 </a:t>
            </a:r>
            <a:r>
              <a:rPr lang="ru-RU" sz="1200" dirty="0">
                <a:solidFill>
                  <a:prstClr val="black"/>
                </a:solidFill>
                <a:latin typeface="Times New Roman" panose="02020603050405020304" pitchFamily="18" charset="0"/>
                <a:cs typeface="Times New Roman" panose="02020603050405020304" pitchFamily="18" charset="0"/>
              </a:rPr>
              <a:t>апрель </a:t>
            </a:r>
            <a:r>
              <a:rPr lang="ru-RU" sz="1200" dirty="0" err="1">
                <a:solidFill>
                  <a:prstClr val="black"/>
                </a:solidFill>
                <a:latin typeface="Times New Roman" panose="02020603050405020304" pitchFamily="18" charset="0"/>
                <a:cs typeface="Times New Roman" panose="02020603050405020304" pitchFamily="18" charset="0"/>
              </a:rPr>
              <a:t>көнне</a:t>
            </a:r>
            <a:r>
              <a:rPr lang="ru-RU" sz="1200" dirty="0">
                <a:solidFill>
                  <a:prstClr val="black"/>
                </a:solidFill>
                <a:latin typeface="Times New Roman" panose="02020603050405020304" pitchFamily="18" charset="0"/>
                <a:cs typeface="Times New Roman" panose="02020603050405020304" pitchFamily="18" charset="0"/>
              </a:rPr>
              <a:t>, Казан </a:t>
            </a:r>
            <a:r>
              <a:rPr lang="ru-RU" sz="1200" dirty="0" err="1">
                <a:solidFill>
                  <a:prstClr val="black"/>
                </a:solidFill>
                <a:latin typeface="Times New Roman" panose="02020603050405020304" pitchFamily="18" charset="0"/>
                <a:cs typeface="Times New Roman" panose="02020603050405020304" pitchFamily="18" charset="0"/>
              </a:rPr>
              <a:t>шәһәрендә</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smtClean="0">
                <a:solidFill>
                  <a:prstClr val="black"/>
                </a:solidFill>
                <a:latin typeface="Times New Roman" panose="02020603050405020304" pitchFamily="18" charset="0"/>
                <a:cs typeface="Times New Roman" panose="02020603050405020304" pitchFamily="18" charset="0"/>
              </a:rPr>
              <a:t>Бөтенр</a:t>
            </a:r>
            <a:r>
              <a:rPr lang="tt-RU" sz="1200" dirty="0" smtClean="0">
                <a:solidFill>
                  <a:prstClr val="black"/>
                </a:solidFill>
                <a:latin typeface="Times New Roman" panose="02020603050405020304" pitchFamily="18" charset="0"/>
                <a:cs typeface="Times New Roman" panose="02020603050405020304" pitchFamily="18" charset="0"/>
              </a:rPr>
              <a:t>әсәй</a:t>
            </a:r>
            <a:r>
              <a:rPr lang="ru-RU" sz="1200" dirty="0" smtClean="0">
                <a:solidFill>
                  <a:prstClr val="black"/>
                </a:solidFill>
                <a:latin typeface="Times New Roman" panose="02020603050405020304" pitchFamily="18" charset="0"/>
                <a:cs typeface="Times New Roman" panose="02020603050405020304" pitchFamily="18" charset="0"/>
              </a:rPr>
              <a:t> </a:t>
            </a:r>
            <a:r>
              <a:rPr lang="ru-RU" sz="1200" dirty="0">
                <a:solidFill>
                  <a:prstClr val="black"/>
                </a:solidFill>
                <a:latin typeface="Times New Roman" panose="02020603050405020304" pitchFamily="18" charset="0"/>
                <a:cs typeface="Times New Roman" panose="02020603050405020304" pitchFamily="18" charset="0"/>
              </a:rPr>
              <a:t>“Ел </a:t>
            </a:r>
            <a:r>
              <a:rPr lang="ru-RU" sz="1200" dirty="0" err="1">
                <a:solidFill>
                  <a:prstClr val="black"/>
                </a:solidFill>
                <a:latin typeface="Times New Roman" panose="02020603050405020304" pitchFamily="18" charset="0"/>
                <a:cs typeface="Times New Roman" panose="02020603050405020304" pitchFamily="18" charset="0"/>
              </a:rPr>
              <a:t>укытучысы</a:t>
            </a:r>
            <a:r>
              <a:rPr lang="ru-RU" sz="1200" dirty="0">
                <a:solidFill>
                  <a:prstClr val="black"/>
                </a:solidFill>
                <a:latin typeface="Times New Roman" panose="02020603050405020304" pitchFamily="18" charset="0"/>
                <a:cs typeface="Times New Roman" panose="02020603050405020304" pitchFamily="18" charset="0"/>
              </a:rPr>
              <a:t> – 2021” </a:t>
            </a:r>
            <a:r>
              <a:rPr lang="ru-RU" sz="1200" dirty="0" err="1">
                <a:solidFill>
                  <a:prstClr val="black"/>
                </a:solidFill>
                <a:latin typeface="Times New Roman" panose="02020603050405020304" pitchFamily="18" charset="0"/>
                <a:cs typeface="Times New Roman" panose="02020603050405020304" pitchFamily="18" charset="0"/>
              </a:rPr>
              <a:t>бәйгесенең</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йомгаклау</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этабы</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төгәлләнде</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Шәйхетдинова</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Гөлия</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Наил</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кызы</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Иң</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яхшы</a:t>
            </a:r>
            <a:r>
              <a:rPr lang="ru-RU" sz="1200" dirty="0">
                <a:solidFill>
                  <a:prstClr val="black"/>
                </a:solidFill>
                <a:latin typeface="Times New Roman" panose="02020603050405020304" pitchFamily="18" charset="0"/>
                <a:cs typeface="Times New Roman" panose="02020603050405020304" pitchFamily="18" charset="0"/>
              </a:rPr>
              <a:t> татар теле </a:t>
            </a:r>
            <a:r>
              <a:rPr lang="ru-RU" sz="1200" dirty="0" err="1">
                <a:solidFill>
                  <a:prstClr val="black"/>
                </a:solidFill>
                <a:latin typeface="Times New Roman" panose="02020603050405020304" pitchFamily="18" charset="0"/>
                <a:cs typeface="Times New Roman" panose="02020603050405020304" pitchFamily="18" charset="0"/>
              </a:rPr>
              <a:t>һәм</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әдәбияты</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укытучысы</a:t>
            </a:r>
            <a:r>
              <a:rPr lang="ru-RU" sz="1200" dirty="0">
                <a:solidFill>
                  <a:prstClr val="black"/>
                </a:solidFill>
                <a:latin typeface="Times New Roman" panose="02020603050405020304" pitchFamily="18" charset="0"/>
                <a:cs typeface="Times New Roman" panose="02020603050405020304" pitchFamily="18" charset="0"/>
              </a:rPr>
              <a:t> -2021» </a:t>
            </a:r>
            <a:r>
              <a:rPr lang="ru-RU" sz="1200" dirty="0" err="1" smtClean="0">
                <a:solidFill>
                  <a:prstClr val="black"/>
                </a:solidFill>
                <a:latin typeface="Times New Roman" panose="02020603050405020304" pitchFamily="18" charset="0"/>
                <a:cs typeface="Times New Roman" panose="02020603050405020304" pitchFamily="18" charset="0"/>
              </a:rPr>
              <a:t>Бөтенрәсәй</a:t>
            </a:r>
            <a:r>
              <a:rPr lang="ru-RU" sz="1200" dirty="0" smtClean="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конкурсында</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катнашып</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Иҗади</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укытучы</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номинациясендә</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җиңүче</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булды</a:t>
            </a:r>
            <a:r>
              <a:rPr lang="ru-RU" sz="1200" dirty="0">
                <a:solidFill>
                  <a:prstClr val="black"/>
                </a:solidFill>
                <a:latin typeface="Times New Roman" panose="02020603050405020304" pitchFamily="18" charset="0"/>
                <a:cs typeface="Times New Roman" panose="02020603050405020304" pitchFamily="18" charset="0"/>
              </a:rPr>
              <a:t>. / </a:t>
            </a:r>
          </a:p>
          <a:p>
            <a:pPr lvl="0"/>
            <a:r>
              <a:rPr lang="ru-RU" sz="1200" dirty="0">
                <a:solidFill>
                  <a:prstClr val="black"/>
                </a:solidFill>
                <a:latin typeface="Times New Roman" panose="02020603050405020304" pitchFamily="18" charset="0"/>
                <a:cs typeface="Times New Roman" panose="02020603050405020304" pitchFamily="18" charset="0"/>
              </a:rPr>
              <a:t>        9 апреля  в Казани завершился заключительный этап Всероссийского конкурса “Учитель года – 2021”. </a:t>
            </a:r>
            <a:r>
              <a:rPr lang="ru-RU" sz="1200" dirty="0" err="1">
                <a:solidFill>
                  <a:prstClr val="black"/>
                </a:solidFill>
                <a:latin typeface="Times New Roman" panose="02020603050405020304" pitchFamily="18" charset="0"/>
                <a:cs typeface="Times New Roman" panose="02020603050405020304" pitchFamily="18" charset="0"/>
              </a:rPr>
              <a:t>Шайхутдинова</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Гулия</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smtClean="0">
                <a:solidFill>
                  <a:prstClr val="black"/>
                </a:solidFill>
                <a:latin typeface="Times New Roman" panose="02020603050405020304" pitchFamily="18" charset="0"/>
                <a:cs typeface="Times New Roman" panose="02020603050405020304" pitchFamily="18" charset="0"/>
              </a:rPr>
              <a:t>Наиловна</a:t>
            </a:r>
            <a:r>
              <a:rPr lang="ru-RU" sz="1200" dirty="0" smtClean="0">
                <a:solidFill>
                  <a:prstClr val="black"/>
                </a:solidFill>
                <a:latin typeface="Times New Roman" panose="02020603050405020304" pitchFamily="18" charset="0"/>
                <a:cs typeface="Times New Roman" panose="02020603050405020304" pitchFamily="18" charset="0"/>
              </a:rPr>
              <a:t> </a:t>
            </a:r>
            <a:r>
              <a:rPr lang="ru-RU" sz="1200" dirty="0">
                <a:solidFill>
                  <a:prstClr val="black"/>
                </a:solidFill>
                <a:latin typeface="Times New Roman" panose="02020603050405020304" pitchFamily="18" charset="0"/>
                <a:cs typeface="Times New Roman" panose="02020603050405020304" pitchFamily="18" charset="0"/>
              </a:rPr>
              <a:t>стала победителем в номинации «Учитель-творец» Всероссийского конкурса «Лучший учитель татарского языка и литературы-2021» .</a:t>
            </a:r>
            <a:endParaRPr lang="ru-RU" sz="1200" dirty="0"/>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9612" y="883005"/>
            <a:ext cx="1435953" cy="2120793"/>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5161" y="3111265"/>
            <a:ext cx="2296988" cy="188984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Рисунок 8" descr="C:\Users\Гимназия\AppData\Local\Temp\Rar$DI02.028\IMG-20210416-WA0020.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96239" y="3086113"/>
            <a:ext cx="2448272" cy="1854551"/>
          </a:xfrm>
          <a:prstGeom prst="rect">
            <a:avLst/>
          </a:prstGeom>
          <a:ln>
            <a:noFill/>
          </a:ln>
          <a:effectLst>
            <a:outerShdw blurRad="190500" algn="tl" rotWithShape="0">
              <a:srgbClr val="000000">
                <a:alpha val="70000"/>
              </a:srgbClr>
            </a:outerShdw>
          </a:effectLst>
        </p:spPr>
      </p:pic>
      <p:pic>
        <p:nvPicPr>
          <p:cNvPr id="1026" name="Picture 2" descr="C:\Users\Гимназия\Desktop\фото видео\IMG-20210409-WA0064.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522440" y="933499"/>
            <a:ext cx="1552288" cy="207030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1027" name="Picture 3" descr="C:\Users\Гимназия\Downloads\20210408_124746.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23580"/>
          <a:stretch/>
        </p:blipFill>
        <p:spPr bwMode="auto">
          <a:xfrm>
            <a:off x="3419872" y="3086113"/>
            <a:ext cx="2736304" cy="1842347"/>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98031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B19B0651-EE4F-4900-A07F-96A6BFA9D0F0}" type="slidenum">
              <a:rPr lang="ru-RU" smtClean="0"/>
              <a:t>29</a:t>
            </a:fld>
            <a:endParaRPr lang="ru-RU"/>
          </a:p>
        </p:txBody>
      </p:sp>
      <p:sp>
        <p:nvSpPr>
          <p:cNvPr id="6" name="Заголовок 1"/>
          <p:cNvSpPr txBox="1">
            <a:spLocks/>
          </p:cNvSpPr>
          <p:nvPr/>
        </p:nvSpPr>
        <p:spPr>
          <a:xfrm>
            <a:off x="611560" y="248665"/>
            <a:ext cx="8075240" cy="277540"/>
          </a:xfrm>
          <a:prstGeom prst="rect">
            <a:avLst/>
          </a:prstGeom>
        </p:spPr>
        <p:txBody>
          <a:bodyPr vert="horz" lIns="91440" tIns="45720" rIns="91440" bIns="45720" rtlCol="0" anchor="ctr">
            <a:normAutofit fontScale="75000" lnSpcReduction="20000"/>
          </a:bodyPr>
          <a:lstStyle>
            <a:lvl1pPr algn="ctr" defTabSz="914400" rtl="0" eaLnBrk="1" latinLnBrk="0" hangingPunct="1">
              <a:spcBef>
                <a:spcPct val="0"/>
              </a:spcBef>
              <a:buNone/>
              <a:defRPr sz="4400" b="1" kern="1200">
                <a:solidFill>
                  <a:schemeClr val="tx1"/>
                </a:solidFill>
                <a:latin typeface="+mj-lt"/>
                <a:ea typeface="+mj-ea"/>
                <a:cs typeface="+mj-cs"/>
              </a:defRPr>
            </a:lvl1pPr>
          </a:lstStyle>
          <a:p>
            <a:endParaRPr lang="ru-RU" sz="2000" dirty="0">
              <a:solidFill>
                <a:schemeClr val="tx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9" name="Рисунок 18"/>
          <p:cNvPicPr>
            <a:picLocks noChangeAspect="1"/>
          </p:cNvPicPr>
          <p:nvPr/>
        </p:nvPicPr>
        <p:blipFill>
          <a:blip r:embed="rId2"/>
          <a:stretch>
            <a:fillRect/>
          </a:stretch>
        </p:blipFill>
        <p:spPr>
          <a:xfrm>
            <a:off x="7076362" y="0"/>
            <a:ext cx="2067638" cy="902055"/>
          </a:xfrm>
          <a:prstGeom prst="rect">
            <a:avLst/>
          </a:prstGeom>
        </p:spPr>
      </p:pic>
      <p:sp>
        <p:nvSpPr>
          <p:cNvPr id="3" name="Прямоугольник 2"/>
          <p:cNvSpPr/>
          <p:nvPr/>
        </p:nvSpPr>
        <p:spPr>
          <a:xfrm>
            <a:off x="1403648" y="301890"/>
            <a:ext cx="5292080" cy="523220"/>
          </a:xfrm>
          <a:prstGeom prst="rect">
            <a:avLst/>
          </a:prstGeom>
        </p:spPr>
        <p:txBody>
          <a:bodyPr wrap="square">
            <a:spAutoFit/>
          </a:bodyPr>
          <a:lstStyle/>
          <a:p>
            <a:pPr algn="ctr"/>
            <a:r>
              <a:rPr lang="ru-RU" sz="1400" dirty="0" smtClean="0">
                <a:solidFill>
                  <a:srgbClr val="FF0000"/>
                </a:solidFill>
                <a:latin typeface="Calibri" panose="020F0502020204030204" pitchFamily="34" charset="0"/>
                <a:cs typeface="Calibri" panose="020F0502020204030204" pitchFamily="34" charset="0"/>
              </a:rPr>
              <a:t>ӘДӘБИ-МУЗЫКАЛЬ КИЧӘ «МӘҢГЕ ЯШИ ЯШЬ ТУКАЙ»</a:t>
            </a:r>
            <a:r>
              <a:rPr lang="en-US" sz="1400" dirty="0" smtClean="0">
                <a:solidFill>
                  <a:srgbClr val="FF0000"/>
                </a:solidFill>
                <a:latin typeface="Calibri" panose="020F0502020204030204" pitchFamily="34" charset="0"/>
                <a:cs typeface="Calibri" panose="020F0502020204030204" pitchFamily="34" charset="0"/>
              </a:rPr>
              <a:t>/</a:t>
            </a:r>
            <a:r>
              <a:rPr lang="ru-RU" sz="1400" dirty="0" smtClean="0">
                <a:solidFill>
                  <a:srgbClr val="FF0000"/>
                </a:solidFill>
                <a:latin typeface="Calibri" panose="020F0502020204030204" pitchFamily="34" charset="0"/>
                <a:cs typeface="Calibri" panose="020F0502020204030204" pitchFamily="34" charset="0"/>
              </a:rPr>
              <a:t> </a:t>
            </a:r>
            <a:r>
              <a:rPr lang="en-US" sz="1400" dirty="0" smtClean="0">
                <a:solidFill>
                  <a:srgbClr val="FF0000"/>
                </a:solidFill>
                <a:latin typeface="Calibri" panose="020F0502020204030204" pitchFamily="34" charset="0"/>
                <a:cs typeface="Calibri" panose="020F0502020204030204" pitchFamily="34" charset="0"/>
              </a:rPr>
              <a:t> </a:t>
            </a:r>
          </a:p>
          <a:p>
            <a:pPr algn="ctr"/>
            <a:r>
              <a:rPr lang="ru-RU" sz="1400" dirty="0" smtClean="0">
                <a:solidFill>
                  <a:srgbClr val="FF0000"/>
                </a:solidFill>
                <a:latin typeface="Calibri" panose="020F0502020204030204" pitchFamily="34" charset="0"/>
                <a:cs typeface="Calibri" panose="020F0502020204030204" pitchFamily="34" charset="0"/>
              </a:rPr>
              <a:t>«ВЕЧНО ЖИВЕТ МОЛОДОЙ ТУКАЙ»</a:t>
            </a:r>
            <a:endParaRPr lang="ru-RU" sz="1400" dirty="0">
              <a:solidFill>
                <a:srgbClr val="FF0000"/>
              </a:solidFill>
              <a:latin typeface="Calibri" panose="020F0502020204030204" pitchFamily="34" charset="0"/>
              <a:cs typeface="Calibri" panose="020F0502020204030204" pitchFamily="34" charset="0"/>
            </a:endParaRPr>
          </a:p>
        </p:txBody>
      </p:sp>
      <p:sp>
        <p:nvSpPr>
          <p:cNvPr id="5" name="Прямоугольник 4"/>
          <p:cNvSpPr/>
          <p:nvPr/>
        </p:nvSpPr>
        <p:spPr>
          <a:xfrm>
            <a:off x="613067" y="860390"/>
            <a:ext cx="6082661" cy="2308324"/>
          </a:xfrm>
          <a:prstGeom prst="rect">
            <a:avLst/>
          </a:prstGeom>
        </p:spPr>
        <p:txBody>
          <a:bodyPr wrap="square">
            <a:spAutoFit/>
          </a:bodyPr>
          <a:lstStyle/>
          <a:p>
            <a:pPr lvl="0"/>
            <a:r>
              <a:rPr lang="ru-RU" sz="1000" dirty="0" smtClean="0">
                <a:solidFill>
                  <a:prstClr val="black"/>
                </a:solidFill>
                <a:latin typeface="Times New Roman" panose="02020603050405020304" pitchFamily="18" charset="0"/>
                <a:cs typeface="Times New Roman" panose="02020603050405020304" pitchFamily="18" charset="0"/>
              </a:rPr>
              <a:t>           </a:t>
            </a:r>
            <a:r>
              <a:rPr lang="ru-RU" sz="1200" dirty="0" err="1" smtClean="0">
                <a:solidFill>
                  <a:prstClr val="black"/>
                </a:solidFill>
                <a:latin typeface="Times New Roman" panose="02020603050405020304" pitchFamily="18" charset="0"/>
                <a:cs typeface="Times New Roman" panose="02020603050405020304" pitchFamily="18" charset="0"/>
              </a:rPr>
              <a:t>Туган</a:t>
            </a:r>
            <a:r>
              <a:rPr lang="ru-RU" sz="1200" dirty="0" smtClean="0">
                <a:solidFill>
                  <a:prstClr val="black"/>
                </a:solidFill>
                <a:latin typeface="Times New Roman" panose="02020603050405020304" pitchFamily="18" charset="0"/>
                <a:cs typeface="Times New Roman" panose="02020603050405020304" pitchFamily="18" charset="0"/>
              </a:rPr>
              <a:t> </a:t>
            </a:r>
            <a:r>
              <a:rPr lang="ru-RU" sz="1200" dirty="0">
                <a:solidFill>
                  <a:prstClr val="black"/>
                </a:solidFill>
                <a:latin typeface="Times New Roman" panose="02020603050405020304" pitchFamily="18" charset="0"/>
                <a:cs typeface="Times New Roman" panose="02020603050405020304" pitchFamily="18" charset="0"/>
              </a:rPr>
              <a:t>тел </a:t>
            </a:r>
            <a:r>
              <a:rPr lang="ru-RU" sz="1200" dirty="0" err="1">
                <a:solidFill>
                  <a:prstClr val="black"/>
                </a:solidFill>
                <a:latin typeface="Times New Roman" panose="02020603050405020304" pitchFamily="18" charset="0"/>
                <a:cs typeface="Times New Roman" panose="02020603050405020304" pitchFamily="18" charset="0"/>
              </a:rPr>
              <a:t>һәм</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Халыкара</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бердәмлеге</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елы</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кысаларында</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гимназиядә</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Г.Тукайның</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тууына</a:t>
            </a:r>
            <a:r>
              <a:rPr lang="ru-RU" sz="1200" dirty="0">
                <a:solidFill>
                  <a:prstClr val="black"/>
                </a:solidFill>
                <a:latin typeface="Times New Roman" panose="02020603050405020304" pitchFamily="18" charset="0"/>
                <a:cs typeface="Times New Roman" panose="02020603050405020304" pitchFamily="18" charset="0"/>
              </a:rPr>
              <a:t> 135 ел </a:t>
            </a:r>
            <a:r>
              <a:rPr lang="ru-RU" sz="1200" dirty="0" err="1">
                <a:solidFill>
                  <a:prstClr val="black"/>
                </a:solidFill>
                <a:latin typeface="Times New Roman" panose="02020603050405020304" pitchFamily="18" charset="0"/>
                <a:cs typeface="Times New Roman" panose="02020603050405020304" pitchFamily="18" charset="0"/>
              </a:rPr>
              <a:t>тулуга</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багышланган</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Мәңге</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яши</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яшь</a:t>
            </a:r>
            <a:r>
              <a:rPr lang="ru-RU" sz="1200" dirty="0">
                <a:solidFill>
                  <a:prstClr val="black"/>
                </a:solidFill>
                <a:latin typeface="Times New Roman" panose="02020603050405020304" pitchFamily="18" charset="0"/>
                <a:cs typeface="Times New Roman" panose="02020603050405020304" pitchFamily="18" charset="0"/>
              </a:rPr>
              <a:t> Тукай» </a:t>
            </a:r>
            <a:r>
              <a:rPr lang="ru-RU" sz="1200" dirty="0" err="1">
                <a:solidFill>
                  <a:prstClr val="black"/>
                </a:solidFill>
                <a:latin typeface="Times New Roman" panose="02020603050405020304" pitchFamily="18" charset="0"/>
                <a:cs typeface="Times New Roman" panose="02020603050405020304" pitchFamily="18" charset="0"/>
              </a:rPr>
              <a:t>исемле</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әдәби</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музыкаль</a:t>
            </a:r>
            <a:r>
              <a:rPr lang="ru-RU" sz="1200" dirty="0">
                <a:solidFill>
                  <a:prstClr val="black"/>
                </a:solidFill>
                <a:latin typeface="Times New Roman" panose="02020603050405020304" pitchFamily="18" charset="0"/>
                <a:cs typeface="Times New Roman" panose="02020603050405020304" pitchFamily="18" charset="0"/>
              </a:rPr>
              <a:t> чара </a:t>
            </a:r>
            <a:r>
              <a:rPr lang="ru-RU" sz="1200" dirty="0" err="1">
                <a:solidFill>
                  <a:prstClr val="black"/>
                </a:solidFill>
                <a:latin typeface="Times New Roman" panose="02020603050405020304" pitchFamily="18" charset="0"/>
                <a:cs typeface="Times New Roman" panose="02020603050405020304" pitchFamily="18" charset="0"/>
              </a:rPr>
              <a:t>уздырылды.Укучылар</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Г.Тукайның</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Кызыклы</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шәкерт</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Эш</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беткәч</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уйнарга</a:t>
            </a:r>
            <a:r>
              <a:rPr lang="ru-RU" sz="1200" dirty="0">
                <a:solidFill>
                  <a:prstClr val="black"/>
                </a:solidFill>
                <a:latin typeface="Times New Roman" panose="02020603050405020304" pitchFamily="18" charset="0"/>
                <a:cs typeface="Times New Roman" panose="02020603050405020304" pitchFamily="18" charset="0"/>
              </a:rPr>
              <a:t> ярый», «Бала </a:t>
            </a:r>
            <a:r>
              <a:rPr lang="ru-RU" sz="1200" dirty="0" err="1">
                <a:solidFill>
                  <a:prstClr val="black"/>
                </a:solidFill>
                <a:latin typeface="Times New Roman" panose="02020603050405020304" pitchFamily="18" charset="0"/>
                <a:cs typeface="Times New Roman" panose="02020603050405020304" pitchFamily="18" charset="0"/>
              </a:rPr>
              <a:t>белән</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күбәләк</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әсәрләрен</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сәхнәләштерделәр</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Бәйрәмдә</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башлангыч</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һәм</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урта</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сыйныф</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укучылыары</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Г.Тукайның</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шигырьләрен</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сәнгатьле</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итеп</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сөйләделәр</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Кичә</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ахырында</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бергәләшеп</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Туган</a:t>
            </a:r>
            <a:r>
              <a:rPr lang="ru-RU" sz="1200" dirty="0">
                <a:solidFill>
                  <a:prstClr val="black"/>
                </a:solidFill>
                <a:latin typeface="Times New Roman" panose="02020603050405020304" pitchFamily="18" charset="0"/>
                <a:cs typeface="Times New Roman" panose="02020603050405020304" pitchFamily="18" charset="0"/>
              </a:rPr>
              <a:t> тел» </a:t>
            </a:r>
            <a:r>
              <a:rPr lang="ru-RU" sz="1200" dirty="0" err="1">
                <a:solidFill>
                  <a:prstClr val="black"/>
                </a:solidFill>
                <a:latin typeface="Times New Roman" panose="02020603050405020304" pitchFamily="18" charset="0"/>
                <a:cs typeface="Times New Roman" panose="02020603050405020304" pitchFamily="18" charset="0"/>
              </a:rPr>
              <a:t>җырын</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җырладылар</a:t>
            </a:r>
            <a:r>
              <a:rPr lang="ru-RU" sz="1200" dirty="0">
                <a:solidFill>
                  <a:prstClr val="black"/>
                </a:solidFill>
                <a:latin typeface="Times New Roman" panose="02020603050405020304" pitchFamily="18" charset="0"/>
                <a:cs typeface="Times New Roman" panose="02020603050405020304" pitchFamily="18" charset="0"/>
              </a:rPr>
              <a:t>. </a:t>
            </a:r>
          </a:p>
          <a:p>
            <a:pPr lvl="0"/>
            <a:r>
              <a:rPr lang="ru-RU" sz="1200" dirty="0">
                <a:solidFill>
                  <a:prstClr val="black"/>
                </a:solidFill>
                <a:latin typeface="Times New Roman" panose="02020603050405020304" pitchFamily="18" charset="0"/>
                <a:cs typeface="Times New Roman" panose="02020603050405020304" pitchFamily="18" charset="0"/>
              </a:rPr>
              <a:t>           В рамках Года родного языка и  народного единства в гимназии состоялось литературно - музыкальное мероприятие «Вечно живет молодой Тукай», посвященное 135-летию со дня рождения Г. Тукая. На сцене были инсценированы произведения Г. Тукая «</a:t>
            </a:r>
            <a:r>
              <a:rPr lang="ru-RU" sz="1200" dirty="0" err="1">
                <a:solidFill>
                  <a:prstClr val="black"/>
                </a:solidFill>
                <a:latin typeface="Times New Roman" panose="02020603050405020304" pitchFamily="18" charset="0"/>
                <a:cs typeface="Times New Roman" panose="02020603050405020304" pitchFamily="18" charset="0"/>
              </a:rPr>
              <a:t>Кызыклы</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шәкерт</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Эш</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беткәч</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уйнарга</a:t>
            </a:r>
            <a:r>
              <a:rPr lang="ru-RU" sz="1200" dirty="0">
                <a:solidFill>
                  <a:prstClr val="black"/>
                </a:solidFill>
                <a:latin typeface="Times New Roman" panose="02020603050405020304" pitchFamily="18" charset="0"/>
                <a:cs typeface="Times New Roman" panose="02020603050405020304" pitchFamily="18" charset="0"/>
              </a:rPr>
              <a:t> ярый», «Бала </a:t>
            </a:r>
            <a:r>
              <a:rPr lang="ru-RU" sz="1200" dirty="0" err="1">
                <a:solidFill>
                  <a:prstClr val="black"/>
                </a:solidFill>
                <a:latin typeface="Times New Roman" panose="02020603050405020304" pitchFamily="18" charset="0"/>
                <a:cs typeface="Times New Roman" panose="02020603050405020304" pitchFamily="18" charset="0"/>
              </a:rPr>
              <a:t>белән</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күбәләк</a:t>
            </a:r>
            <a:r>
              <a:rPr lang="ru-RU" sz="1200" dirty="0">
                <a:solidFill>
                  <a:prstClr val="black"/>
                </a:solidFill>
                <a:latin typeface="Times New Roman" panose="02020603050405020304" pitchFamily="18" charset="0"/>
                <a:cs typeface="Times New Roman" panose="02020603050405020304" pitchFamily="18" charset="0"/>
              </a:rPr>
              <a:t>». На празднике учащиеся начальных и средних классов выразительно рассказали стихи и песни Г. Тукая. В конце они вместе спели песню «</a:t>
            </a:r>
            <a:r>
              <a:rPr lang="ru-RU" sz="1200" dirty="0" err="1">
                <a:solidFill>
                  <a:prstClr val="black"/>
                </a:solidFill>
                <a:latin typeface="Times New Roman" panose="02020603050405020304" pitchFamily="18" charset="0"/>
                <a:cs typeface="Times New Roman" panose="02020603050405020304" pitchFamily="18" charset="0"/>
              </a:rPr>
              <a:t>Туган</a:t>
            </a:r>
            <a:r>
              <a:rPr lang="ru-RU" sz="1200" dirty="0">
                <a:solidFill>
                  <a:prstClr val="black"/>
                </a:solidFill>
                <a:latin typeface="Times New Roman" panose="02020603050405020304" pitchFamily="18" charset="0"/>
                <a:cs typeface="Times New Roman" panose="02020603050405020304" pitchFamily="18" charset="0"/>
              </a:rPr>
              <a:t> тел</a:t>
            </a:r>
            <a:r>
              <a:rPr lang="ru-RU" sz="1200" dirty="0" smtClean="0">
                <a:solidFill>
                  <a:prstClr val="black"/>
                </a:solidFill>
                <a:latin typeface="Times New Roman" panose="02020603050405020304" pitchFamily="18" charset="0"/>
                <a:cs typeface="Times New Roman" panose="02020603050405020304" pitchFamily="18" charset="0"/>
              </a:rPr>
              <a:t>».</a:t>
            </a:r>
            <a:endParaRPr lang="en-US" sz="1200" dirty="0" smtClean="0">
              <a:solidFill>
                <a:prstClr val="black"/>
              </a:solidFill>
              <a:latin typeface="Times New Roman" panose="02020603050405020304" pitchFamily="18" charset="0"/>
              <a:cs typeface="Times New Roman" panose="02020603050405020304" pitchFamily="18" charset="0"/>
            </a:endParaRPr>
          </a:p>
        </p:txBody>
      </p:sp>
      <p:pic>
        <p:nvPicPr>
          <p:cNvPr id="8" name="Picture 11"/>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7428"/>
          <a:stretch/>
        </p:blipFill>
        <p:spPr bwMode="auto">
          <a:xfrm>
            <a:off x="7040058" y="2227709"/>
            <a:ext cx="1814492" cy="1261244"/>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0361" y="3617313"/>
            <a:ext cx="2101308" cy="142829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059832" y="3620339"/>
            <a:ext cx="2201764" cy="144329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10"/>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22285" y="892927"/>
            <a:ext cx="1827673" cy="1250577"/>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1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96830" y="3620339"/>
            <a:ext cx="2123897" cy="141688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4342126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B19B0651-EE4F-4900-A07F-96A6BFA9D0F0}" type="slidenum">
              <a:rPr lang="ru-RU" smtClean="0"/>
              <a:t>30</a:t>
            </a:fld>
            <a:endParaRPr lang="ru-RU"/>
          </a:p>
        </p:txBody>
      </p:sp>
      <p:sp>
        <p:nvSpPr>
          <p:cNvPr id="6" name="Заголовок 1"/>
          <p:cNvSpPr txBox="1">
            <a:spLocks/>
          </p:cNvSpPr>
          <p:nvPr/>
        </p:nvSpPr>
        <p:spPr>
          <a:xfrm>
            <a:off x="611560" y="248665"/>
            <a:ext cx="8075240" cy="277540"/>
          </a:xfrm>
          <a:prstGeom prst="rect">
            <a:avLst/>
          </a:prstGeom>
        </p:spPr>
        <p:txBody>
          <a:bodyPr vert="horz" lIns="91440" tIns="45720" rIns="91440" bIns="45720" rtlCol="0" anchor="ctr">
            <a:normAutofit fontScale="75000" lnSpcReduction="20000"/>
          </a:bodyPr>
          <a:lstStyle>
            <a:lvl1pPr algn="ctr" defTabSz="914400" rtl="0" eaLnBrk="1" latinLnBrk="0" hangingPunct="1">
              <a:spcBef>
                <a:spcPct val="0"/>
              </a:spcBef>
              <a:buNone/>
              <a:defRPr sz="4400" b="1" kern="1200">
                <a:solidFill>
                  <a:schemeClr val="tx1"/>
                </a:solidFill>
                <a:latin typeface="+mj-lt"/>
                <a:ea typeface="+mj-ea"/>
                <a:cs typeface="+mj-cs"/>
              </a:defRPr>
            </a:lvl1pPr>
          </a:lstStyle>
          <a:p>
            <a:endParaRPr lang="ru-RU" sz="2000" dirty="0">
              <a:solidFill>
                <a:schemeClr val="tx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9" name="Рисунок 18"/>
          <p:cNvPicPr>
            <a:picLocks noChangeAspect="1"/>
          </p:cNvPicPr>
          <p:nvPr/>
        </p:nvPicPr>
        <p:blipFill>
          <a:blip r:embed="rId2"/>
          <a:stretch>
            <a:fillRect/>
          </a:stretch>
        </p:blipFill>
        <p:spPr>
          <a:xfrm>
            <a:off x="7076362" y="0"/>
            <a:ext cx="2067638" cy="902055"/>
          </a:xfrm>
          <a:prstGeom prst="rect">
            <a:avLst/>
          </a:prstGeom>
        </p:spPr>
      </p:pic>
      <p:sp>
        <p:nvSpPr>
          <p:cNvPr id="2" name="Прямоугольник 1"/>
          <p:cNvSpPr/>
          <p:nvPr/>
        </p:nvSpPr>
        <p:spPr>
          <a:xfrm>
            <a:off x="2195736" y="260520"/>
            <a:ext cx="4572000" cy="523220"/>
          </a:xfrm>
          <a:prstGeom prst="rect">
            <a:avLst/>
          </a:prstGeom>
        </p:spPr>
        <p:txBody>
          <a:bodyPr>
            <a:spAutoFit/>
          </a:bodyPr>
          <a:lstStyle/>
          <a:p>
            <a:r>
              <a:rPr lang="ru-RU" sz="1400" dirty="0" smtClean="0">
                <a:solidFill>
                  <a:srgbClr val="FF0000"/>
                </a:solidFill>
                <a:latin typeface="Calibri" panose="020F0502020204030204" pitchFamily="34" charset="0"/>
                <a:ea typeface="+mj-ea"/>
                <a:cs typeface="Calibri" panose="020F0502020204030204" pitchFamily="34" charset="0"/>
              </a:rPr>
              <a:t>V «ИЛАҺИ  МОҢ» ФЕСТИВАЛЬ-БӘЙГЕСЕ/ </a:t>
            </a:r>
            <a:endParaRPr lang="en-US" sz="1400" dirty="0" smtClean="0">
              <a:solidFill>
                <a:srgbClr val="FF0000"/>
              </a:solidFill>
              <a:latin typeface="Calibri" panose="020F0502020204030204" pitchFamily="34" charset="0"/>
              <a:ea typeface="+mj-ea"/>
              <a:cs typeface="Calibri" panose="020F0502020204030204" pitchFamily="34" charset="0"/>
            </a:endParaRPr>
          </a:p>
          <a:p>
            <a:r>
              <a:rPr lang="ru-RU" sz="1400" dirty="0" smtClean="0">
                <a:solidFill>
                  <a:srgbClr val="FF0000"/>
                </a:solidFill>
                <a:latin typeface="Calibri" panose="020F0502020204030204" pitchFamily="34" charset="0"/>
                <a:ea typeface="+mj-ea"/>
                <a:cs typeface="Calibri" panose="020F0502020204030204" pitchFamily="34" charset="0"/>
              </a:rPr>
              <a:t>V ФЕСТИВАЛЬ- КОНКУРС «ИЛАҺИ  МОҢ»</a:t>
            </a:r>
            <a:endParaRPr lang="ru-RU" sz="1400" dirty="0">
              <a:solidFill>
                <a:srgbClr val="FF0000"/>
              </a:solidFill>
              <a:latin typeface="Calibri" panose="020F0502020204030204" pitchFamily="34" charset="0"/>
              <a:cs typeface="Calibri" panose="020F0502020204030204" pitchFamily="34" charset="0"/>
            </a:endParaRPr>
          </a:p>
        </p:txBody>
      </p:sp>
      <p:sp>
        <p:nvSpPr>
          <p:cNvPr id="5" name="Прямоугольник 4"/>
          <p:cNvSpPr/>
          <p:nvPr/>
        </p:nvSpPr>
        <p:spPr>
          <a:xfrm>
            <a:off x="3203848" y="902055"/>
            <a:ext cx="5292080" cy="3939540"/>
          </a:xfrm>
          <a:prstGeom prst="rect">
            <a:avLst/>
          </a:prstGeom>
        </p:spPr>
        <p:txBody>
          <a:bodyPr wrap="square">
            <a:spAutoFit/>
          </a:bodyPr>
          <a:lstStyle/>
          <a:p>
            <a:pPr lvl="0"/>
            <a:r>
              <a:rPr lang="ru-RU" sz="1000" dirty="0" smtClean="0">
                <a:solidFill>
                  <a:prstClr val="black"/>
                </a:solidFill>
                <a:latin typeface="Times New Roman" panose="02020603050405020304" pitchFamily="18" charset="0"/>
                <a:cs typeface="Times New Roman" panose="02020603050405020304" pitchFamily="18" charset="0"/>
              </a:rPr>
              <a:t>          </a:t>
            </a:r>
            <a:r>
              <a:rPr lang="ru-RU" sz="1000" dirty="0" err="1" smtClean="0">
                <a:solidFill>
                  <a:prstClr val="black"/>
                </a:solidFill>
                <a:latin typeface="Times New Roman" panose="02020603050405020304" pitchFamily="18" charset="0"/>
                <a:cs typeface="Times New Roman" panose="02020603050405020304" pitchFamily="18" charset="0"/>
              </a:rPr>
              <a:t>Күптән</a:t>
            </a:r>
            <a:r>
              <a:rPr lang="ru-RU" sz="1000" dirty="0" smtClean="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түгел</a:t>
            </a:r>
            <a:r>
              <a:rPr lang="ru-RU" sz="1000" dirty="0">
                <a:solidFill>
                  <a:prstClr val="black"/>
                </a:solidFill>
                <a:latin typeface="Times New Roman" panose="02020603050405020304" pitchFamily="18" charset="0"/>
                <a:cs typeface="Times New Roman" panose="02020603050405020304" pitchFamily="18" charset="0"/>
              </a:rPr>
              <a:t> Россия ислам </a:t>
            </a:r>
            <a:r>
              <a:rPr lang="ru-RU" sz="1000" dirty="0" err="1">
                <a:solidFill>
                  <a:prstClr val="black"/>
                </a:solidFill>
                <a:latin typeface="Times New Roman" panose="02020603050405020304" pitchFamily="18" charset="0"/>
                <a:cs typeface="Times New Roman" panose="02020603050405020304" pitchFamily="18" charset="0"/>
              </a:rPr>
              <a:t>институтында</a:t>
            </a:r>
            <a:r>
              <a:rPr lang="ru-RU" sz="1000" dirty="0">
                <a:solidFill>
                  <a:prstClr val="black"/>
                </a:solidFill>
                <a:latin typeface="Times New Roman" panose="02020603050405020304" pitchFamily="18" charset="0"/>
                <a:cs typeface="Times New Roman" panose="02020603050405020304" pitchFamily="18" charset="0"/>
              </a:rPr>
              <a:t> татар </a:t>
            </a:r>
            <a:r>
              <a:rPr lang="ru-RU" sz="1000" dirty="0" err="1">
                <a:solidFill>
                  <a:prstClr val="black"/>
                </a:solidFill>
                <a:latin typeface="Times New Roman" panose="02020603050405020304" pitchFamily="18" charset="0"/>
                <a:cs typeface="Times New Roman" panose="02020603050405020304" pitchFamily="18" charset="0"/>
              </a:rPr>
              <a:t>халык</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әсәрләре</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һәм</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рухи</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мирасы</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үрнәкләрен</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башкару</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буенча</a:t>
            </a:r>
            <a:r>
              <a:rPr lang="ru-RU" sz="1000" dirty="0">
                <a:solidFill>
                  <a:prstClr val="black"/>
                </a:solidFill>
                <a:latin typeface="Times New Roman" panose="02020603050405020304" pitchFamily="18" charset="0"/>
                <a:cs typeface="Times New Roman" panose="02020603050405020304" pitchFamily="18" charset="0"/>
              </a:rPr>
              <a:t> </a:t>
            </a:r>
            <a:r>
              <a:rPr lang="en-US" sz="1000" dirty="0">
                <a:solidFill>
                  <a:prstClr val="black"/>
                </a:solidFill>
                <a:latin typeface="Times New Roman" panose="02020603050405020304" pitchFamily="18" charset="0"/>
                <a:cs typeface="Times New Roman" panose="02020603050405020304" pitchFamily="18" charset="0"/>
              </a:rPr>
              <a:t>V “</a:t>
            </a:r>
            <a:r>
              <a:rPr lang="ru-RU" sz="1000" dirty="0" err="1">
                <a:solidFill>
                  <a:prstClr val="black"/>
                </a:solidFill>
                <a:latin typeface="Times New Roman" panose="02020603050405020304" pitchFamily="18" charset="0"/>
                <a:cs typeface="Times New Roman" panose="02020603050405020304" pitchFamily="18" charset="0"/>
              </a:rPr>
              <a:t>Илаһи</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моң</a:t>
            </a:r>
            <a:r>
              <a:rPr lang="ru-RU" sz="1000" dirty="0">
                <a:solidFill>
                  <a:prstClr val="black"/>
                </a:solidFill>
                <a:latin typeface="Times New Roman" panose="02020603050405020304" pitchFamily="18" charset="0"/>
                <a:cs typeface="Times New Roman" panose="02020603050405020304" pitchFamily="18" charset="0"/>
              </a:rPr>
              <a:t>” фестиваль-</a:t>
            </a:r>
            <a:r>
              <a:rPr lang="ru-RU" sz="1000" dirty="0" err="1">
                <a:solidFill>
                  <a:prstClr val="black"/>
                </a:solidFill>
                <a:latin typeface="Times New Roman" panose="02020603050405020304" pitchFamily="18" charset="0"/>
                <a:cs typeface="Times New Roman" panose="02020603050405020304" pitchFamily="18" charset="0"/>
              </a:rPr>
              <a:t>бәйгесенең</a:t>
            </a:r>
            <a:r>
              <a:rPr lang="ru-RU" sz="1000" dirty="0">
                <a:solidFill>
                  <a:prstClr val="black"/>
                </a:solidFill>
                <a:latin typeface="Times New Roman" panose="02020603050405020304" pitchFamily="18" charset="0"/>
                <a:cs typeface="Times New Roman" panose="02020603050405020304" pitchFamily="18" charset="0"/>
              </a:rPr>
              <a:t> финалы узды. </a:t>
            </a:r>
            <a:r>
              <a:rPr lang="ru-RU" sz="1000" dirty="0" err="1">
                <a:solidFill>
                  <a:prstClr val="black"/>
                </a:solidFill>
                <a:latin typeface="Times New Roman" panose="02020603050405020304" pitchFamily="18" charset="0"/>
                <a:cs typeface="Times New Roman" panose="02020603050405020304" pitchFamily="18" charset="0"/>
              </a:rPr>
              <a:t>Финалга</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кадәр</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конкурсның</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сайлап</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алу</a:t>
            </a:r>
            <a:r>
              <a:rPr lang="ru-RU" sz="1000" dirty="0">
                <a:solidFill>
                  <a:prstClr val="black"/>
                </a:solidFill>
                <a:latin typeface="Times New Roman" panose="02020603050405020304" pitchFamily="18" charset="0"/>
                <a:cs typeface="Times New Roman" panose="02020603050405020304" pitchFamily="18" charset="0"/>
              </a:rPr>
              <a:t> туры </a:t>
            </a:r>
            <a:r>
              <a:rPr lang="ru-RU" sz="1000" dirty="0" err="1">
                <a:solidFill>
                  <a:prstClr val="black"/>
                </a:solidFill>
                <a:latin typeface="Times New Roman" panose="02020603050405020304" pitchFamily="18" charset="0"/>
                <a:cs typeface="Times New Roman" panose="02020603050405020304" pitchFamily="18" charset="0"/>
              </a:rPr>
              <a:t>булды</a:t>
            </a:r>
            <a:r>
              <a:rPr lang="ru-RU" sz="1000" dirty="0">
                <a:solidFill>
                  <a:prstClr val="black"/>
                </a:solidFill>
                <a:latin typeface="Times New Roman" panose="02020603050405020304" pitchFamily="18" charset="0"/>
                <a:cs typeface="Times New Roman" panose="02020603050405020304" pitchFamily="18" charset="0"/>
              </a:rPr>
              <a:t>.  152 </a:t>
            </a:r>
            <a:r>
              <a:rPr lang="ru-RU" sz="1000" dirty="0" err="1">
                <a:solidFill>
                  <a:prstClr val="black"/>
                </a:solidFill>
                <a:latin typeface="Times New Roman" panose="02020603050405020304" pitchFamily="18" charset="0"/>
                <a:cs typeface="Times New Roman" panose="02020603050405020304" pitchFamily="18" charset="0"/>
              </a:rPr>
              <a:t>катнашучыдан</a:t>
            </a:r>
            <a:r>
              <a:rPr lang="ru-RU" sz="1000" dirty="0">
                <a:solidFill>
                  <a:prstClr val="black"/>
                </a:solidFill>
                <a:latin typeface="Times New Roman" panose="02020603050405020304" pitchFamily="18" charset="0"/>
                <a:cs typeface="Times New Roman" panose="02020603050405020304" pitchFamily="18" charset="0"/>
              </a:rPr>
              <a:t> 24 солист </a:t>
            </a:r>
            <a:r>
              <a:rPr lang="ru-RU" sz="1000" dirty="0" err="1">
                <a:solidFill>
                  <a:prstClr val="black"/>
                </a:solidFill>
                <a:latin typeface="Times New Roman" panose="02020603050405020304" pitchFamily="18" charset="0"/>
                <a:cs typeface="Times New Roman" panose="02020603050405020304" pitchFamily="18" charset="0"/>
              </a:rPr>
              <a:t>һәм</a:t>
            </a:r>
            <a:r>
              <a:rPr lang="ru-RU" sz="1000" dirty="0">
                <a:solidFill>
                  <a:prstClr val="black"/>
                </a:solidFill>
                <a:latin typeface="Times New Roman" panose="02020603050405020304" pitchFamily="18" charset="0"/>
                <a:cs typeface="Times New Roman" panose="02020603050405020304" pitchFamily="18" charset="0"/>
              </a:rPr>
              <a:t> 12 </a:t>
            </a:r>
            <a:r>
              <a:rPr lang="ru-RU" sz="1000" dirty="0" err="1">
                <a:solidFill>
                  <a:prstClr val="black"/>
                </a:solidFill>
                <a:latin typeface="Times New Roman" panose="02020603050405020304" pitchFamily="18" charset="0"/>
                <a:cs typeface="Times New Roman" panose="02020603050405020304" pitchFamily="18" charset="0"/>
              </a:rPr>
              <a:t>иҗат</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төркеме</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генә</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йомгаклау</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турына</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үтте</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Алар</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арасында</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Рәсәйнең</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Төмән</a:t>
            </a:r>
            <a:r>
              <a:rPr lang="ru-RU" sz="1000" dirty="0">
                <a:solidFill>
                  <a:prstClr val="black"/>
                </a:solidFill>
                <a:latin typeface="Times New Roman" panose="02020603050405020304" pitchFamily="18" charset="0"/>
                <a:cs typeface="Times New Roman" panose="02020603050405020304" pitchFamily="18" charset="0"/>
              </a:rPr>
              <a:t>, Самара, Ульяновск </a:t>
            </a:r>
            <a:r>
              <a:rPr lang="ru-RU" sz="1000" dirty="0" err="1">
                <a:solidFill>
                  <a:prstClr val="black"/>
                </a:solidFill>
                <a:latin typeface="Times New Roman" panose="02020603050405020304" pitchFamily="18" charset="0"/>
                <a:cs typeface="Times New Roman" panose="02020603050405020304" pitchFamily="18" charset="0"/>
              </a:rPr>
              <a:t>өлкәләреннән</a:t>
            </a:r>
            <a:r>
              <a:rPr lang="ru-RU" sz="1000" dirty="0">
                <a:solidFill>
                  <a:prstClr val="black"/>
                </a:solidFill>
                <a:latin typeface="Times New Roman" panose="02020603050405020304" pitchFamily="18" charset="0"/>
                <a:cs typeface="Times New Roman" panose="02020603050405020304" pitchFamily="18" charset="0"/>
              </a:rPr>
              <a:t>, Пермь </a:t>
            </a:r>
            <a:r>
              <a:rPr lang="ru-RU" sz="1000" dirty="0" err="1">
                <a:solidFill>
                  <a:prstClr val="black"/>
                </a:solidFill>
                <a:latin typeface="Times New Roman" panose="02020603050405020304" pitchFamily="18" charset="0"/>
                <a:cs typeface="Times New Roman" panose="02020603050405020304" pitchFamily="18" charset="0"/>
              </a:rPr>
              <a:t>шәһәреннән</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хәтта</a:t>
            </a:r>
            <a:r>
              <a:rPr lang="ru-RU" sz="1000" dirty="0">
                <a:solidFill>
                  <a:prstClr val="black"/>
                </a:solidFill>
                <a:latin typeface="Times New Roman" panose="02020603050405020304" pitchFamily="18" charset="0"/>
                <a:cs typeface="Times New Roman" panose="02020603050405020304" pitchFamily="18" charset="0"/>
              </a:rPr>
              <a:t> Ханты-Манси </a:t>
            </a:r>
            <a:r>
              <a:rPr lang="ru-RU" sz="1000" dirty="0" err="1">
                <a:solidFill>
                  <a:prstClr val="black"/>
                </a:solidFill>
                <a:latin typeface="Times New Roman" panose="02020603050405020304" pitchFamily="18" charset="0"/>
                <a:cs typeface="Times New Roman" panose="02020603050405020304" pitchFamily="18" charset="0"/>
              </a:rPr>
              <a:t>автономияле</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округыннан</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килүчеләр</a:t>
            </a:r>
            <a:r>
              <a:rPr lang="ru-RU" sz="1000" dirty="0">
                <a:solidFill>
                  <a:prstClr val="black"/>
                </a:solidFill>
                <a:latin typeface="Times New Roman" panose="02020603050405020304" pitchFamily="18" charset="0"/>
                <a:cs typeface="Times New Roman" panose="02020603050405020304" pitchFamily="18" charset="0"/>
              </a:rPr>
              <a:t> бар </a:t>
            </a:r>
            <a:r>
              <a:rPr lang="ru-RU" sz="1000" dirty="0" err="1">
                <a:solidFill>
                  <a:prstClr val="black"/>
                </a:solidFill>
                <a:latin typeface="Times New Roman" panose="02020603050405020304" pitchFamily="18" charset="0"/>
                <a:cs typeface="Times New Roman" panose="02020603050405020304" pitchFamily="18" charset="0"/>
              </a:rPr>
              <a:t>иде</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Гимназиябезнең</a:t>
            </a:r>
            <a:r>
              <a:rPr lang="ru-RU" sz="1000" dirty="0">
                <a:solidFill>
                  <a:prstClr val="black"/>
                </a:solidFill>
                <a:latin typeface="Times New Roman" panose="02020603050405020304" pitchFamily="18" charset="0"/>
                <a:cs typeface="Times New Roman" panose="02020603050405020304" pitchFamily="18" charset="0"/>
              </a:rPr>
              <a:t>  1 </a:t>
            </a:r>
            <a:r>
              <a:rPr lang="ru-RU" sz="1000" dirty="0" err="1">
                <a:solidFill>
                  <a:prstClr val="black"/>
                </a:solidFill>
                <a:latin typeface="Times New Roman" panose="02020603050405020304" pitchFamily="18" charset="0"/>
                <a:cs typeface="Times New Roman" panose="02020603050405020304" pitchFamily="18" charset="0"/>
              </a:rPr>
              <a:t>нче</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сыйныф</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укучыларыннан</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торган</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Чишмәкәй</a:t>
            </a:r>
            <a:r>
              <a:rPr lang="ru-RU" sz="1000" dirty="0">
                <a:solidFill>
                  <a:prstClr val="black"/>
                </a:solidFill>
                <a:latin typeface="Times New Roman" panose="02020603050405020304" pitchFamily="18" charset="0"/>
                <a:cs typeface="Times New Roman" panose="02020603050405020304" pitchFamily="18" charset="0"/>
              </a:rPr>
              <a:t>” ансамбле </a:t>
            </a:r>
            <a:r>
              <a:rPr lang="ru-RU" sz="1000" dirty="0" err="1">
                <a:solidFill>
                  <a:prstClr val="black"/>
                </a:solidFill>
                <a:latin typeface="Times New Roman" panose="02020603050405020304" pitchFamily="18" charset="0"/>
                <a:cs typeface="Times New Roman" panose="02020603050405020304" pitchFamily="18" charset="0"/>
              </a:rPr>
              <a:t>дә</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җитәкчеләре</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Мостафина</a:t>
            </a:r>
            <a:r>
              <a:rPr lang="ru-RU" sz="1000" dirty="0">
                <a:solidFill>
                  <a:prstClr val="black"/>
                </a:solidFill>
                <a:latin typeface="Times New Roman" panose="02020603050405020304" pitchFamily="18" charset="0"/>
                <a:cs typeface="Times New Roman" panose="02020603050405020304" pitchFamily="18" charset="0"/>
              </a:rPr>
              <a:t> Р.У.) </a:t>
            </a:r>
            <a:r>
              <a:rPr lang="ru-RU" sz="1000" dirty="0" err="1">
                <a:solidFill>
                  <a:prstClr val="black"/>
                </a:solidFill>
                <a:latin typeface="Times New Roman" panose="02020603050405020304" pitchFamily="18" charset="0"/>
                <a:cs typeface="Times New Roman" panose="02020603050405020304" pitchFamily="18" charset="0"/>
              </a:rPr>
              <a:t>финалга</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үтү</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бәхетенә</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иреште</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Алар</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бик</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матур</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итеп</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Җомга</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көн</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мөнәҗәтен</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башкардылар</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һәм</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Мөнәҗәтләр</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балалар</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номинациясендә</a:t>
            </a:r>
            <a:r>
              <a:rPr lang="ru-RU" sz="1000" dirty="0">
                <a:solidFill>
                  <a:prstClr val="black"/>
                </a:solidFill>
                <a:latin typeface="Times New Roman" panose="02020603050405020304" pitchFamily="18" charset="0"/>
                <a:cs typeface="Times New Roman" panose="02020603050405020304" pitchFamily="18" charset="0"/>
              </a:rPr>
              <a:t> II </a:t>
            </a:r>
            <a:r>
              <a:rPr lang="ru-RU" sz="1000" dirty="0" err="1">
                <a:solidFill>
                  <a:prstClr val="black"/>
                </a:solidFill>
                <a:latin typeface="Times New Roman" panose="02020603050405020304" pitchFamily="18" charset="0"/>
                <a:cs typeface="Times New Roman" panose="02020603050405020304" pitchFamily="18" charset="0"/>
              </a:rPr>
              <a:t>урынга</a:t>
            </a:r>
            <a:r>
              <a:rPr lang="ru-RU" sz="1000" dirty="0">
                <a:solidFill>
                  <a:prstClr val="black"/>
                </a:solidFill>
                <a:latin typeface="Times New Roman" panose="02020603050405020304" pitchFamily="18" charset="0"/>
                <a:cs typeface="Times New Roman" panose="02020603050405020304" pitchFamily="18" charset="0"/>
              </a:rPr>
              <a:t> лаек </a:t>
            </a:r>
            <a:r>
              <a:rPr lang="ru-RU" sz="1000" dirty="0" err="1">
                <a:solidFill>
                  <a:prstClr val="black"/>
                </a:solidFill>
                <a:latin typeface="Times New Roman" panose="02020603050405020304" pitchFamily="18" charset="0"/>
                <a:cs typeface="Times New Roman" panose="02020603050405020304" pitchFamily="18" charset="0"/>
              </a:rPr>
              <a:t>булдылар</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Оештыручылар</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бүләкләрне</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дә</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бик</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мулдан</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әзерләгәннәр</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иде</a:t>
            </a:r>
            <a:r>
              <a:rPr lang="ru-RU" sz="1000" dirty="0">
                <a:solidFill>
                  <a:prstClr val="black"/>
                </a:solidFill>
                <a:latin typeface="Times New Roman" panose="02020603050405020304" pitchFamily="18" charset="0"/>
                <a:cs typeface="Times New Roman" panose="02020603050405020304" pitchFamily="18" charset="0"/>
              </a:rPr>
              <a:t>: барабан, </a:t>
            </a:r>
            <a:r>
              <a:rPr lang="ru-RU" sz="1000" dirty="0" err="1">
                <a:solidFill>
                  <a:prstClr val="black"/>
                </a:solidFill>
                <a:latin typeface="Times New Roman" panose="02020603050405020304" pitchFamily="18" charset="0"/>
                <a:cs typeface="Times New Roman" panose="02020603050405020304" pitchFamily="18" charset="0"/>
              </a:rPr>
              <a:t>курай</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кубыз</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кебек</a:t>
            </a:r>
            <a:r>
              <a:rPr lang="ru-RU" sz="1000" dirty="0">
                <a:solidFill>
                  <a:prstClr val="black"/>
                </a:solidFill>
                <a:latin typeface="Times New Roman" panose="02020603050405020304" pitchFamily="18" charset="0"/>
                <a:cs typeface="Times New Roman" panose="02020603050405020304" pitchFamily="18" charset="0"/>
              </a:rPr>
              <a:t>  музыка </a:t>
            </a:r>
            <a:r>
              <a:rPr lang="ru-RU" sz="1000" dirty="0" err="1">
                <a:solidFill>
                  <a:prstClr val="black"/>
                </a:solidFill>
                <a:latin typeface="Times New Roman" panose="02020603050405020304" pitchFamily="18" charset="0"/>
                <a:cs typeface="Times New Roman" panose="02020603050405020304" pitchFamily="18" charset="0"/>
              </a:rPr>
              <a:t>уен</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кораллары</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мөнәҗәтләр</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яздырылган</a:t>
            </a:r>
            <a:r>
              <a:rPr lang="ru-RU" sz="1000" dirty="0">
                <a:solidFill>
                  <a:prstClr val="black"/>
                </a:solidFill>
                <a:latin typeface="Times New Roman" panose="02020603050405020304" pitchFamily="18" charset="0"/>
                <a:cs typeface="Times New Roman" panose="02020603050405020304" pitchFamily="18" charset="0"/>
              </a:rPr>
              <a:t> диск,  </a:t>
            </a:r>
            <a:r>
              <a:rPr lang="ru-RU" sz="1000" dirty="0" err="1">
                <a:solidFill>
                  <a:prstClr val="black"/>
                </a:solidFill>
                <a:latin typeface="Times New Roman" panose="02020603050405020304" pitchFamily="18" charset="0"/>
                <a:cs typeface="Times New Roman" panose="02020603050405020304" pitchFamily="18" charset="0"/>
              </a:rPr>
              <a:t>милли-мәдәни</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мирасыбыз</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тупланган</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китаплар</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Мондый</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кыйммәтле</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бүләкләргә</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кызларыбыз</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бик</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шатландылар</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һәм</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киләчәктә</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дә</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мондый</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бәйгеләргә</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катнашырга</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булдылар</a:t>
            </a:r>
            <a:r>
              <a:rPr lang="ru-RU" sz="1000" dirty="0">
                <a:solidFill>
                  <a:prstClr val="black"/>
                </a:solidFill>
                <a:latin typeface="Times New Roman" panose="02020603050405020304" pitchFamily="18" charset="0"/>
                <a:cs typeface="Times New Roman" panose="02020603050405020304" pitchFamily="18" charset="0"/>
              </a:rPr>
              <a:t>.</a:t>
            </a:r>
          </a:p>
          <a:p>
            <a:pPr lvl="0"/>
            <a:r>
              <a:rPr lang="ru-RU" sz="1000" dirty="0">
                <a:solidFill>
                  <a:prstClr val="black"/>
                </a:solidFill>
                <a:latin typeface="Times New Roman" panose="02020603050405020304" pitchFamily="18" charset="0"/>
                <a:cs typeface="Times New Roman" panose="02020603050405020304" pitchFamily="18" charset="0"/>
              </a:rPr>
              <a:t>         Недавно в Российском исламском институте прошел финальный этап фестиваля-конкурса на исполнение произведений устного народного творчества и образцов духовного наследия татарского народа “</a:t>
            </a:r>
            <a:r>
              <a:rPr lang="ru-RU" sz="1000" dirty="0" err="1">
                <a:solidFill>
                  <a:prstClr val="black"/>
                </a:solidFill>
                <a:latin typeface="Times New Roman" panose="02020603050405020304" pitchFamily="18" charset="0"/>
                <a:cs typeface="Times New Roman" panose="02020603050405020304" pitchFamily="18" charset="0"/>
              </a:rPr>
              <a:t>Илаһи</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моң</a:t>
            </a:r>
            <a:r>
              <a:rPr lang="ru-RU" sz="1000" dirty="0">
                <a:solidFill>
                  <a:prstClr val="black"/>
                </a:solidFill>
                <a:latin typeface="Times New Roman" panose="02020603050405020304" pitchFamily="18" charset="0"/>
                <a:cs typeface="Times New Roman" panose="02020603050405020304" pitchFamily="18" charset="0"/>
              </a:rPr>
              <a:t>”. До финала проводился отборочный тур. Из 152 участников на заключительный этап прошли только 24 солиста и 12 творческих коллективов. Среди них были участники из </a:t>
            </a:r>
            <a:r>
              <a:rPr lang="ru-RU" sz="1000" dirty="0" err="1">
                <a:solidFill>
                  <a:prstClr val="black"/>
                </a:solidFill>
                <a:latin typeface="Times New Roman" panose="02020603050405020304" pitchFamily="18" charset="0"/>
                <a:cs typeface="Times New Roman" panose="02020603050405020304" pitchFamily="18" charset="0"/>
              </a:rPr>
              <a:t>Тюменьской</a:t>
            </a:r>
            <a:r>
              <a:rPr lang="ru-RU" sz="1000" dirty="0">
                <a:solidFill>
                  <a:prstClr val="black"/>
                </a:solidFill>
                <a:latin typeface="Times New Roman" panose="02020603050405020304" pitchFamily="18" charset="0"/>
                <a:cs typeface="Times New Roman" panose="02020603050405020304" pitchFamily="18" charset="0"/>
              </a:rPr>
              <a:t>, Самарской, Ульяновской областей, из </a:t>
            </a:r>
            <a:r>
              <a:rPr lang="ru-RU" sz="1000" dirty="0" err="1">
                <a:solidFill>
                  <a:prstClr val="black"/>
                </a:solidFill>
                <a:latin typeface="Times New Roman" panose="02020603050405020304" pitchFamily="18" charset="0"/>
                <a:cs typeface="Times New Roman" panose="02020603050405020304" pitchFamily="18" charset="0"/>
              </a:rPr>
              <a:t>Перьми</a:t>
            </a:r>
            <a:r>
              <a:rPr lang="ru-RU" sz="1000" dirty="0">
                <a:solidFill>
                  <a:prstClr val="black"/>
                </a:solidFill>
                <a:latin typeface="Times New Roman" panose="02020603050405020304" pitchFamily="18" charset="0"/>
                <a:cs typeface="Times New Roman" panose="02020603050405020304" pitchFamily="18" charset="0"/>
              </a:rPr>
              <a:t> и даже с Ханты-Мансийского автономного округа. </a:t>
            </a:r>
          </a:p>
          <a:p>
            <a:pPr lvl="0"/>
            <a:r>
              <a:rPr lang="ru-RU" sz="1000" dirty="0">
                <a:solidFill>
                  <a:prstClr val="black"/>
                </a:solidFill>
                <a:latin typeface="Times New Roman" panose="02020603050405020304" pitchFamily="18" charset="0"/>
                <a:cs typeface="Times New Roman" panose="02020603050405020304" pitchFamily="18" charset="0"/>
              </a:rPr>
              <a:t>   Ансамбль “Родничок”, который состоит из учащихся  I Б класса </a:t>
            </a:r>
            <a:r>
              <a:rPr lang="ru-RU" sz="1000" dirty="0" err="1">
                <a:solidFill>
                  <a:prstClr val="black"/>
                </a:solidFill>
                <a:latin typeface="Times New Roman" panose="02020603050405020304" pitchFamily="18" charset="0"/>
                <a:cs typeface="Times New Roman" panose="02020603050405020304" pitchFamily="18" charset="0"/>
              </a:rPr>
              <a:t>Нурлатской</a:t>
            </a:r>
            <a:r>
              <a:rPr lang="ru-RU" sz="1000" dirty="0">
                <a:solidFill>
                  <a:prstClr val="black"/>
                </a:solidFill>
                <a:latin typeface="Times New Roman" panose="02020603050405020304" pitchFamily="18" charset="0"/>
                <a:cs typeface="Times New Roman" panose="02020603050405020304" pitchFamily="18" charset="0"/>
              </a:rPr>
              <a:t> гимназии  (руководитель Мустафина Р.У.), также прошел на финал. Они очень красиво спели </a:t>
            </a:r>
            <a:r>
              <a:rPr lang="ru-RU" sz="1000" dirty="0" err="1">
                <a:solidFill>
                  <a:prstClr val="black"/>
                </a:solidFill>
                <a:latin typeface="Times New Roman" panose="02020603050405020304" pitchFamily="18" charset="0"/>
                <a:cs typeface="Times New Roman" panose="02020603050405020304" pitchFamily="18" charset="0"/>
              </a:rPr>
              <a:t>мунаджат</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Җомга</a:t>
            </a:r>
            <a:r>
              <a:rPr lang="ru-RU" sz="1000" dirty="0">
                <a:solidFill>
                  <a:prstClr val="black"/>
                </a:solidFill>
                <a:latin typeface="Times New Roman" panose="02020603050405020304" pitchFamily="18" charset="0"/>
                <a:cs typeface="Times New Roman" panose="02020603050405020304" pitchFamily="18" charset="0"/>
              </a:rPr>
              <a:t> </a:t>
            </a:r>
            <a:r>
              <a:rPr lang="ru-RU" sz="1000" dirty="0" err="1">
                <a:solidFill>
                  <a:prstClr val="black"/>
                </a:solidFill>
                <a:latin typeface="Times New Roman" panose="02020603050405020304" pitchFamily="18" charset="0"/>
                <a:cs typeface="Times New Roman" panose="02020603050405020304" pitchFamily="18" charset="0"/>
              </a:rPr>
              <a:t>көн</a:t>
            </a:r>
            <a:r>
              <a:rPr lang="ru-RU" sz="1000" dirty="0">
                <a:solidFill>
                  <a:prstClr val="black"/>
                </a:solidFill>
                <a:latin typeface="Times New Roman" panose="02020603050405020304" pitchFamily="18" charset="0"/>
                <a:cs typeface="Times New Roman" panose="02020603050405020304" pitchFamily="18" charset="0"/>
              </a:rPr>
              <a:t>”  и были </a:t>
            </a:r>
            <a:r>
              <a:rPr lang="ru-RU" sz="1000" dirty="0" err="1">
                <a:solidFill>
                  <a:prstClr val="black"/>
                </a:solidFill>
                <a:latin typeface="Times New Roman" panose="02020603050405020304" pitchFamily="18" charset="0"/>
                <a:cs typeface="Times New Roman" panose="02020603050405020304" pitchFamily="18" charset="0"/>
              </a:rPr>
              <a:t>удостоины</a:t>
            </a:r>
            <a:r>
              <a:rPr lang="ru-RU" sz="1000" dirty="0">
                <a:solidFill>
                  <a:prstClr val="black"/>
                </a:solidFill>
                <a:latin typeface="Times New Roman" panose="02020603050405020304" pitchFamily="18" charset="0"/>
                <a:cs typeface="Times New Roman" panose="02020603050405020304" pitchFamily="18" charset="0"/>
              </a:rPr>
              <a:t> II места в детской номинации «</a:t>
            </a:r>
            <a:r>
              <a:rPr lang="ru-RU" sz="1000" dirty="0" err="1">
                <a:solidFill>
                  <a:prstClr val="black"/>
                </a:solidFill>
                <a:latin typeface="Times New Roman" panose="02020603050405020304" pitchFamily="18" charset="0"/>
                <a:cs typeface="Times New Roman" panose="02020603050405020304" pitchFamily="18" charset="0"/>
              </a:rPr>
              <a:t>Мунаджаты</a:t>
            </a:r>
            <a:r>
              <a:rPr lang="ru-RU" sz="1000" dirty="0">
                <a:solidFill>
                  <a:prstClr val="black"/>
                </a:solidFill>
                <a:latin typeface="Times New Roman" panose="02020603050405020304" pitchFamily="18" charset="0"/>
                <a:cs typeface="Times New Roman" panose="02020603050405020304" pitchFamily="18" charset="0"/>
              </a:rPr>
              <a:t>». А подарки были отменными: музыкальные инструменты, как барабан, </a:t>
            </a:r>
            <a:r>
              <a:rPr lang="ru-RU" sz="1000" dirty="0" err="1">
                <a:solidFill>
                  <a:prstClr val="black"/>
                </a:solidFill>
                <a:latin typeface="Times New Roman" panose="02020603050405020304" pitchFamily="18" charset="0"/>
                <a:cs typeface="Times New Roman" panose="02020603050405020304" pitchFamily="18" charset="0"/>
              </a:rPr>
              <a:t>курай</a:t>
            </a:r>
            <a:r>
              <a:rPr lang="ru-RU" sz="1000" dirty="0">
                <a:solidFill>
                  <a:prstClr val="black"/>
                </a:solidFill>
                <a:latin typeface="Times New Roman" panose="02020603050405020304" pitchFamily="18" charset="0"/>
                <a:cs typeface="Times New Roman" panose="02020603050405020304" pitchFamily="18" charset="0"/>
              </a:rPr>
              <a:t> и </a:t>
            </a:r>
            <a:r>
              <a:rPr lang="ru-RU" sz="1000" dirty="0" err="1">
                <a:solidFill>
                  <a:prstClr val="black"/>
                </a:solidFill>
                <a:latin typeface="Times New Roman" panose="02020603050405020304" pitchFamily="18" charset="0"/>
                <a:cs typeface="Times New Roman" panose="02020603050405020304" pitchFamily="18" charset="0"/>
              </a:rPr>
              <a:t>кубыз</a:t>
            </a:r>
            <a:r>
              <a:rPr lang="ru-RU" sz="1000" dirty="0">
                <a:solidFill>
                  <a:prstClr val="black"/>
                </a:solidFill>
                <a:latin typeface="Times New Roman" panose="02020603050405020304" pitchFamily="18" charset="0"/>
                <a:cs typeface="Times New Roman" panose="02020603050405020304" pitchFamily="18" charset="0"/>
              </a:rPr>
              <a:t>; диск с </a:t>
            </a:r>
            <a:r>
              <a:rPr lang="ru-RU" sz="1000" dirty="0" err="1">
                <a:solidFill>
                  <a:prstClr val="black"/>
                </a:solidFill>
                <a:latin typeface="Times New Roman" panose="02020603050405020304" pitchFamily="18" charset="0"/>
                <a:cs typeface="Times New Roman" panose="02020603050405020304" pitchFamily="18" charset="0"/>
              </a:rPr>
              <a:t>мунаджатами</a:t>
            </a:r>
            <a:r>
              <a:rPr lang="ru-RU" sz="1000" dirty="0">
                <a:solidFill>
                  <a:prstClr val="black"/>
                </a:solidFill>
                <a:latin typeface="Times New Roman" panose="02020603050405020304" pitchFamily="18" charset="0"/>
                <a:cs typeface="Times New Roman" panose="02020603050405020304" pitchFamily="18" charset="0"/>
              </a:rPr>
              <a:t> и книги, где собраны образцы национально-культурного наследия нашего народа.  Дети очень обрадовались таким ценным подаркам и решили на следующий год снова участвовать в таких конкурсах.</a:t>
            </a:r>
          </a:p>
        </p:txBody>
      </p:sp>
      <p:pic>
        <p:nvPicPr>
          <p:cNvPr id="8"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8958" b="12061"/>
          <a:stretch/>
        </p:blipFill>
        <p:spPr bwMode="auto">
          <a:xfrm>
            <a:off x="894757" y="1059582"/>
            <a:ext cx="2202595" cy="1812243"/>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17575" y="3266050"/>
            <a:ext cx="2179777" cy="154352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6804788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B19B0651-EE4F-4900-A07F-96A6BFA9D0F0}" type="slidenum">
              <a:rPr lang="ru-RU" smtClean="0"/>
              <a:t>31</a:t>
            </a:fld>
            <a:endParaRPr lang="ru-RU"/>
          </a:p>
        </p:txBody>
      </p:sp>
      <p:sp>
        <p:nvSpPr>
          <p:cNvPr id="6" name="Заголовок 1"/>
          <p:cNvSpPr txBox="1">
            <a:spLocks/>
          </p:cNvSpPr>
          <p:nvPr/>
        </p:nvSpPr>
        <p:spPr>
          <a:xfrm>
            <a:off x="611560" y="248665"/>
            <a:ext cx="8075240" cy="277540"/>
          </a:xfrm>
          <a:prstGeom prst="rect">
            <a:avLst/>
          </a:prstGeom>
        </p:spPr>
        <p:txBody>
          <a:bodyPr vert="horz" lIns="91440" tIns="45720" rIns="91440" bIns="45720" rtlCol="0" anchor="ctr">
            <a:normAutofit fontScale="75000" lnSpcReduction="20000"/>
          </a:bodyPr>
          <a:lstStyle>
            <a:lvl1pPr algn="ctr" defTabSz="914400" rtl="0" eaLnBrk="1" latinLnBrk="0" hangingPunct="1">
              <a:spcBef>
                <a:spcPct val="0"/>
              </a:spcBef>
              <a:buNone/>
              <a:defRPr sz="4400" b="1" kern="1200">
                <a:solidFill>
                  <a:schemeClr val="tx1"/>
                </a:solidFill>
                <a:latin typeface="+mj-lt"/>
                <a:ea typeface="+mj-ea"/>
                <a:cs typeface="+mj-cs"/>
              </a:defRPr>
            </a:lvl1pPr>
          </a:lstStyle>
          <a:p>
            <a:endParaRPr lang="ru-RU" sz="2000" dirty="0">
              <a:solidFill>
                <a:schemeClr val="tx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9" name="Рисунок 18"/>
          <p:cNvPicPr>
            <a:picLocks noChangeAspect="1"/>
          </p:cNvPicPr>
          <p:nvPr/>
        </p:nvPicPr>
        <p:blipFill>
          <a:blip r:embed="rId2"/>
          <a:stretch>
            <a:fillRect/>
          </a:stretch>
        </p:blipFill>
        <p:spPr>
          <a:xfrm>
            <a:off x="7076362" y="0"/>
            <a:ext cx="2067638" cy="902055"/>
          </a:xfrm>
          <a:prstGeom prst="rect">
            <a:avLst/>
          </a:prstGeom>
        </p:spPr>
      </p:pic>
      <p:sp>
        <p:nvSpPr>
          <p:cNvPr id="7" name="Прямоугольник 6"/>
          <p:cNvSpPr/>
          <p:nvPr/>
        </p:nvSpPr>
        <p:spPr>
          <a:xfrm>
            <a:off x="724660" y="902055"/>
            <a:ext cx="6511636" cy="2123658"/>
          </a:xfrm>
          <a:prstGeom prst="rect">
            <a:avLst/>
          </a:prstGeom>
        </p:spPr>
        <p:txBody>
          <a:bodyPr wrap="square">
            <a:spAutoFit/>
          </a:bodyPr>
          <a:lstStyle/>
          <a:p>
            <a:pPr lvl="0"/>
            <a:r>
              <a:rPr lang="en-US" sz="1200" dirty="0" smtClean="0">
                <a:solidFill>
                  <a:prstClr val="black"/>
                </a:solidFill>
                <a:latin typeface="Times New Roman" panose="02020603050405020304" pitchFamily="18" charset="0"/>
                <a:cs typeface="Times New Roman" panose="02020603050405020304" pitchFamily="18" charset="0"/>
              </a:rPr>
              <a:t>      </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smtClean="0">
                <a:solidFill>
                  <a:prstClr val="black"/>
                </a:solidFill>
                <a:latin typeface="Times New Roman" panose="02020603050405020304" pitchFamily="18" charset="0"/>
                <a:cs typeface="Times New Roman" panose="02020603050405020304" pitchFamily="18" charset="0"/>
              </a:rPr>
              <a:t>  15 </a:t>
            </a:r>
            <a:r>
              <a:rPr lang="ru-RU" sz="1200" dirty="0" err="1">
                <a:solidFill>
                  <a:prstClr val="black"/>
                </a:solidFill>
                <a:latin typeface="Times New Roman" panose="02020603050405020304" pitchFamily="18" charset="0"/>
                <a:cs typeface="Times New Roman" panose="02020603050405020304" pitchFamily="18" charset="0"/>
              </a:rPr>
              <a:t>нче</a:t>
            </a:r>
            <a:r>
              <a:rPr lang="ru-RU" sz="1200" dirty="0">
                <a:solidFill>
                  <a:prstClr val="black"/>
                </a:solidFill>
                <a:latin typeface="Times New Roman" panose="02020603050405020304" pitchFamily="18" charset="0"/>
                <a:cs typeface="Times New Roman" panose="02020603050405020304" pitchFamily="18" charset="0"/>
              </a:rPr>
              <a:t> апрель </a:t>
            </a:r>
            <a:r>
              <a:rPr lang="ru-RU" sz="1200" dirty="0" err="1">
                <a:solidFill>
                  <a:prstClr val="black"/>
                </a:solidFill>
                <a:latin typeface="Times New Roman" panose="02020603050405020304" pitchFamily="18" charset="0"/>
                <a:cs typeface="Times New Roman" panose="02020603050405020304" pitchFamily="18" charset="0"/>
              </a:rPr>
              <a:t>көнне</a:t>
            </a:r>
            <a:r>
              <a:rPr lang="ru-RU" sz="1200" dirty="0">
                <a:solidFill>
                  <a:prstClr val="black"/>
                </a:solidFill>
                <a:latin typeface="Times New Roman" panose="02020603050405020304" pitchFamily="18" charset="0"/>
                <a:cs typeface="Times New Roman" panose="02020603050405020304" pitchFamily="18" charset="0"/>
              </a:rPr>
              <a:t>, 6 </a:t>
            </a:r>
            <a:r>
              <a:rPr lang="ru-RU" sz="1200" dirty="0" err="1">
                <a:solidFill>
                  <a:prstClr val="black"/>
                </a:solidFill>
                <a:latin typeface="Times New Roman" panose="02020603050405020304" pitchFamily="18" charset="0"/>
                <a:cs typeface="Times New Roman" panose="02020603050405020304" pitchFamily="18" charset="0"/>
              </a:rPr>
              <a:t>нчы</a:t>
            </a:r>
            <a:r>
              <a:rPr lang="ru-RU" sz="1200" dirty="0">
                <a:solidFill>
                  <a:prstClr val="black"/>
                </a:solidFill>
                <a:latin typeface="Times New Roman" panose="02020603050405020304" pitchFamily="18" charset="0"/>
                <a:cs typeface="Times New Roman" panose="02020603050405020304" pitchFamily="18" charset="0"/>
              </a:rPr>
              <a:t> Б </a:t>
            </a:r>
            <a:r>
              <a:rPr lang="ru-RU" sz="1200" dirty="0" err="1">
                <a:solidFill>
                  <a:prstClr val="black"/>
                </a:solidFill>
                <a:latin typeface="Times New Roman" panose="02020603050405020304" pitchFamily="18" charset="0"/>
                <a:cs typeface="Times New Roman" panose="02020603050405020304" pitchFamily="18" charset="0"/>
              </a:rPr>
              <a:t>сыйныфы</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укучылары</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Халыкара</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фәнни</a:t>
            </a:r>
            <a:r>
              <a:rPr lang="ru-RU" sz="1200" dirty="0">
                <a:solidFill>
                  <a:prstClr val="black"/>
                </a:solidFill>
                <a:latin typeface="Times New Roman" panose="02020603050405020304" pitchFamily="18" charset="0"/>
                <a:cs typeface="Times New Roman" panose="02020603050405020304" pitchFamily="18" charset="0"/>
              </a:rPr>
              <a:t> – </a:t>
            </a:r>
            <a:r>
              <a:rPr lang="ru-RU" sz="1200" dirty="0" err="1">
                <a:solidFill>
                  <a:prstClr val="black"/>
                </a:solidFill>
                <a:latin typeface="Times New Roman" panose="02020603050405020304" pitchFamily="18" charset="0"/>
                <a:cs typeface="Times New Roman" panose="02020603050405020304" pitchFamily="18" charset="0"/>
              </a:rPr>
              <a:t>танып</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белү</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иҗади</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һәм</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интеллектуаль</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Тамчы</a:t>
            </a:r>
            <a:r>
              <a:rPr lang="ru-RU" sz="1200" dirty="0">
                <a:solidFill>
                  <a:prstClr val="black"/>
                </a:solidFill>
                <a:latin typeface="Times New Roman" panose="02020603050405020304" pitchFamily="18" charset="0"/>
                <a:cs typeface="Times New Roman" panose="02020603050405020304" pitchFamily="18" charset="0"/>
              </a:rPr>
              <a:t> — шоу» </a:t>
            </a:r>
            <a:r>
              <a:rPr lang="ru-RU" sz="1200" dirty="0" err="1">
                <a:solidFill>
                  <a:prstClr val="black"/>
                </a:solidFill>
                <a:latin typeface="Times New Roman" panose="02020603050405020304" pitchFamily="18" charset="0"/>
                <a:cs typeface="Times New Roman" panose="02020603050405020304" pitchFamily="18" charset="0"/>
              </a:rPr>
              <a:t>конкурсында</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катнашып</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җиңү</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яуладылар</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Иҗади</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һәм</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интеллектуаль</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Тамчы</a:t>
            </a:r>
            <a:r>
              <a:rPr lang="ru-RU" sz="1200" dirty="0">
                <a:solidFill>
                  <a:prstClr val="black"/>
                </a:solidFill>
                <a:latin typeface="Times New Roman" panose="02020603050405020304" pitchFamily="18" charset="0"/>
                <a:cs typeface="Times New Roman" panose="02020603050405020304" pitchFamily="18" charset="0"/>
              </a:rPr>
              <a:t> — шоу» </a:t>
            </a:r>
            <a:r>
              <a:rPr lang="ru-RU" sz="1200" dirty="0" err="1">
                <a:solidFill>
                  <a:prstClr val="black"/>
                </a:solidFill>
                <a:latin typeface="Times New Roman" panose="02020603050405020304" pitchFamily="18" charset="0"/>
                <a:cs typeface="Times New Roman" panose="02020603050405020304" pitchFamily="18" charset="0"/>
              </a:rPr>
              <a:t>конкурсында</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алар</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Теләче</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урта</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мәктәбе</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укучылары</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белән</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көч</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сынашты.Тапшыру</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ахырында</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командаларга</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истәлекле</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бүләкләр</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Г.Камал</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театрына</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чакыру</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билетлары</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тапшырылды</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Җиңүчеләрне</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котлыйбыз</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алдагы</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ярышларда</a:t>
            </a:r>
            <a:r>
              <a:rPr lang="ru-RU" sz="1200" dirty="0">
                <a:solidFill>
                  <a:prstClr val="black"/>
                </a:solidFill>
                <a:latin typeface="Times New Roman" panose="02020603050405020304" pitchFamily="18" charset="0"/>
                <a:cs typeface="Times New Roman" panose="02020603050405020304" pitchFamily="18" charset="0"/>
              </a:rPr>
              <a:t>  да </a:t>
            </a:r>
            <a:r>
              <a:rPr lang="ru-RU" sz="1200" dirty="0" err="1">
                <a:solidFill>
                  <a:prstClr val="black"/>
                </a:solidFill>
                <a:latin typeface="Times New Roman" panose="02020603050405020304" pitchFamily="18" charset="0"/>
                <a:cs typeface="Times New Roman" panose="02020603050405020304" pitchFamily="18" charset="0"/>
              </a:rPr>
              <a:t>уңышлар</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телибез</a:t>
            </a:r>
            <a:r>
              <a:rPr lang="ru-RU" sz="1200" dirty="0">
                <a:solidFill>
                  <a:prstClr val="black"/>
                </a:solidFill>
                <a:latin typeface="Times New Roman" panose="02020603050405020304" pitchFamily="18" charset="0"/>
                <a:cs typeface="Times New Roman" panose="02020603050405020304" pitchFamily="18" charset="0"/>
              </a:rPr>
              <a:t>! </a:t>
            </a:r>
            <a:endParaRPr lang="ru-RU" sz="1200" dirty="0" smtClean="0">
              <a:solidFill>
                <a:prstClr val="black"/>
              </a:solidFill>
              <a:latin typeface="Times New Roman" panose="02020603050405020304" pitchFamily="18" charset="0"/>
              <a:cs typeface="Times New Roman" panose="02020603050405020304" pitchFamily="18" charset="0"/>
            </a:endParaRPr>
          </a:p>
          <a:p>
            <a:pPr lvl="0"/>
            <a:r>
              <a:rPr lang="en-US" sz="1200" dirty="0" smtClean="0">
                <a:solidFill>
                  <a:prstClr val="black"/>
                </a:solidFill>
                <a:latin typeface="Times New Roman" panose="02020603050405020304" pitchFamily="18" charset="0"/>
                <a:cs typeface="Times New Roman" panose="02020603050405020304" pitchFamily="18" charset="0"/>
              </a:rPr>
              <a:t> </a:t>
            </a:r>
            <a:r>
              <a:rPr lang="ru-RU" sz="1200" dirty="0" smtClean="0">
                <a:solidFill>
                  <a:prstClr val="black"/>
                </a:solidFill>
                <a:latin typeface="Times New Roman" panose="02020603050405020304" pitchFamily="18" charset="0"/>
                <a:cs typeface="Times New Roman" panose="02020603050405020304" pitchFamily="18" charset="0"/>
              </a:rPr>
              <a:t>         </a:t>
            </a:r>
            <a:r>
              <a:rPr lang="en-US" sz="1200" dirty="0" smtClean="0">
                <a:solidFill>
                  <a:prstClr val="black"/>
                </a:solidFill>
                <a:latin typeface="Times New Roman" panose="02020603050405020304" pitchFamily="18" charset="0"/>
                <a:cs typeface="Times New Roman" panose="02020603050405020304" pitchFamily="18" charset="0"/>
              </a:rPr>
              <a:t>1</a:t>
            </a:r>
            <a:r>
              <a:rPr lang="ru-RU" sz="1200" dirty="0" smtClean="0">
                <a:solidFill>
                  <a:prstClr val="black"/>
                </a:solidFill>
                <a:latin typeface="Times New Roman" panose="02020603050405020304" pitchFamily="18" charset="0"/>
                <a:cs typeface="Times New Roman" panose="02020603050405020304" pitchFamily="18" charset="0"/>
              </a:rPr>
              <a:t>5 </a:t>
            </a:r>
            <a:r>
              <a:rPr lang="ru-RU" sz="1200" dirty="0">
                <a:solidFill>
                  <a:prstClr val="black"/>
                </a:solidFill>
                <a:latin typeface="Times New Roman" panose="02020603050405020304" pitchFamily="18" charset="0"/>
                <a:cs typeface="Times New Roman" panose="02020603050405020304" pitchFamily="18" charset="0"/>
              </a:rPr>
              <a:t>апреля учащиеся 6 – </a:t>
            </a:r>
            <a:r>
              <a:rPr lang="ru-RU" sz="1200" dirty="0" err="1">
                <a:solidFill>
                  <a:prstClr val="black"/>
                </a:solidFill>
                <a:latin typeface="Times New Roman" panose="02020603050405020304" pitchFamily="18" charset="0"/>
                <a:cs typeface="Times New Roman" panose="02020603050405020304" pitchFamily="18" charset="0"/>
              </a:rPr>
              <a:t>го</a:t>
            </a:r>
            <a:r>
              <a:rPr lang="ru-RU" sz="1200" dirty="0">
                <a:solidFill>
                  <a:prstClr val="black"/>
                </a:solidFill>
                <a:latin typeface="Times New Roman" panose="02020603050405020304" pitchFamily="18" charset="0"/>
                <a:cs typeface="Times New Roman" panose="02020603050405020304" pitchFamily="18" charset="0"/>
              </a:rPr>
              <a:t> Б класса приняли участие в Международном научно — </a:t>
            </a:r>
            <a:r>
              <a:rPr lang="ru-RU" sz="1200" dirty="0" smtClean="0">
                <a:solidFill>
                  <a:prstClr val="black"/>
                </a:solidFill>
                <a:latin typeface="Times New Roman" panose="02020603050405020304" pitchFamily="18" charset="0"/>
                <a:cs typeface="Times New Roman" panose="02020603050405020304" pitchFamily="18" charset="0"/>
              </a:rPr>
              <a:t>познавательном, </a:t>
            </a:r>
            <a:r>
              <a:rPr lang="ru-RU" sz="1200" dirty="0">
                <a:solidFill>
                  <a:prstClr val="black"/>
                </a:solidFill>
                <a:latin typeface="Times New Roman" panose="02020603050405020304" pitchFamily="18" charset="0"/>
                <a:cs typeface="Times New Roman" panose="02020603050405020304" pitchFamily="18" charset="0"/>
              </a:rPr>
              <a:t>творческом и интеллектуальном конкурсе «</a:t>
            </a:r>
            <a:r>
              <a:rPr lang="ru-RU" sz="1200" dirty="0" err="1">
                <a:solidFill>
                  <a:prstClr val="black"/>
                </a:solidFill>
                <a:latin typeface="Times New Roman" panose="02020603050405020304" pitchFamily="18" charset="0"/>
                <a:cs typeface="Times New Roman" panose="02020603050405020304" pitchFamily="18" charset="0"/>
              </a:rPr>
              <a:t>Тамчы</a:t>
            </a:r>
            <a:r>
              <a:rPr lang="ru-RU" sz="1200" dirty="0">
                <a:solidFill>
                  <a:prstClr val="black"/>
                </a:solidFill>
                <a:latin typeface="Times New Roman" panose="02020603050405020304" pitchFamily="18" charset="0"/>
                <a:cs typeface="Times New Roman" panose="02020603050405020304" pitchFamily="18" charset="0"/>
              </a:rPr>
              <a:t>-шоу» и стали победителями. В творческом и интеллектуальном конкурсе «</a:t>
            </a:r>
            <a:r>
              <a:rPr lang="ru-RU" sz="1200" dirty="0" err="1">
                <a:solidFill>
                  <a:prstClr val="black"/>
                </a:solidFill>
                <a:latin typeface="Times New Roman" panose="02020603050405020304" pitchFamily="18" charset="0"/>
                <a:cs typeface="Times New Roman" panose="02020603050405020304" pitchFamily="18" charset="0"/>
              </a:rPr>
              <a:t>Тамчы</a:t>
            </a:r>
            <a:r>
              <a:rPr lang="ru-RU" sz="1200" dirty="0">
                <a:solidFill>
                  <a:prstClr val="black"/>
                </a:solidFill>
                <a:latin typeface="Times New Roman" panose="02020603050405020304" pitchFamily="18" charset="0"/>
                <a:cs typeface="Times New Roman" panose="02020603050405020304" pitchFamily="18" charset="0"/>
              </a:rPr>
              <a:t> — шоу» они соревновались с учащимися </a:t>
            </a:r>
            <a:r>
              <a:rPr lang="ru-RU" sz="1200" dirty="0" err="1">
                <a:solidFill>
                  <a:prstClr val="black"/>
                </a:solidFill>
                <a:latin typeface="Times New Roman" panose="02020603050405020304" pitchFamily="18" charset="0"/>
                <a:cs typeface="Times New Roman" panose="02020603050405020304" pitchFamily="18" charset="0"/>
              </a:rPr>
              <a:t>Тюлячинской</a:t>
            </a:r>
            <a:r>
              <a:rPr lang="ru-RU" sz="1200" dirty="0">
                <a:solidFill>
                  <a:prstClr val="black"/>
                </a:solidFill>
                <a:latin typeface="Times New Roman" panose="02020603050405020304" pitchFamily="18" charset="0"/>
                <a:cs typeface="Times New Roman" panose="02020603050405020304" pitchFamily="18" charset="0"/>
              </a:rPr>
              <a:t> средней школы. В конце передачи командам были вручены памятные подарки и пригласительные билеты в театр </a:t>
            </a:r>
            <a:r>
              <a:rPr lang="ru-RU" sz="1200" dirty="0" err="1">
                <a:solidFill>
                  <a:prstClr val="black"/>
                </a:solidFill>
                <a:latin typeface="Times New Roman" panose="02020603050405020304" pitchFamily="18" charset="0"/>
                <a:cs typeface="Times New Roman" panose="02020603050405020304" pitchFamily="18" charset="0"/>
              </a:rPr>
              <a:t>им.г.Камала</a:t>
            </a:r>
            <a:r>
              <a:rPr lang="ru-RU" sz="1200" dirty="0">
                <a:solidFill>
                  <a:prstClr val="black"/>
                </a:solidFill>
                <a:latin typeface="Times New Roman" panose="02020603050405020304" pitchFamily="18" charset="0"/>
                <a:cs typeface="Times New Roman" panose="02020603050405020304" pitchFamily="18" charset="0"/>
              </a:rPr>
              <a:t>. Поздравляем победителей, желаем успехов в дальнейших соревнованиях! </a:t>
            </a:r>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8073" y="3265311"/>
            <a:ext cx="2452449" cy="1556803"/>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Рисунок 12" descr="C:\Users\Гимназия\AppData\Local\Temp\Rar$DI11.358\IMG-20210415-WA0035.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07904" y="3268713"/>
            <a:ext cx="2304256" cy="1597907"/>
          </a:xfrm>
          <a:prstGeom prst="rect">
            <a:avLst/>
          </a:prstGeom>
          <a:ln>
            <a:noFill/>
          </a:ln>
          <a:effectLst>
            <a:outerShdw blurRad="190500" algn="tl" rotWithShape="0">
              <a:srgbClr val="000000">
                <a:alpha val="70000"/>
              </a:srgbClr>
            </a:outerShdw>
          </a:effectLst>
        </p:spPr>
      </p:pic>
      <p:pic>
        <p:nvPicPr>
          <p:cNvPr id="14"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74051" y="3266275"/>
            <a:ext cx="2212749" cy="1555839"/>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1259632" y="156602"/>
            <a:ext cx="5400600" cy="523220"/>
          </a:xfrm>
          <a:prstGeom prst="rect">
            <a:avLst/>
          </a:prstGeom>
          <a:noFill/>
        </p:spPr>
        <p:txBody>
          <a:bodyPr wrap="square" rtlCol="0">
            <a:spAutoFit/>
          </a:bodyPr>
          <a:lstStyle/>
          <a:p>
            <a:pPr algn="ctr"/>
            <a:r>
              <a:rPr lang="ru-RU" sz="1400" dirty="0" smtClean="0">
                <a:solidFill>
                  <a:srgbClr val="FF0000"/>
                </a:solidFill>
                <a:latin typeface="Calibri" panose="020F0502020204030204" pitchFamily="34" charset="0"/>
                <a:cs typeface="Calibri" panose="020F0502020204030204" pitchFamily="34" charset="0"/>
              </a:rPr>
              <a:t>МЫ-ПОБЕДИТЕЛИ ИНТЕЛЛЕКТУАЛЬНОЙ ИГРЫ «ТАМЧЫ-ШОУ»</a:t>
            </a:r>
            <a:r>
              <a:rPr lang="en-US" sz="1400" dirty="0" smtClean="0">
                <a:solidFill>
                  <a:srgbClr val="FF0000"/>
                </a:solidFill>
                <a:latin typeface="Calibri" panose="020F0502020204030204" pitchFamily="34" charset="0"/>
                <a:cs typeface="Calibri" panose="020F0502020204030204" pitchFamily="34" charset="0"/>
              </a:rPr>
              <a:t>/</a:t>
            </a:r>
            <a:endParaRPr lang="tt-RU" sz="1400" dirty="0" smtClean="0">
              <a:solidFill>
                <a:srgbClr val="FF0000"/>
              </a:solidFill>
              <a:latin typeface="Calibri" panose="020F0502020204030204" pitchFamily="34" charset="0"/>
              <a:cs typeface="Calibri" panose="020F0502020204030204" pitchFamily="34" charset="0"/>
            </a:endParaRPr>
          </a:p>
          <a:p>
            <a:pPr algn="ctr"/>
            <a:r>
              <a:rPr lang="tt-RU" sz="1400" dirty="0" smtClean="0">
                <a:solidFill>
                  <a:srgbClr val="FF0000"/>
                </a:solidFill>
                <a:latin typeface="Calibri" panose="020F0502020204030204" pitchFamily="34" charset="0"/>
                <a:cs typeface="Calibri" panose="020F0502020204030204" pitchFamily="34" charset="0"/>
              </a:rPr>
              <a:t>БЕЗ - «ТАМЧЫ-ШОУ» ИНТЕЛЛЕКТУАЛЬ УЕННЫҢ ҖИҢҮЧЕЛӘРЕ </a:t>
            </a:r>
            <a:endParaRPr lang="ru-RU" sz="1400" dirty="0">
              <a:solidFill>
                <a:srgbClr val="FF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0335850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B19B0651-EE4F-4900-A07F-96A6BFA9D0F0}" type="slidenum">
              <a:rPr lang="ru-RU" smtClean="0"/>
              <a:t>32</a:t>
            </a:fld>
            <a:endParaRPr lang="ru-RU"/>
          </a:p>
        </p:txBody>
      </p:sp>
      <p:pic>
        <p:nvPicPr>
          <p:cNvPr id="19" name="Рисунок 18"/>
          <p:cNvPicPr>
            <a:picLocks noChangeAspect="1"/>
          </p:cNvPicPr>
          <p:nvPr/>
        </p:nvPicPr>
        <p:blipFill>
          <a:blip r:embed="rId2"/>
          <a:stretch>
            <a:fillRect/>
          </a:stretch>
        </p:blipFill>
        <p:spPr>
          <a:xfrm>
            <a:off x="7076362" y="0"/>
            <a:ext cx="2067638" cy="902055"/>
          </a:xfrm>
          <a:prstGeom prst="rect">
            <a:avLst/>
          </a:prstGeom>
        </p:spPr>
      </p:pic>
      <p:sp>
        <p:nvSpPr>
          <p:cNvPr id="3" name="Прямоугольник 2"/>
          <p:cNvSpPr/>
          <p:nvPr/>
        </p:nvSpPr>
        <p:spPr>
          <a:xfrm>
            <a:off x="1762340" y="174028"/>
            <a:ext cx="4722896" cy="307777"/>
          </a:xfrm>
          <a:prstGeom prst="rect">
            <a:avLst/>
          </a:prstGeom>
        </p:spPr>
        <p:txBody>
          <a:bodyPr wrap="none">
            <a:spAutoFit/>
          </a:bodyPr>
          <a:lstStyle/>
          <a:p>
            <a:pPr lvl="0" algn="ctr"/>
            <a:r>
              <a:rPr lang="ru-RU" sz="1400" dirty="0" smtClean="0">
                <a:solidFill>
                  <a:srgbClr val="FF0000"/>
                </a:solidFill>
                <a:latin typeface="Calibri" panose="020F0502020204030204" pitchFamily="34" charset="0"/>
                <a:cs typeface="Calibri" panose="020F0502020204030204" pitchFamily="34" charset="0"/>
              </a:rPr>
              <a:t>ТУКАЙ БЕЗНЕҢ КҮҢЕЛЛӘРДӘ»/«ТУКАЙ В НАШИХ СЕРДЦАХ»</a:t>
            </a:r>
            <a:endParaRPr lang="ru-RU" sz="1400" dirty="0">
              <a:solidFill>
                <a:srgbClr val="FF0000"/>
              </a:solidFill>
              <a:latin typeface="Calibri" panose="020F0502020204030204" pitchFamily="34" charset="0"/>
              <a:cs typeface="Calibri" panose="020F0502020204030204" pitchFamily="34" charset="0"/>
            </a:endParaRPr>
          </a:p>
        </p:txBody>
      </p:sp>
      <p:pic>
        <p:nvPicPr>
          <p:cNvPr id="7"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6993"/>
          <a:stretch/>
        </p:blipFill>
        <p:spPr bwMode="auto">
          <a:xfrm>
            <a:off x="755576" y="665203"/>
            <a:ext cx="1728192" cy="227642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6"/>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28244" r="3932" b="23597"/>
          <a:stretch/>
        </p:blipFill>
        <p:spPr bwMode="auto">
          <a:xfrm>
            <a:off x="755576" y="3291830"/>
            <a:ext cx="3059385" cy="1476103"/>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4"/>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3166" b="8247"/>
          <a:stretch/>
        </p:blipFill>
        <p:spPr bwMode="auto">
          <a:xfrm>
            <a:off x="4572000" y="2670401"/>
            <a:ext cx="1875211" cy="221492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5"/>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3000" t="6260" r="15888" b="18207"/>
          <a:stretch/>
        </p:blipFill>
        <p:spPr bwMode="auto">
          <a:xfrm>
            <a:off x="7059172" y="1663959"/>
            <a:ext cx="1627029" cy="230425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Прямоугольник 4"/>
          <p:cNvSpPr/>
          <p:nvPr/>
        </p:nvSpPr>
        <p:spPr>
          <a:xfrm>
            <a:off x="2667471" y="769204"/>
            <a:ext cx="4572000" cy="1384995"/>
          </a:xfrm>
          <a:prstGeom prst="rect">
            <a:avLst/>
          </a:prstGeom>
        </p:spPr>
        <p:txBody>
          <a:bodyPr>
            <a:spAutoFit/>
          </a:bodyPr>
          <a:lstStyle/>
          <a:p>
            <a:pPr lvl="0"/>
            <a:r>
              <a:rPr lang="ru-RU" sz="1200" dirty="0">
                <a:solidFill>
                  <a:prstClr val="black"/>
                </a:solidFill>
                <a:latin typeface="Times New Roman" panose="02020603050405020304" pitchFamily="18" charset="0"/>
                <a:cs typeface="Times New Roman" panose="02020603050405020304" pitchFamily="18" charset="0"/>
              </a:rPr>
              <a:t> </a:t>
            </a:r>
            <a:r>
              <a:rPr lang="en-US" sz="1200" dirty="0" smtClean="0">
                <a:solidFill>
                  <a:prstClr val="black"/>
                </a:solidFill>
                <a:latin typeface="Times New Roman" panose="02020603050405020304" pitchFamily="18" charset="0"/>
                <a:cs typeface="Times New Roman" panose="02020603050405020304" pitchFamily="18" charset="0"/>
              </a:rPr>
              <a:t>     </a:t>
            </a:r>
            <a:r>
              <a:rPr lang="ru-RU" sz="1200" dirty="0" err="1" smtClean="0">
                <a:solidFill>
                  <a:prstClr val="black"/>
                </a:solidFill>
                <a:latin typeface="Times New Roman" panose="02020603050405020304" pitchFamily="18" charset="0"/>
                <a:cs typeface="Times New Roman" panose="02020603050405020304" pitchFamily="18" charset="0"/>
              </a:rPr>
              <a:t>Гимназиябездә</a:t>
            </a:r>
            <a:r>
              <a:rPr lang="ru-RU" sz="1200" dirty="0" smtClean="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Габдулла</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Тукайның</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иҗатына</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багышланган</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рәсемнәр</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күргәзмәсе</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оештырылды</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Күргәзмәдә</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укучылар</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тарафыннан</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ясалган</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рәсемнәр</a:t>
            </a:r>
            <a:r>
              <a:rPr lang="ru-RU" sz="1200" dirty="0">
                <a:solidFill>
                  <a:prstClr val="black"/>
                </a:solidFill>
                <a:latin typeface="Times New Roman" panose="02020603050405020304" pitchFamily="18" charset="0"/>
                <a:cs typeface="Times New Roman" panose="02020603050405020304" pitchFamily="18" charset="0"/>
              </a:rPr>
              <a:t> Тукай  </a:t>
            </a:r>
            <a:r>
              <a:rPr lang="ru-RU" sz="1200" dirty="0" err="1">
                <a:solidFill>
                  <a:prstClr val="black"/>
                </a:solidFill>
                <a:latin typeface="Times New Roman" panose="02020603050405020304" pitchFamily="18" charset="0"/>
                <a:cs typeface="Times New Roman" panose="02020603050405020304" pitchFamily="18" charset="0"/>
              </a:rPr>
              <a:t>әкиятләрен</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әсәрләрен</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чагылдырдылар</a:t>
            </a:r>
            <a:r>
              <a:rPr lang="ru-RU" sz="1200" dirty="0">
                <a:solidFill>
                  <a:prstClr val="black"/>
                </a:solidFill>
                <a:latin typeface="Times New Roman" panose="02020603050405020304" pitchFamily="18" charset="0"/>
                <a:cs typeface="Times New Roman" panose="02020603050405020304" pitchFamily="18" charset="0"/>
              </a:rPr>
              <a:t>. </a:t>
            </a:r>
          </a:p>
          <a:p>
            <a:pPr lvl="0"/>
            <a:r>
              <a:rPr lang="ru-RU" sz="1200" dirty="0">
                <a:solidFill>
                  <a:prstClr val="black"/>
                </a:solidFill>
                <a:latin typeface="Times New Roman" panose="02020603050405020304" pitchFamily="18" charset="0"/>
                <a:cs typeface="Times New Roman" panose="02020603050405020304" pitchFamily="18" charset="0"/>
              </a:rPr>
              <a:t>     В нашей гимназии была организована выставка рисунков, посвященных творчеству </a:t>
            </a:r>
            <a:r>
              <a:rPr lang="ru-RU" sz="1200" dirty="0" err="1">
                <a:solidFill>
                  <a:prstClr val="black"/>
                </a:solidFill>
                <a:latin typeface="Times New Roman" panose="02020603050405020304" pitchFamily="18" charset="0"/>
                <a:cs typeface="Times New Roman" panose="02020603050405020304" pitchFamily="18" charset="0"/>
              </a:rPr>
              <a:t>Габдуллы</a:t>
            </a:r>
            <a:r>
              <a:rPr lang="ru-RU" sz="1200" dirty="0">
                <a:solidFill>
                  <a:prstClr val="black"/>
                </a:solidFill>
                <a:latin typeface="Times New Roman" panose="02020603050405020304" pitchFamily="18" charset="0"/>
                <a:cs typeface="Times New Roman" panose="02020603050405020304" pitchFamily="18" charset="0"/>
              </a:rPr>
              <a:t> Тукая. Рисунки, сделанные учащимися на выставке, отражали сказки и произведения Тукая.</a:t>
            </a:r>
            <a:endParaRPr lang="ru-RU" sz="1200" dirty="0"/>
          </a:p>
        </p:txBody>
      </p:sp>
    </p:spTree>
    <p:extLst>
      <p:ext uri="{BB962C8B-B14F-4D97-AF65-F5344CB8AC3E}">
        <p14:creationId xmlns:p14="http://schemas.microsoft.com/office/powerpoint/2010/main" val="128918465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126789"/>
            <a:ext cx="6819596" cy="648475"/>
          </a:xfrm>
        </p:spPr>
        <p:txBody>
          <a:bodyPr>
            <a:noAutofit/>
          </a:bodyPr>
          <a:lstStyle/>
          <a:p>
            <a:pPr lvl="0" algn="ctr">
              <a:spcBef>
                <a:spcPts val="0"/>
              </a:spcBef>
            </a:pPr>
            <a:r>
              <a:rPr lang="ru-RU" sz="1400" b="0" dirty="0" smtClean="0">
                <a:solidFill>
                  <a:srgbClr val="FF0000"/>
                </a:solidFill>
                <a:latin typeface="Calibri" panose="020F0502020204030204" pitchFamily="34" charset="0"/>
                <a:ea typeface="+mn-ea"/>
                <a:cs typeface="Calibri" panose="020F0502020204030204" pitchFamily="34" charset="0"/>
              </a:rPr>
              <a:t>«БЕЗ ТУКАЙ ОНЫКЛАРЫ»/ «МЫ – ВНУКИ ТУКАЯ»</a:t>
            </a:r>
            <a:br>
              <a:rPr lang="ru-RU" sz="1400" b="0" dirty="0" smtClean="0">
                <a:solidFill>
                  <a:srgbClr val="FF0000"/>
                </a:solidFill>
                <a:latin typeface="Calibri" panose="020F0502020204030204" pitchFamily="34" charset="0"/>
                <a:ea typeface="+mn-ea"/>
                <a:cs typeface="Calibri" panose="020F0502020204030204" pitchFamily="34" charset="0"/>
              </a:rPr>
            </a:br>
            <a:endParaRPr lang="ru-RU" sz="1400" b="0" dirty="0">
              <a:solidFill>
                <a:srgbClr val="FF0000"/>
              </a:solidFill>
              <a:latin typeface="Calibri" panose="020F0502020204030204" pitchFamily="34" charset="0"/>
              <a:cs typeface="Calibri" panose="020F0502020204030204" pitchFamily="34" charset="0"/>
            </a:endParaRPr>
          </a:p>
        </p:txBody>
      </p:sp>
      <p:sp>
        <p:nvSpPr>
          <p:cNvPr id="4" name="Номер слайда 3"/>
          <p:cNvSpPr>
            <a:spLocks noGrp="1"/>
          </p:cNvSpPr>
          <p:nvPr>
            <p:ph type="sldNum" sz="quarter" idx="12"/>
          </p:nvPr>
        </p:nvSpPr>
        <p:spPr/>
        <p:txBody>
          <a:bodyPr/>
          <a:lstStyle/>
          <a:p>
            <a:fld id="{B19B0651-EE4F-4900-A07F-96A6BFA9D0F0}" type="slidenum">
              <a:rPr lang="ru-RU" smtClean="0"/>
              <a:t>33</a:t>
            </a:fld>
            <a:endParaRPr lang="ru-RU"/>
          </a:p>
        </p:txBody>
      </p:sp>
      <p:sp>
        <p:nvSpPr>
          <p:cNvPr id="6" name="Заголовок 1"/>
          <p:cNvSpPr txBox="1">
            <a:spLocks/>
          </p:cNvSpPr>
          <p:nvPr/>
        </p:nvSpPr>
        <p:spPr>
          <a:xfrm>
            <a:off x="611560" y="248665"/>
            <a:ext cx="8075240" cy="277540"/>
          </a:xfrm>
          <a:prstGeom prst="rect">
            <a:avLst/>
          </a:prstGeom>
        </p:spPr>
        <p:txBody>
          <a:bodyPr vert="horz" lIns="91440" tIns="45720" rIns="91440" bIns="45720" rtlCol="0" anchor="ctr">
            <a:normAutofit fontScale="75000" lnSpcReduction="20000"/>
          </a:bodyPr>
          <a:lstStyle>
            <a:lvl1pPr algn="ctr" defTabSz="914400" rtl="0" eaLnBrk="1" latinLnBrk="0" hangingPunct="1">
              <a:spcBef>
                <a:spcPct val="0"/>
              </a:spcBef>
              <a:buNone/>
              <a:defRPr sz="4400" b="1" kern="1200">
                <a:solidFill>
                  <a:schemeClr val="tx1"/>
                </a:solidFill>
                <a:latin typeface="+mj-lt"/>
                <a:ea typeface="+mj-ea"/>
                <a:cs typeface="+mj-cs"/>
              </a:defRPr>
            </a:lvl1pPr>
          </a:lstStyle>
          <a:p>
            <a:endParaRPr lang="ru-RU" sz="2000" dirty="0">
              <a:solidFill>
                <a:schemeClr val="tx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9" name="Рисунок 18"/>
          <p:cNvPicPr>
            <a:picLocks noChangeAspect="1"/>
          </p:cNvPicPr>
          <p:nvPr/>
        </p:nvPicPr>
        <p:blipFill>
          <a:blip r:embed="rId2"/>
          <a:stretch>
            <a:fillRect/>
          </a:stretch>
        </p:blipFill>
        <p:spPr>
          <a:xfrm>
            <a:off x="7076362" y="0"/>
            <a:ext cx="2067638" cy="902055"/>
          </a:xfrm>
          <a:prstGeom prst="rect">
            <a:avLst/>
          </a:prstGeom>
        </p:spPr>
      </p:pic>
      <p:sp>
        <p:nvSpPr>
          <p:cNvPr id="3" name="Прямоугольник 2"/>
          <p:cNvSpPr/>
          <p:nvPr/>
        </p:nvSpPr>
        <p:spPr>
          <a:xfrm>
            <a:off x="1061864" y="627534"/>
            <a:ext cx="4572000" cy="1938992"/>
          </a:xfrm>
          <a:prstGeom prst="rect">
            <a:avLst/>
          </a:prstGeom>
        </p:spPr>
        <p:txBody>
          <a:bodyPr>
            <a:spAutoFit/>
          </a:bodyPr>
          <a:lstStyle/>
          <a:p>
            <a:pPr lvl="0"/>
            <a:r>
              <a:rPr lang="en-US" sz="1200" dirty="0" smtClean="0">
                <a:solidFill>
                  <a:prstClr val="black"/>
                </a:solidFill>
                <a:latin typeface="Times New Roman" panose="02020603050405020304" pitchFamily="18" charset="0"/>
                <a:cs typeface="Times New Roman" panose="02020603050405020304" pitchFamily="18" charset="0"/>
              </a:rPr>
              <a:t>  </a:t>
            </a:r>
            <a:r>
              <a:rPr lang="tt-RU" sz="1200" dirty="0" smtClean="0">
                <a:solidFill>
                  <a:prstClr val="black"/>
                </a:solidFill>
                <a:latin typeface="Times New Roman" panose="02020603050405020304" pitchFamily="18" charset="0"/>
                <a:cs typeface="Times New Roman" panose="02020603050405020304" pitchFamily="18" charset="0"/>
              </a:rPr>
              <a:t>      </a:t>
            </a:r>
            <a:r>
              <a:rPr lang="ru-RU" sz="1200" dirty="0" smtClean="0">
                <a:solidFill>
                  <a:prstClr val="black"/>
                </a:solidFill>
                <a:latin typeface="Times New Roman" panose="02020603050405020304" pitchFamily="18" charset="0"/>
                <a:cs typeface="Times New Roman" panose="02020603050405020304" pitchFamily="18" charset="0"/>
              </a:rPr>
              <a:t>24 </a:t>
            </a:r>
            <a:r>
              <a:rPr lang="ru-RU" sz="1200" dirty="0" err="1">
                <a:solidFill>
                  <a:prstClr val="black"/>
                </a:solidFill>
                <a:latin typeface="Times New Roman" panose="02020603050405020304" pitchFamily="18" charset="0"/>
                <a:cs typeface="Times New Roman" panose="02020603050405020304" pitchFamily="18" charset="0"/>
              </a:rPr>
              <a:t>нче</a:t>
            </a:r>
            <a:r>
              <a:rPr lang="ru-RU" sz="1200" dirty="0">
                <a:solidFill>
                  <a:prstClr val="black"/>
                </a:solidFill>
                <a:latin typeface="Times New Roman" panose="02020603050405020304" pitchFamily="18" charset="0"/>
                <a:cs typeface="Times New Roman" panose="02020603050405020304" pitchFamily="18" charset="0"/>
              </a:rPr>
              <a:t> апрель </a:t>
            </a:r>
            <a:r>
              <a:rPr lang="ru-RU" sz="1200" dirty="0" err="1">
                <a:solidFill>
                  <a:prstClr val="black"/>
                </a:solidFill>
                <a:latin typeface="Times New Roman" panose="02020603050405020304" pitchFamily="18" charset="0"/>
                <a:cs typeface="Times New Roman" panose="02020603050405020304" pitchFamily="18" charset="0"/>
              </a:rPr>
              <a:t>көнне</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башлангыч</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сыйныф</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укучылары</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өчен</a:t>
            </a:r>
            <a:r>
              <a:rPr lang="ru-RU" sz="1200" dirty="0">
                <a:solidFill>
                  <a:prstClr val="black"/>
                </a:solidFill>
                <a:latin typeface="Times New Roman" panose="02020603050405020304" pitchFamily="18" charset="0"/>
                <a:cs typeface="Times New Roman" panose="02020603050405020304" pitchFamily="18" charset="0"/>
              </a:rPr>
              <a:t> «Без Тукай </a:t>
            </a:r>
            <a:r>
              <a:rPr lang="ru-RU" sz="1200" dirty="0" err="1">
                <a:solidFill>
                  <a:prstClr val="black"/>
                </a:solidFill>
                <a:latin typeface="Times New Roman" panose="02020603050405020304" pitchFamily="18" charset="0"/>
                <a:cs typeface="Times New Roman" panose="02020603050405020304" pitchFamily="18" charset="0"/>
              </a:rPr>
              <a:t>оныклары</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исемле</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әдәби</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музыкаль</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кичә</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уздырылды</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Шагыйрьнең</a:t>
            </a:r>
            <a:r>
              <a:rPr lang="ru-RU" sz="1200" dirty="0">
                <a:solidFill>
                  <a:prstClr val="black"/>
                </a:solidFill>
                <a:latin typeface="Times New Roman" panose="02020603050405020304" pitchFamily="18" charset="0"/>
                <a:cs typeface="Times New Roman" panose="02020603050405020304" pitchFamily="18" charset="0"/>
              </a:rPr>
              <a:t> Гали, </a:t>
            </a:r>
            <a:r>
              <a:rPr lang="ru-RU" sz="1200" dirty="0" err="1">
                <a:solidFill>
                  <a:prstClr val="black"/>
                </a:solidFill>
                <a:latin typeface="Times New Roman" panose="02020603050405020304" pitchFamily="18" charset="0"/>
                <a:cs typeface="Times New Roman" panose="02020603050405020304" pitchFamily="18" charset="0"/>
              </a:rPr>
              <a:t>Акбай</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Күбәләк</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Сабый</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һәм</a:t>
            </a:r>
            <a:r>
              <a:rPr lang="ru-RU" sz="1200" dirty="0">
                <a:solidFill>
                  <a:prstClr val="black"/>
                </a:solidFill>
                <a:latin typeface="Times New Roman" panose="02020603050405020304" pitchFamily="18" charset="0"/>
                <a:cs typeface="Times New Roman" panose="02020603050405020304" pitchFamily="18" charset="0"/>
              </a:rPr>
              <a:t> башка </a:t>
            </a:r>
            <a:r>
              <a:rPr lang="ru-RU" sz="1200" dirty="0" err="1">
                <a:solidFill>
                  <a:prstClr val="black"/>
                </a:solidFill>
                <a:latin typeface="Times New Roman" panose="02020603050405020304" pitchFamily="18" charset="0"/>
                <a:cs typeface="Times New Roman" panose="02020603050405020304" pitchFamily="18" charset="0"/>
              </a:rPr>
              <a:t>геройлары</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бер</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сәхнәдә</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очраштылар</a:t>
            </a:r>
            <a:r>
              <a:rPr lang="ru-RU" sz="1200" dirty="0" smtClean="0">
                <a:solidFill>
                  <a:prstClr val="black"/>
                </a:solidFill>
                <a:latin typeface="Times New Roman" panose="02020603050405020304" pitchFamily="18" charset="0"/>
                <a:cs typeface="Times New Roman" panose="02020603050405020304" pitchFamily="18" charset="0"/>
              </a:rPr>
              <a:t>. </a:t>
            </a:r>
            <a:r>
              <a:rPr lang="ru-RU" sz="1200" dirty="0" err="1" smtClean="0">
                <a:solidFill>
                  <a:prstClr val="black"/>
                </a:solidFill>
                <a:latin typeface="Times New Roman" panose="02020603050405020304" pitchFamily="18" charset="0"/>
                <a:cs typeface="Times New Roman" panose="02020603050405020304" pitchFamily="18" charset="0"/>
              </a:rPr>
              <a:t>Бәйрәмдә</a:t>
            </a:r>
            <a:r>
              <a:rPr lang="ru-RU" sz="1200" dirty="0" smtClean="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укучылар</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сәнгатьле</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итеп</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шигырьләр</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сөйләделәр</a:t>
            </a:r>
            <a:r>
              <a:rPr lang="ru-RU" sz="1200" dirty="0">
                <a:solidFill>
                  <a:prstClr val="black"/>
                </a:solidFill>
                <a:latin typeface="Times New Roman" panose="02020603050405020304" pitchFamily="18" charset="0"/>
                <a:cs typeface="Times New Roman" panose="02020603050405020304" pitchFamily="18" charset="0"/>
              </a:rPr>
              <a:t>. </a:t>
            </a:r>
          </a:p>
          <a:p>
            <a:pPr lvl="0"/>
            <a:r>
              <a:rPr lang="ru-RU" sz="1200" dirty="0">
                <a:solidFill>
                  <a:prstClr val="black"/>
                </a:solidFill>
                <a:latin typeface="Times New Roman" panose="02020603050405020304" pitchFamily="18" charset="0"/>
                <a:cs typeface="Times New Roman" panose="02020603050405020304" pitchFamily="18" charset="0"/>
              </a:rPr>
              <a:t>           </a:t>
            </a:r>
            <a:endParaRPr lang="ru-RU" sz="1200" dirty="0" smtClean="0">
              <a:solidFill>
                <a:prstClr val="black"/>
              </a:solidFill>
              <a:latin typeface="Times New Roman" panose="02020603050405020304" pitchFamily="18" charset="0"/>
              <a:cs typeface="Times New Roman" panose="02020603050405020304" pitchFamily="18" charset="0"/>
            </a:endParaRPr>
          </a:p>
          <a:p>
            <a:pPr lvl="0"/>
            <a:r>
              <a:rPr lang="ru-RU" sz="1200" dirty="0">
                <a:solidFill>
                  <a:prstClr val="black"/>
                </a:solidFill>
                <a:latin typeface="Times New Roman" panose="02020603050405020304" pitchFamily="18" charset="0"/>
                <a:cs typeface="Times New Roman" panose="02020603050405020304" pitchFamily="18" charset="0"/>
              </a:rPr>
              <a:t> </a:t>
            </a:r>
            <a:r>
              <a:rPr lang="ru-RU" sz="1200" dirty="0" smtClean="0">
                <a:solidFill>
                  <a:prstClr val="black"/>
                </a:solidFill>
                <a:latin typeface="Times New Roman" panose="02020603050405020304" pitchFamily="18" charset="0"/>
                <a:cs typeface="Times New Roman" panose="02020603050405020304" pitchFamily="18" charset="0"/>
              </a:rPr>
              <a:t>        </a:t>
            </a:r>
            <a:r>
              <a:rPr lang="ru-RU" sz="1200" dirty="0" smtClean="0">
                <a:solidFill>
                  <a:prstClr val="black"/>
                </a:solidFill>
                <a:latin typeface="Times New Roman" panose="02020603050405020304" pitchFamily="18" charset="0"/>
                <a:cs typeface="Times New Roman" panose="02020603050405020304" pitchFamily="18" charset="0"/>
              </a:rPr>
              <a:t>24 </a:t>
            </a:r>
            <a:r>
              <a:rPr lang="ru-RU" sz="1200" dirty="0">
                <a:solidFill>
                  <a:prstClr val="black"/>
                </a:solidFill>
                <a:latin typeface="Times New Roman" panose="02020603050405020304" pitchFamily="18" charset="0"/>
                <a:cs typeface="Times New Roman" panose="02020603050405020304" pitchFamily="18" charset="0"/>
              </a:rPr>
              <a:t>апреля для учащихся начальных классов был проведен литературно - музыкальный вечер «Мы-внуки Тукая». На одной сцене встретились Гали, </a:t>
            </a:r>
            <a:r>
              <a:rPr lang="ru-RU" sz="1200" dirty="0" err="1">
                <a:solidFill>
                  <a:prstClr val="black"/>
                </a:solidFill>
                <a:latin typeface="Times New Roman" panose="02020603050405020304" pitchFamily="18" charset="0"/>
                <a:cs typeface="Times New Roman" panose="02020603050405020304" pitchFamily="18" charset="0"/>
              </a:rPr>
              <a:t>Акбай</a:t>
            </a:r>
            <a:r>
              <a:rPr lang="ru-RU" sz="1200" dirty="0">
                <a:solidFill>
                  <a:prstClr val="black"/>
                </a:solidFill>
                <a:latin typeface="Times New Roman" panose="02020603050405020304" pitchFamily="18" charset="0"/>
                <a:cs typeface="Times New Roman" panose="02020603050405020304" pitchFamily="18" charset="0"/>
              </a:rPr>
              <a:t>, Бабочка, Малыш и другие герои поэта. На празднике учащиеся выразительно рассказывали стихи. </a:t>
            </a:r>
          </a:p>
        </p:txBody>
      </p:sp>
      <p:pic>
        <p:nvPicPr>
          <p:cNvPr id="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15444" y="1159700"/>
            <a:ext cx="2471356" cy="1566174"/>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15444" y="3059599"/>
            <a:ext cx="2533020" cy="1744399"/>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78324" y="3010996"/>
            <a:ext cx="2527151" cy="178735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13433" y="3010996"/>
            <a:ext cx="2366666" cy="177500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3073581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3331" y="126789"/>
            <a:ext cx="6819596" cy="648475"/>
          </a:xfrm>
        </p:spPr>
        <p:txBody>
          <a:bodyPr>
            <a:noAutofit/>
          </a:bodyPr>
          <a:lstStyle/>
          <a:p>
            <a:pPr algn="ctr"/>
            <a:r>
              <a:rPr lang="ru-RU" sz="1400" b="0" dirty="0" smtClean="0">
                <a:solidFill>
                  <a:srgbClr val="FF0000"/>
                </a:solidFill>
                <a:latin typeface="Calibri" panose="020F0502020204030204" pitchFamily="34" charset="0"/>
                <a:cs typeface="Calibri" panose="020F0502020204030204" pitchFamily="34" charset="0"/>
              </a:rPr>
              <a:t>«РОДНОЙ ЯЗЫК – ЯЗЫК ТУКАЯ»/«ТУГАН ТЕЛЕМ – ТУКАЙ ТЕЛЕ»</a:t>
            </a:r>
            <a:endParaRPr lang="ru-RU" sz="1400" b="0" dirty="0">
              <a:solidFill>
                <a:srgbClr val="FF0000"/>
              </a:solidFill>
              <a:latin typeface="Calibri" panose="020F0502020204030204" pitchFamily="34" charset="0"/>
              <a:cs typeface="Calibri" panose="020F0502020204030204" pitchFamily="34" charset="0"/>
            </a:endParaRPr>
          </a:p>
        </p:txBody>
      </p:sp>
      <p:sp>
        <p:nvSpPr>
          <p:cNvPr id="4" name="Номер слайда 3"/>
          <p:cNvSpPr>
            <a:spLocks noGrp="1"/>
          </p:cNvSpPr>
          <p:nvPr>
            <p:ph type="sldNum" sz="quarter" idx="12"/>
          </p:nvPr>
        </p:nvSpPr>
        <p:spPr/>
        <p:txBody>
          <a:bodyPr/>
          <a:lstStyle/>
          <a:p>
            <a:fld id="{B19B0651-EE4F-4900-A07F-96A6BFA9D0F0}" type="slidenum">
              <a:rPr lang="ru-RU" smtClean="0"/>
              <a:t>34</a:t>
            </a:fld>
            <a:endParaRPr lang="ru-RU"/>
          </a:p>
        </p:txBody>
      </p:sp>
      <p:sp>
        <p:nvSpPr>
          <p:cNvPr id="6" name="Заголовок 1"/>
          <p:cNvSpPr txBox="1">
            <a:spLocks/>
          </p:cNvSpPr>
          <p:nvPr/>
        </p:nvSpPr>
        <p:spPr>
          <a:xfrm>
            <a:off x="611560" y="248665"/>
            <a:ext cx="8075240" cy="277540"/>
          </a:xfrm>
          <a:prstGeom prst="rect">
            <a:avLst/>
          </a:prstGeom>
        </p:spPr>
        <p:txBody>
          <a:bodyPr vert="horz" lIns="91440" tIns="45720" rIns="91440" bIns="45720" rtlCol="0" anchor="ctr">
            <a:normAutofit fontScale="75000" lnSpcReduction="20000"/>
          </a:bodyPr>
          <a:lstStyle>
            <a:lvl1pPr algn="ctr" defTabSz="914400" rtl="0" eaLnBrk="1" latinLnBrk="0" hangingPunct="1">
              <a:spcBef>
                <a:spcPct val="0"/>
              </a:spcBef>
              <a:buNone/>
              <a:defRPr sz="4400" b="1" kern="1200">
                <a:solidFill>
                  <a:schemeClr val="tx1"/>
                </a:solidFill>
                <a:latin typeface="+mj-lt"/>
                <a:ea typeface="+mj-ea"/>
                <a:cs typeface="+mj-cs"/>
              </a:defRPr>
            </a:lvl1pPr>
          </a:lstStyle>
          <a:p>
            <a:endParaRPr lang="ru-RU" sz="2000" dirty="0">
              <a:solidFill>
                <a:schemeClr val="tx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9" name="Рисунок 18"/>
          <p:cNvPicPr>
            <a:picLocks noChangeAspect="1"/>
          </p:cNvPicPr>
          <p:nvPr/>
        </p:nvPicPr>
        <p:blipFill>
          <a:blip r:embed="rId2"/>
          <a:stretch>
            <a:fillRect/>
          </a:stretch>
        </p:blipFill>
        <p:spPr>
          <a:xfrm>
            <a:off x="7076362" y="0"/>
            <a:ext cx="2067638" cy="902055"/>
          </a:xfrm>
          <a:prstGeom prst="rect">
            <a:avLst/>
          </a:prstGeom>
        </p:spPr>
      </p:pic>
      <p:sp>
        <p:nvSpPr>
          <p:cNvPr id="3" name="Прямоугольник 2"/>
          <p:cNvSpPr/>
          <p:nvPr/>
        </p:nvSpPr>
        <p:spPr>
          <a:xfrm>
            <a:off x="898079" y="771550"/>
            <a:ext cx="5161384" cy="1938992"/>
          </a:xfrm>
          <a:prstGeom prst="rect">
            <a:avLst/>
          </a:prstGeom>
        </p:spPr>
        <p:txBody>
          <a:bodyPr wrap="square">
            <a:spAutoFit/>
          </a:bodyPr>
          <a:lstStyle/>
          <a:p>
            <a:r>
              <a:rPr lang="ru-RU" sz="1200" dirty="0" smtClean="0">
                <a:solidFill>
                  <a:prstClr val="black"/>
                </a:solidFill>
                <a:latin typeface="Times New Roman" panose="02020603050405020304" pitchFamily="18" charset="0"/>
                <a:cs typeface="Times New Roman" panose="02020603050405020304" pitchFamily="18" charset="0"/>
              </a:rPr>
              <a:t>  </a:t>
            </a:r>
            <a:r>
              <a:rPr lang="en-US" sz="1200" dirty="0" smtClean="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Бүген</a:t>
            </a:r>
            <a:r>
              <a:rPr lang="ru-RU" sz="1200" dirty="0">
                <a:solidFill>
                  <a:prstClr val="black"/>
                </a:solidFill>
                <a:latin typeface="Times New Roman" panose="02020603050405020304" pitchFamily="18" charset="0"/>
                <a:cs typeface="Times New Roman" panose="02020603050405020304" pitchFamily="18" charset="0"/>
              </a:rPr>
              <a:t>, 26 </a:t>
            </a:r>
            <a:r>
              <a:rPr lang="ru-RU" sz="1200" dirty="0" err="1">
                <a:solidFill>
                  <a:prstClr val="black"/>
                </a:solidFill>
                <a:latin typeface="Times New Roman" panose="02020603050405020304" pitchFamily="18" charset="0"/>
                <a:cs typeface="Times New Roman" panose="02020603050405020304" pitchFamily="18" charset="0"/>
              </a:rPr>
              <a:t>апрельдә</a:t>
            </a:r>
            <a:r>
              <a:rPr lang="ru-RU" sz="1200" dirty="0">
                <a:solidFill>
                  <a:prstClr val="black"/>
                </a:solidFill>
                <a:latin typeface="Times New Roman" panose="02020603050405020304" pitchFamily="18" charset="0"/>
                <a:cs typeface="Times New Roman" panose="02020603050405020304" pitchFamily="18" charset="0"/>
              </a:rPr>
              <a:t> Нурлат </a:t>
            </a:r>
            <a:r>
              <a:rPr lang="ru-RU" sz="1200" dirty="0" err="1">
                <a:solidFill>
                  <a:prstClr val="black"/>
                </a:solidFill>
                <a:latin typeface="Times New Roman" panose="02020603050405020304" pitchFamily="18" charset="0"/>
                <a:cs typeface="Times New Roman" panose="02020603050405020304" pitchFamily="18" charset="0"/>
              </a:rPr>
              <a:t>Мәдәният</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сараенда</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Туган</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телем</a:t>
            </a:r>
            <a:r>
              <a:rPr lang="ru-RU" sz="1200" dirty="0">
                <a:solidFill>
                  <a:prstClr val="black"/>
                </a:solidFill>
                <a:latin typeface="Times New Roman" panose="02020603050405020304" pitchFamily="18" charset="0"/>
                <a:cs typeface="Times New Roman" panose="02020603050405020304" pitchFamily="18" charset="0"/>
              </a:rPr>
              <a:t> – Тукай теле» </a:t>
            </a:r>
            <a:r>
              <a:rPr lang="ru-RU" sz="1200" dirty="0" err="1">
                <a:solidFill>
                  <a:prstClr val="black"/>
                </a:solidFill>
                <a:latin typeface="Times New Roman" panose="02020603050405020304" pitchFamily="18" charset="0"/>
                <a:cs typeface="Times New Roman" panose="02020603050405020304" pitchFamily="18" charset="0"/>
              </a:rPr>
              <a:t>дип</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исемләнгән</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тантаналы</a:t>
            </a:r>
            <a:r>
              <a:rPr lang="ru-RU" sz="1200" dirty="0">
                <a:solidFill>
                  <a:prstClr val="black"/>
                </a:solidFill>
                <a:latin typeface="Times New Roman" panose="02020603050405020304" pitchFamily="18" charset="0"/>
                <a:cs typeface="Times New Roman" panose="02020603050405020304" pitchFamily="18" charset="0"/>
              </a:rPr>
              <a:t> чара узды. Гимназия </a:t>
            </a:r>
            <a:r>
              <a:rPr lang="ru-RU" sz="1200" dirty="0" err="1">
                <a:solidFill>
                  <a:prstClr val="black"/>
                </a:solidFill>
                <a:latin typeface="Times New Roman" panose="02020603050405020304" pitchFamily="18" charset="0"/>
                <a:cs typeface="Times New Roman" panose="02020603050405020304" pitchFamily="18" charset="0"/>
              </a:rPr>
              <a:t>укучылары</a:t>
            </a:r>
            <a:r>
              <a:rPr lang="ru-RU" sz="1200" dirty="0">
                <a:solidFill>
                  <a:prstClr val="black"/>
                </a:solidFill>
                <a:latin typeface="Times New Roman" panose="02020603050405020304" pitchFamily="18" charset="0"/>
                <a:cs typeface="Times New Roman" panose="02020603050405020304" pitchFamily="18" charset="0"/>
              </a:rPr>
              <a:t> да </a:t>
            </a:r>
            <a:r>
              <a:rPr lang="ru-RU" sz="1200" dirty="0" err="1">
                <a:solidFill>
                  <a:prstClr val="black"/>
                </a:solidFill>
                <a:latin typeface="Times New Roman" panose="02020603050405020304" pitchFamily="18" charset="0"/>
                <a:cs typeface="Times New Roman" panose="02020603050405020304" pitchFamily="18" charset="0"/>
              </a:rPr>
              <a:t>бу</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чарада</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катнашты</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Алар</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Г.Тукайның</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Эш</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беткәч</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уйнарга</a:t>
            </a:r>
            <a:r>
              <a:rPr lang="ru-RU" sz="1200" dirty="0">
                <a:solidFill>
                  <a:prstClr val="black"/>
                </a:solidFill>
                <a:latin typeface="Times New Roman" panose="02020603050405020304" pitchFamily="18" charset="0"/>
                <a:cs typeface="Times New Roman" panose="02020603050405020304" pitchFamily="18" charset="0"/>
              </a:rPr>
              <a:t> ярый», «</a:t>
            </a:r>
            <a:r>
              <a:rPr lang="ru-RU" sz="1200" dirty="0" err="1">
                <a:solidFill>
                  <a:prstClr val="black"/>
                </a:solidFill>
                <a:latin typeface="Times New Roman" panose="02020603050405020304" pitchFamily="18" charset="0"/>
                <a:cs typeface="Times New Roman" panose="02020603050405020304" pitchFamily="18" charset="0"/>
              </a:rPr>
              <a:t>Кызыклы</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шәкерт</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һәм</a:t>
            </a:r>
            <a:r>
              <a:rPr lang="ru-RU" sz="1200" dirty="0">
                <a:solidFill>
                  <a:prstClr val="black"/>
                </a:solidFill>
                <a:latin typeface="Times New Roman" panose="02020603050405020304" pitchFamily="18" charset="0"/>
                <a:cs typeface="Times New Roman" panose="02020603050405020304" pitchFamily="18" charset="0"/>
              </a:rPr>
              <a:t> «Бала </a:t>
            </a:r>
            <a:r>
              <a:rPr lang="ru-RU" sz="1200" dirty="0" err="1">
                <a:solidFill>
                  <a:prstClr val="black"/>
                </a:solidFill>
                <a:latin typeface="Times New Roman" panose="02020603050405020304" pitchFamily="18" charset="0"/>
                <a:cs typeface="Times New Roman" panose="02020603050405020304" pitchFamily="18" charset="0"/>
              </a:rPr>
              <a:t>белән</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күбәләк</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әсәрләрен</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сәхнәләштерделәр</a:t>
            </a:r>
            <a:r>
              <a:rPr lang="ru-RU" sz="1200" dirty="0" smtClean="0">
                <a:solidFill>
                  <a:prstClr val="black"/>
                </a:solidFill>
                <a:latin typeface="Times New Roman" panose="02020603050405020304" pitchFamily="18" charset="0"/>
                <a:cs typeface="Times New Roman" panose="02020603050405020304" pitchFamily="18" charset="0"/>
              </a:rPr>
              <a:t>.</a:t>
            </a:r>
          </a:p>
          <a:p>
            <a:r>
              <a:rPr lang="ru-RU" sz="1200" dirty="0" smtClean="0">
                <a:solidFill>
                  <a:prstClr val="black"/>
                </a:solidFill>
                <a:latin typeface="Times New Roman" panose="02020603050405020304" pitchFamily="18" charset="0"/>
                <a:cs typeface="Times New Roman" panose="02020603050405020304" pitchFamily="18" charset="0"/>
              </a:rPr>
              <a:t>    </a:t>
            </a:r>
          </a:p>
          <a:p>
            <a:r>
              <a:rPr lang="ru-RU" sz="1200" dirty="0">
                <a:solidFill>
                  <a:prstClr val="black"/>
                </a:solidFill>
                <a:latin typeface="Times New Roman" panose="02020603050405020304" pitchFamily="18" charset="0"/>
                <a:cs typeface="Times New Roman" panose="02020603050405020304" pitchFamily="18" charset="0"/>
              </a:rPr>
              <a:t> </a:t>
            </a:r>
            <a:r>
              <a:rPr lang="ru-RU" sz="1200" dirty="0" smtClean="0">
                <a:solidFill>
                  <a:prstClr val="black"/>
                </a:solidFill>
                <a:latin typeface="Times New Roman" panose="02020603050405020304" pitchFamily="18" charset="0"/>
                <a:cs typeface="Times New Roman" panose="02020603050405020304" pitchFamily="18" charset="0"/>
              </a:rPr>
              <a:t>     </a:t>
            </a:r>
            <a:r>
              <a:rPr lang="ru-RU" sz="1200" dirty="0" smtClean="0">
                <a:solidFill>
                  <a:prstClr val="black"/>
                </a:solidFill>
                <a:latin typeface="Times New Roman" panose="02020603050405020304" pitchFamily="18" charset="0"/>
                <a:cs typeface="Times New Roman" panose="02020603050405020304" pitchFamily="18" charset="0"/>
              </a:rPr>
              <a:t> Сегодня</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smtClean="0">
                <a:solidFill>
                  <a:prstClr val="black"/>
                </a:solidFill>
                <a:latin typeface="Times New Roman" panose="02020603050405020304" pitchFamily="18" charset="0"/>
                <a:cs typeface="Times New Roman" panose="02020603050405020304" pitchFamily="18" charset="0"/>
              </a:rPr>
              <a:t>26 </a:t>
            </a:r>
            <a:r>
              <a:rPr lang="ru-RU" sz="1200" dirty="0">
                <a:solidFill>
                  <a:prstClr val="black"/>
                </a:solidFill>
                <a:latin typeface="Times New Roman" panose="02020603050405020304" pitchFamily="18" charset="0"/>
                <a:cs typeface="Times New Roman" panose="02020603050405020304" pitchFamily="18" charset="0"/>
              </a:rPr>
              <a:t>апреля во Дворце культуры Нурлата состоялось торжественное мероприятие «</a:t>
            </a:r>
            <a:r>
              <a:rPr lang="ru-RU" sz="1200" dirty="0" err="1">
                <a:solidFill>
                  <a:prstClr val="black"/>
                </a:solidFill>
                <a:latin typeface="Times New Roman" panose="02020603050405020304" pitchFamily="18" charset="0"/>
                <a:cs typeface="Times New Roman" panose="02020603050405020304" pitchFamily="18" charset="0"/>
              </a:rPr>
              <a:t>Туган</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телем</a:t>
            </a:r>
            <a:r>
              <a:rPr lang="ru-RU" sz="1200" dirty="0">
                <a:solidFill>
                  <a:prstClr val="black"/>
                </a:solidFill>
                <a:latin typeface="Times New Roman" panose="02020603050405020304" pitchFamily="18" charset="0"/>
                <a:cs typeface="Times New Roman" panose="02020603050405020304" pitchFamily="18" charset="0"/>
              </a:rPr>
              <a:t> – Тукай теле». Гимназисты тоже участвовали в мероприятии. Они инсценировали произведения </a:t>
            </a:r>
            <a:r>
              <a:rPr lang="ru-RU" sz="1200" dirty="0" err="1">
                <a:solidFill>
                  <a:prstClr val="black"/>
                </a:solidFill>
                <a:latin typeface="Times New Roman" panose="02020603050405020304" pitchFamily="18" charset="0"/>
                <a:cs typeface="Times New Roman" panose="02020603050405020304" pitchFamily="18" charset="0"/>
              </a:rPr>
              <a:t>Г.Тукая</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Эш</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беткәч</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уйнарга</a:t>
            </a:r>
            <a:r>
              <a:rPr lang="ru-RU" sz="1200" dirty="0">
                <a:solidFill>
                  <a:prstClr val="black"/>
                </a:solidFill>
                <a:latin typeface="Times New Roman" panose="02020603050405020304" pitchFamily="18" charset="0"/>
                <a:cs typeface="Times New Roman" panose="02020603050405020304" pitchFamily="18" charset="0"/>
              </a:rPr>
              <a:t> ярый», «</a:t>
            </a:r>
            <a:r>
              <a:rPr lang="ru-RU" sz="1200" dirty="0" err="1">
                <a:solidFill>
                  <a:prstClr val="black"/>
                </a:solidFill>
                <a:latin typeface="Times New Roman" panose="02020603050405020304" pitchFamily="18" charset="0"/>
                <a:cs typeface="Times New Roman" panose="02020603050405020304" pitchFamily="18" charset="0"/>
              </a:rPr>
              <a:t>Кызыклы</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шәкерт</a:t>
            </a:r>
            <a:r>
              <a:rPr lang="ru-RU" sz="1200" dirty="0">
                <a:solidFill>
                  <a:prstClr val="black"/>
                </a:solidFill>
                <a:latin typeface="Times New Roman" panose="02020603050405020304" pitchFamily="18" charset="0"/>
                <a:cs typeface="Times New Roman" panose="02020603050405020304" pitchFamily="18" charset="0"/>
              </a:rPr>
              <a:t>» и «Бала </a:t>
            </a:r>
            <a:r>
              <a:rPr lang="ru-RU" sz="1200" dirty="0" err="1">
                <a:solidFill>
                  <a:prstClr val="black"/>
                </a:solidFill>
                <a:latin typeface="Times New Roman" panose="02020603050405020304" pitchFamily="18" charset="0"/>
                <a:cs typeface="Times New Roman" panose="02020603050405020304" pitchFamily="18" charset="0"/>
              </a:rPr>
              <a:t>белән</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күбәләк</a:t>
            </a:r>
            <a:r>
              <a:rPr lang="ru-RU" sz="1200" dirty="0" smtClean="0">
                <a:solidFill>
                  <a:prstClr val="black"/>
                </a:solidFill>
                <a:latin typeface="Times New Roman" panose="02020603050405020304" pitchFamily="18" charset="0"/>
                <a:cs typeface="Times New Roman" panose="02020603050405020304" pitchFamily="18" charset="0"/>
              </a:rPr>
              <a:t>» </a:t>
            </a:r>
            <a:r>
              <a:rPr lang="en-US" sz="1200" dirty="0" smtClean="0">
                <a:solidFill>
                  <a:prstClr val="black"/>
                </a:solidFill>
                <a:latin typeface="Times New Roman" panose="02020603050405020304" pitchFamily="18" charset="0"/>
                <a:cs typeface="Times New Roman" panose="02020603050405020304" pitchFamily="18" charset="0"/>
              </a:rPr>
              <a:t> </a:t>
            </a:r>
            <a:r>
              <a:rPr lang="ru-RU" sz="1200" dirty="0" smtClean="0">
                <a:solidFill>
                  <a:prstClr val="black"/>
                </a:solidFill>
                <a:latin typeface="Times New Roman" panose="02020603050405020304" pitchFamily="18" charset="0"/>
                <a:cs typeface="Times New Roman" panose="02020603050405020304" pitchFamily="18" charset="0"/>
              </a:rPr>
              <a:t> </a:t>
            </a:r>
          </a:p>
          <a:p>
            <a:pPr algn="just"/>
            <a:r>
              <a:rPr lang="ru-RU" sz="1200" dirty="0" smtClean="0">
                <a:solidFill>
                  <a:prstClr val="black"/>
                </a:solidFill>
                <a:latin typeface="Times New Roman" panose="02020603050405020304" pitchFamily="18" charset="0"/>
                <a:cs typeface="Times New Roman" panose="02020603050405020304" pitchFamily="18" charset="0"/>
              </a:rPr>
              <a:t>  </a:t>
            </a:r>
            <a:r>
              <a:rPr lang="en-US" sz="1200" dirty="0" smtClean="0">
                <a:solidFill>
                  <a:prstClr val="black"/>
                </a:solidFill>
                <a:latin typeface="Times New Roman" panose="02020603050405020304" pitchFamily="18" charset="0"/>
                <a:cs typeface="Times New Roman" panose="02020603050405020304" pitchFamily="18" charset="0"/>
              </a:rPr>
              <a:t>     </a:t>
            </a:r>
            <a:r>
              <a:rPr lang="ru-RU" sz="1200" dirty="0" smtClean="0">
                <a:solidFill>
                  <a:prstClr val="black"/>
                </a:solidFill>
                <a:latin typeface="Times New Roman" panose="02020603050405020304" pitchFamily="18" charset="0"/>
                <a:cs typeface="Times New Roman" panose="02020603050405020304" pitchFamily="18" charset="0"/>
              </a:rPr>
              <a:t> </a:t>
            </a:r>
            <a:endParaRPr lang="ru-RU" sz="1200" dirty="0">
              <a:latin typeface="Times New Roman" panose="02020603050405020304" pitchFamily="18" charset="0"/>
              <a:cs typeface="Times New Roman" panose="02020603050405020304" pitchFamily="18" charset="0"/>
            </a:endParaRPr>
          </a:p>
        </p:txBody>
      </p:sp>
      <p:pic>
        <p:nvPicPr>
          <p:cNvPr id="7"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8218"/>
          <a:stretch/>
        </p:blipFill>
        <p:spPr bwMode="auto">
          <a:xfrm>
            <a:off x="765175" y="3032472"/>
            <a:ext cx="2642121" cy="181874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6" y="3014918"/>
            <a:ext cx="2448272" cy="1836204"/>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72200" y="3032473"/>
            <a:ext cx="2524339" cy="1779047"/>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6"/>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7823"/>
          <a:stretch/>
        </p:blipFill>
        <p:spPr bwMode="auto">
          <a:xfrm>
            <a:off x="6516216" y="1020361"/>
            <a:ext cx="2466696" cy="1705302"/>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876229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B19B0651-EE4F-4900-A07F-96A6BFA9D0F0}" type="slidenum">
              <a:rPr lang="ru-RU" smtClean="0"/>
              <a:t>35</a:t>
            </a:fld>
            <a:endParaRPr lang="ru-RU"/>
          </a:p>
        </p:txBody>
      </p:sp>
      <p:sp>
        <p:nvSpPr>
          <p:cNvPr id="6" name="Заголовок 1"/>
          <p:cNvSpPr txBox="1">
            <a:spLocks/>
          </p:cNvSpPr>
          <p:nvPr/>
        </p:nvSpPr>
        <p:spPr>
          <a:xfrm>
            <a:off x="611560" y="51470"/>
            <a:ext cx="8075240" cy="474735"/>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b="1" kern="1200">
                <a:solidFill>
                  <a:schemeClr val="tx1"/>
                </a:solidFill>
                <a:latin typeface="+mj-lt"/>
                <a:ea typeface="+mj-ea"/>
                <a:cs typeface="+mj-cs"/>
              </a:defRPr>
            </a:lvl1pPr>
          </a:lstStyle>
          <a:p>
            <a:r>
              <a:rPr lang="en-US" sz="2000" dirty="0" smtClean="0">
                <a:solidFill>
                  <a:schemeClr val="tx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endParaRPr lang="ru-RU" sz="2000" dirty="0">
              <a:solidFill>
                <a:schemeClr val="tx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9" name="Рисунок 18"/>
          <p:cNvPicPr>
            <a:picLocks noChangeAspect="1"/>
          </p:cNvPicPr>
          <p:nvPr/>
        </p:nvPicPr>
        <p:blipFill>
          <a:blip r:embed="rId2"/>
          <a:stretch>
            <a:fillRect/>
          </a:stretch>
        </p:blipFill>
        <p:spPr>
          <a:xfrm>
            <a:off x="7037512" y="51470"/>
            <a:ext cx="2067638" cy="902055"/>
          </a:xfrm>
          <a:prstGeom prst="rect">
            <a:avLst/>
          </a:prstGeom>
        </p:spPr>
      </p:pic>
      <p:sp>
        <p:nvSpPr>
          <p:cNvPr id="3" name="Заголовок 2"/>
          <p:cNvSpPr>
            <a:spLocks noGrp="1"/>
          </p:cNvSpPr>
          <p:nvPr>
            <p:ph type="title"/>
          </p:nvPr>
        </p:nvSpPr>
        <p:spPr>
          <a:xfrm>
            <a:off x="1043608" y="90436"/>
            <a:ext cx="5814391" cy="435769"/>
          </a:xfrm>
        </p:spPr>
        <p:txBody>
          <a:bodyPr>
            <a:noAutofit/>
          </a:bodyPr>
          <a:lstStyle/>
          <a:p>
            <a:pPr algn="ctr"/>
            <a:r>
              <a:rPr lang="ru-RU" sz="1200" b="0" dirty="0" smtClean="0">
                <a:solidFill>
                  <a:srgbClr val="FF0000"/>
                </a:solidFill>
                <a:latin typeface="Calibri" panose="020F0502020204030204" pitchFamily="34" charset="0"/>
                <a:cs typeface="Calibri" panose="020F0502020204030204" pitchFamily="34" charset="0"/>
              </a:rPr>
              <a:t>В ДЕНЬ 135-ЛЕТИЯ СО ДНЯ РОЖДЕНИЯ ТАТАРСКОГО ПОЭТА ГАБДУЛЛЫ ТУКАЯ»/ </a:t>
            </a:r>
            <a:r>
              <a:rPr lang="en-US" sz="1200" b="0" dirty="0" smtClean="0">
                <a:solidFill>
                  <a:srgbClr val="FF0000"/>
                </a:solidFill>
                <a:latin typeface="Calibri" panose="020F0502020204030204" pitchFamily="34" charset="0"/>
                <a:cs typeface="Calibri" panose="020F0502020204030204" pitchFamily="34" charset="0"/>
              </a:rPr>
              <a:t/>
            </a:r>
            <a:br>
              <a:rPr lang="en-US" sz="1200" b="0" dirty="0" smtClean="0">
                <a:solidFill>
                  <a:srgbClr val="FF0000"/>
                </a:solidFill>
                <a:latin typeface="Calibri" panose="020F0502020204030204" pitchFamily="34" charset="0"/>
                <a:cs typeface="Calibri" panose="020F0502020204030204" pitchFamily="34" charset="0"/>
              </a:rPr>
            </a:br>
            <a:r>
              <a:rPr lang="ru-RU" sz="1200" b="0" dirty="0" smtClean="0">
                <a:solidFill>
                  <a:srgbClr val="FF0000"/>
                </a:solidFill>
                <a:latin typeface="Calibri" panose="020F0502020204030204" pitchFamily="34" charset="0"/>
                <a:cs typeface="Calibri" panose="020F0502020204030204" pitchFamily="34" charset="0"/>
              </a:rPr>
              <a:t>«ТАТАР ШАГЫЙРЕ ГАБДУЛЛА ТУКАЙНЫҢ 135 ЕЛЛЫГЫ КӨНЕНДӘ»</a:t>
            </a:r>
            <a:endParaRPr lang="ru-RU" sz="1200" b="0" dirty="0">
              <a:solidFill>
                <a:srgbClr val="FF0000"/>
              </a:solidFill>
              <a:latin typeface="Calibri" panose="020F0502020204030204" pitchFamily="34" charset="0"/>
              <a:cs typeface="Calibri" panose="020F0502020204030204" pitchFamily="34" charset="0"/>
            </a:endParaRPr>
          </a:p>
        </p:txBody>
      </p:sp>
      <p:sp>
        <p:nvSpPr>
          <p:cNvPr id="5" name="Прямоугольник 4"/>
          <p:cNvSpPr/>
          <p:nvPr/>
        </p:nvSpPr>
        <p:spPr>
          <a:xfrm>
            <a:off x="755576" y="486307"/>
            <a:ext cx="5688632" cy="2123658"/>
          </a:xfrm>
          <a:prstGeom prst="rect">
            <a:avLst/>
          </a:prstGeom>
        </p:spPr>
        <p:txBody>
          <a:bodyPr wrap="square">
            <a:spAutoFit/>
          </a:bodyPr>
          <a:lstStyle/>
          <a:p>
            <a:r>
              <a:rPr lang="ru-RU" sz="1200" dirty="0">
                <a:solidFill>
                  <a:prstClr val="black"/>
                </a:solidFill>
                <a:latin typeface="Times New Roman" panose="02020603050405020304" pitchFamily="18" charset="0"/>
                <a:cs typeface="Times New Roman" panose="02020603050405020304" pitchFamily="18" charset="0"/>
              </a:rPr>
              <a:t> </a:t>
            </a:r>
            <a:r>
              <a:rPr lang="en-US" sz="1200" dirty="0" smtClean="0">
                <a:solidFill>
                  <a:prstClr val="black"/>
                </a:solidFill>
                <a:latin typeface="Times New Roman" panose="02020603050405020304" pitchFamily="18" charset="0"/>
                <a:cs typeface="Times New Roman" panose="02020603050405020304" pitchFamily="18" charset="0"/>
              </a:rPr>
              <a:t>          </a:t>
            </a:r>
            <a:r>
              <a:rPr lang="ru-RU" sz="1200" dirty="0" err="1" smtClean="0">
                <a:solidFill>
                  <a:prstClr val="black"/>
                </a:solidFill>
                <a:latin typeface="Times New Roman" panose="02020603050405020304" pitchFamily="18" charset="0"/>
                <a:cs typeface="Times New Roman" panose="02020603050405020304" pitchFamily="18" charset="0"/>
              </a:rPr>
              <a:t>Бүген</a:t>
            </a:r>
            <a:r>
              <a:rPr lang="ru-RU" sz="1200" dirty="0">
                <a:solidFill>
                  <a:prstClr val="black"/>
                </a:solidFill>
                <a:latin typeface="Times New Roman" panose="02020603050405020304" pitchFamily="18" charset="0"/>
                <a:cs typeface="Times New Roman" panose="02020603050405020304" pitchFamily="18" charset="0"/>
              </a:rPr>
              <a:t>, 26 </a:t>
            </a:r>
            <a:r>
              <a:rPr lang="ru-RU" sz="1200" dirty="0" err="1">
                <a:solidFill>
                  <a:prstClr val="black"/>
                </a:solidFill>
                <a:latin typeface="Times New Roman" panose="02020603050405020304" pitchFamily="18" charset="0"/>
                <a:cs typeface="Times New Roman" panose="02020603050405020304" pitchFamily="18" charset="0"/>
              </a:rPr>
              <a:t>нчы</a:t>
            </a:r>
            <a:r>
              <a:rPr lang="ru-RU" sz="1200" dirty="0">
                <a:solidFill>
                  <a:prstClr val="black"/>
                </a:solidFill>
                <a:latin typeface="Times New Roman" panose="02020603050405020304" pitchFamily="18" charset="0"/>
                <a:cs typeface="Times New Roman" panose="02020603050405020304" pitchFamily="18" charset="0"/>
              </a:rPr>
              <a:t> апрель, татар </a:t>
            </a:r>
            <a:r>
              <a:rPr lang="ru-RU" sz="1200" dirty="0" err="1">
                <a:solidFill>
                  <a:prstClr val="black"/>
                </a:solidFill>
                <a:latin typeface="Times New Roman" panose="02020603050405020304" pitchFamily="18" charset="0"/>
                <a:cs typeface="Times New Roman" panose="02020603050405020304" pitchFamily="18" charset="0"/>
              </a:rPr>
              <a:t>шагыйре</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Габдулла</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Тукайның</a:t>
            </a:r>
            <a:r>
              <a:rPr lang="ru-RU" sz="1200" dirty="0">
                <a:solidFill>
                  <a:prstClr val="black"/>
                </a:solidFill>
                <a:latin typeface="Times New Roman" panose="02020603050405020304" pitchFamily="18" charset="0"/>
                <a:cs typeface="Times New Roman" panose="02020603050405020304" pitchFamily="18" charset="0"/>
              </a:rPr>
              <a:t> 135 </a:t>
            </a:r>
            <a:r>
              <a:rPr lang="ru-RU" sz="1200" dirty="0" err="1">
                <a:solidFill>
                  <a:prstClr val="black"/>
                </a:solidFill>
                <a:latin typeface="Times New Roman" panose="02020603050405020304" pitchFamily="18" charset="0"/>
                <a:cs typeface="Times New Roman" panose="02020603050405020304" pitchFamily="18" charset="0"/>
              </a:rPr>
              <a:t>еллыгы</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көнендә</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Югары</a:t>
            </a:r>
            <a:r>
              <a:rPr lang="ru-RU" sz="1200" dirty="0">
                <a:solidFill>
                  <a:prstClr val="black"/>
                </a:solidFill>
                <a:latin typeface="Times New Roman" panose="02020603050405020304" pitchFamily="18" charset="0"/>
                <a:cs typeface="Times New Roman" panose="02020603050405020304" pitchFamily="18" charset="0"/>
              </a:rPr>
              <a:t> Нурлат </a:t>
            </a:r>
            <a:r>
              <a:rPr lang="ru-RU" sz="1200" dirty="0" err="1">
                <a:solidFill>
                  <a:prstClr val="black"/>
                </a:solidFill>
                <a:latin typeface="Times New Roman" panose="02020603050405020304" pitchFamily="18" charset="0"/>
                <a:cs typeface="Times New Roman" panose="02020603050405020304" pitchFamily="18" charset="0"/>
              </a:rPr>
              <a:t>микрорайонында</a:t>
            </a:r>
            <a:r>
              <a:rPr lang="ru-RU" sz="1200" dirty="0">
                <a:solidFill>
                  <a:prstClr val="black"/>
                </a:solidFill>
                <a:latin typeface="Times New Roman" panose="02020603050405020304" pitchFamily="18" charset="0"/>
                <a:cs typeface="Times New Roman" panose="02020603050405020304" pitchFamily="18" charset="0"/>
              </a:rPr>
              <a:t> татар </a:t>
            </a:r>
            <a:r>
              <a:rPr lang="ru-RU" sz="1200" dirty="0" err="1">
                <a:solidFill>
                  <a:prstClr val="black"/>
                </a:solidFill>
                <a:latin typeface="Times New Roman" panose="02020603050405020304" pitchFamily="18" charset="0"/>
                <a:cs typeface="Times New Roman" panose="02020603050405020304" pitchFamily="18" charset="0"/>
              </a:rPr>
              <a:t>халкының</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бөек</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шагыйренә</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һәйкәл</a:t>
            </a:r>
            <a:r>
              <a:rPr lang="ru-RU" sz="1200" dirty="0">
                <a:solidFill>
                  <a:prstClr val="black"/>
                </a:solidFill>
                <a:latin typeface="Times New Roman" panose="02020603050405020304" pitchFamily="18" charset="0"/>
                <a:cs typeface="Times New Roman" panose="02020603050405020304" pitchFamily="18" charset="0"/>
              </a:rPr>
              <a:t>-бюст </a:t>
            </a:r>
            <a:r>
              <a:rPr lang="ru-RU" sz="1200" dirty="0" err="1">
                <a:solidFill>
                  <a:prstClr val="black"/>
                </a:solidFill>
                <a:latin typeface="Times New Roman" panose="02020603050405020304" pitchFamily="18" charset="0"/>
                <a:cs typeface="Times New Roman" panose="02020603050405020304" pitchFamily="18" charset="0"/>
              </a:rPr>
              <a:t>янында</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тантаналы</a:t>
            </a:r>
            <a:r>
              <a:rPr lang="ru-RU" sz="1200" dirty="0">
                <a:solidFill>
                  <a:prstClr val="black"/>
                </a:solidFill>
                <a:latin typeface="Times New Roman" panose="02020603050405020304" pitchFamily="18" charset="0"/>
                <a:cs typeface="Times New Roman" panose="02020603050405020304" pitchFamily="18" charset="0"/>
              </a:rPr>
              <a:t> чара узды.  Район </a:t>
            </a:r>
            <a:r>
              <a:rPr lang="ru-RU" sz="1200" dirty="0" err="1">
                <a:solidFill>
                  <a:prstClr val="black"/>
                </a:solidFill>
                <a:latin typeface="Times New Roman" panose="02020603050405020304" pitchFamily="18" charset="0"/>
                <a:cs typeface="Times New Roman" panose="02020603050405020304" pitchFamily="18" charset="0"/>
              </a:rPr>
              <a:t>башлыгы</a:t>
            </a:r>
            <a:r>
              <a:rPr lang="ru-RU" sz="1200" dirty="0">
                <a:solidFill>
                  <a:prstClr val="black"/>
                </a:solidFill>
                <a:latin typeface="Times New Roman" panose="02020603050405020304" pitchFamily="18" charset="0"/>
                <a:cs typeface="Times New Roman" panose="02020603050405020304" pitchFamily="18" charset="0"/>
              </a:rPr>
              <a:t> Алмаз </a:t>
            </a:r>
            <a:r>
              <a:rPr lang="ru-RU" sz="1200" dirty="0" err="1">
                <a:solidFill>
                  <a:prstClr val="black"/>
                </a:solidFill>
                <a:latin typeface="Times New Roman" panose="02020603050405020304" pitchFamily="18" charset="0"/>
                <a:cs typeface="Times New Roman" panose="02020603050405020304" pitchFamily="18" charset="0"/>
              </a:rPr>
              <a:t>Әхмәтшин</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туган</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телне</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һәм</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мәдәниятне</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саклауга</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үстерүгә</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керткән</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өлеше</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өчен</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гимназиябезнең</a:t>
            </a:r>
            <a:r>
              <a:rPr lang="ru-RU" sz="1200" dirty="0">
                <a:solidFill>
                  <a:prstClr val="black"/>
                </a:solidFill>
                <a:latin typeface="Times New Roman" panose="02020603050405020304" pitchFamily="18" charset="0"/>
                <a:cs typeface="Times New Roman" panose="02020603050405020304" pitchFamily="18" charset="0"/>
              </a:rPr>
              <a:t>  </a:t>
            </a:r>
            <a:endParaRPr lang="ru-RU" sz="1200" dirty="0" smtClean="0">
              <a:solidFill>
                <a:prstClr val="black"/>
              </a:solidFill>
              <a:latin typeface="Times New Roman" panose="02020603050405020304" pitchFamily="18" charset="0"/>
              <a:cs typeface="Times New Roman" panose="02020603050405020304" pitchFamily="18" charset="0"/>
            </a:endParaRPr>
          </a:p>
          <a:p>
            <a:r>
              <a:rPr lang="ru-RU" sz="1200" dirty="0" smtClean="0">
                <a:solidFill>
                  <a:prstClr val="black"/>
                </a:solidFill>
                <a:latin typeface="Times New Roman" panose="02020603050405020304" pitchFamily="18" charset="0"/>
                <a:cs typeface="Times New Roman" panose="02020603050405020304" pitchFamily="18" charset="0"/>
              </a:rPr>
              <a:t>10 </a:t>
            </a:r>
            <a:r>
              <a:rPr lang="ru-RU" sz="1200" dirty="0" err="1">
                <a:solidFill>
                  <a:prstClr val="black"/>
                </a:solidFill>
                <a:latin typeface="Times New Roman" panose="02020603050405020304" pitchFamily="18" charset="0"/>
                <a:cs typeface="Times New Roman" panose="02020603050405020304" pitchFamily="18" charset="0"/>
              </a:rPr>
              <a:t>сыйныф</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укучысы</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Илназ</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Вәлиәхмәтовка</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Рәхмәт</a:t>
            </a:r>
            <a:r>
              <a:rPr lang="ru-RU" sz="1200" dirty="0">
                <a:solidFill>
                  <a:prstClr val="black"/>
                </a:solidFill>
                <a:latin typeface="Times New Roman" panose="02020603050405020304" pitchFamily="18" charset="0"/>
                <a:cs typeface="Times New Roman" panose="02020603050405020304" pitchFamily="18" charset="0"/>
              </a:rPr>
              <a:t> хаты </a:t>
            </a:r>
            <a:r>
              <a:rPr lang="ru-RU" sz="1200" dirty="0" err="1">
                <a:solidFill>
                  <a:prstClr val="black"/>
                </a:solidFill>
                <a:latin typeface="Times New Roman" panose="02020603050405020304" pitchFamily="18" charset="0"/>
                <a:cs typeface="Times New Roman" panose="02020603050405020304" pitchFamily="18" charset="0"/>
              </a:rPr>
              <a:t>тапшырды</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smtClean="0">
                <a:solidFill>
                  <a:prstClr val="black"/>
                </a:solidFill>
                <a:latin typeface="Times New Roman" panose="02020603050405020304" pitchFamily="18" charset="0"/>
                <a:cs typeface="Times New Roman" panose="02020603050405020304" pitchFamily="18" charset="0"/>
              </a:rPr>
              <a:t>         </a:t>
            </a:r>
            <a:r>
              <a:rPr lang="en-US" sz="1200" dirty="0" smtClean="0">
                <a:solidFill>
                  <a:prstClr val="black"/>
                </a:solidFill>
                <a:latin typeface="Times New Roman" panose="02020603050405020304" pitchFamily="18" charset="0"/>
                <a:cs typeface="Times New Roman" panose="02020603050405020304" pitchFamily="18" charset="0"/>
              </a:rPr>
              <a:t>               </a:t>
            </a:r>
            <a:r>
              <a:rPr lang="ru-RU" sz="1200" dirty="0" smtClean="0">
                <a:solidFill>
                  <a:prstClr val="black"/>
                </a:solidFill>
                <a:latin typeface="Times New Roman" panose="02020603050405020304" pitchFamily="18" charset="0"/>
                <a:cs typeface="Times New Roman" panose="02020603050405020304" pitchFamily="18" charset="0"/>
              </a:rPr>
              <a:t>                               </a:t>
            </a:r>
          </a:p>
          <a:p>
            <a:endParaRPr lang="ru-RU" sz="1200" dirty="0" smtClean="0">
              <a:solidFill>
                <a:prstClr val="black"/>
              </a:solidFill>
              <a:latin typeface="Times New Roman" panose="02020603050405020304" pitchFamily="18" charset="0"/>
              <a:cs typeface="Times New Roman" panose="02020603050405020304" pitchFamily="18" charset="0"/>
            </a:endParaRPr>
          </a:p>
          <a:p>
            <a:r>
              <a:rPr lang="ru-RU" sz="1200" dirty="0">
                <a:solidFill>
                  <a:prstClr val="black"/>
                </a:solidFill>
                <a:latin typeface="Times New Roman" panose="02020603050405020304" pitchFamily="18" charset="0"/>
                <a:cs typeface="Times New Roman" panose="02020603050405020304" pitchFamily="18" charset="0"/>
              </a:rPr>
              <a:t> </a:t>
            </a:r>
            <a:r>
              <a:rPr lang="ru-RU" sz="1200" dirty="0" smtClean="0">
                <a:solidFill>
                  <a:prstClr val="black"/>
                </a:solidFill>
                <a:latin typeface="Times New Roman" panose="02020603050405020304" pitchFamily="18" charset="0"/>
                <a:cs typeface="Times New Roman" panose="02020603050405020304" pitchFamily="18" charset="0"/>
              </a:rPr>
              <a:t>           Сегодня</a:t>
            </a:r>
            <a:r>
              <a:rPr lang="ru-RU" sz="1200" dirty="0">
                <a:solidFill>
                  <a:prstClr val="black"/>
                </a:solidFill>
                <a:latin typeface="Times New Roman" panose="02020603050405020304" pitchFamily="18" charset="0"/>
                <a:cs typeface="Times New Roman" panose="02020603050405020304" pitchFamily="18" charset="0"/>
              </a:rPr>
              <a:t>, 26 апреля в день 135-летия татарского поэта </a:t>
            </a:r>
            <a:r>
              <a:rPr lang="ru-RU" sz="1200" dirty="0" err="1">
                <a:solidFill>
                  <a:prstClr val="black"/>
                </a:solidFill>
                <a:latin typeface="Times New Roman" panose="02020603050405020304" pitchFamily="18" charset="0"/>
                <a:cs typeface="Times New Roman" panose="02020603050405020304" pitchFamily="18" charset="0"/>
              </a:rPr>
              <a:t>Габдуллы</a:t>
            </a:r>
            <a:r>
              <a:rPr lang="ru-RU" sz="1200" dirty="0">
                <a:solidFill>
                  <a:prstClr val="black"/>
                </a:solidFill>
                <a:latin typeface="Times New Roman" panose="02020603050405020304" pitchFamily="18" charset="0"/>
                <a:cs typeface="Times New Roman" panose="02020603050405020304" pitchFamily="18" charset="0"/>
              </a:rPr>
              <a:t> Тукая, в микрорайоне Верхний Нурлат около памятника-бюста великому деятелю литературы состоялось торжественное мероприятие. Алмаз </a:t>
            </a:r>
            <a:r>
              <a:rPr lang="ru-RU" sz="1200" dirty="0" err="1">
                <a:solidFill>
                  <a:prstClr val="black"/>
                </a:solidFill>
                <a:latin typeface="Times New Roman" panose="02020603050405020304" pitchFamily="18" charset="0"/>
                <a:cs typeface="Times New Roman" panose="02020603050405020304" pitchFamily="18" charset="0"/>
              </a:rPr>
              <a:t>Ахметшин</a:t>
            </a:r>
            <a:r>
              <a:rPr lang="ru-RU" sz="1200" dirty="0">
                <a:solidFill>
                  <a:prstClr val="black"/>
                </a:solidFill>
                <a:latin typeface="Times New Roman" panose="02020603050405020304" pitchFamily="18" charset="0"/>
                <a:cs typeface="Times New Roman" panose="02020603050405020304" pitchFamily="18" charset="0"/>
              </a:rPr>
              <a:t> за вклад в сохранение, развитие родного языка и культуры вручил Благодарственное письмо ученику 10 класса нашей гимназии </a:t>
            </a:r>
            <a:r>
              <a:rPr lang="ru-RU" sz="1200" dirty="0" err="1">
                <a:solidFill>
                  <a:prstClr val="black"/>
                </a:solidFill>
                <a:latin typeface="Times New Roman" panose="02020603050405020304" pitchFamily="18" charset="0"/>
                <a:cs typeface="Times New Roman" panose="02020603050405020304" pitchFamily="18" charset="0"/>
              </a:rPr>
              <a:t>Ильназу</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Валиахметову</a:t>
            </a:r>
            <a:r>
              <a:rPr lang="ru-RU" sz="1200" dirty="0">
                <a:solidFill>
                  <a:prstClr val="black"/>
                </a:solidFill>
                <a:latin typeface="Times New Roman" panose="02020603050405020304" pitchFamily="18" charset="0"/>
                <a:cs typeface="Times New Roman" panose="02020603050405020304" pitchFamily="18" charset="0"/>
              </a:rPr>
              <a:t>. </a:t>
            </a:r>
            <a:endParaRPr lang="ru-RU" sz="1200" dirty="0"/>
          </a:p>
        </p:txBody>
      </p:sp>
      <p:pic>
        <p:nvPicPr>
          <p:cNvPr id="8"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6453" b="327"/>
          <a:stretch/>
        </p:blipFill>
        <p:spPr bwMode="auto">
          <a:xfrm>
            <a:off x="755576" y="2779365"/>
            <a:ext cx="1678387" cy="222461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71983" y="2779365"/>
            <a:ext cx="3103426" cy="207079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18400" y="1323560"/>
            <a:ext cx="1868400" cy="249120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1293923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274960"/>
            <a:ext cx="6819596" cy="648475"/>
          </a:xfrm>
        </p:spPr>
        <p:txBody>
          <a:bodyPr>
            <a:noAutofit/>
          </a:bodyPr>
          <a:lstStyle/>
          <a:p>
            <a:pPr lvl="0" algn="ctr">
              <a:spcBef>
                <a:spcPts val="0"/>
              </a:spcBef>
            </a:pPr>
            <a:r>
              <a:rPr lang="ru-RU" sz="1400" b="0" dirty="0" smtClean="0">
                <a:solidFill>
                  <a:srgbClr val="FF0000"/>
                </a:solidFill>
                <a:latin typeface="Calibri" panose="020F0502020204030204" pitchFamily="34" charset="0"/>
                <a:ea typeface="+mn-ea"/>
                <a:cs typeface="Calibri" panose="020F0502020204030204" pitchFamily="34" charset="0"/>
              </a:rPr>
              <a:t>РАЙОН КОНКУРСЫ «ТУКАЙНЫ УКЫЙБЫЗ»/ «ЧИТАЕМ ТУКАЯ»</a:t>
            </a:r>
            <a:br>
              <a:rPr lang="ru-RU" sz="1400" b="0" dirty="0" smtClean="0">
                <a:solidFill>
                  <a:srgbClr val="FF0000"/>
                </a:solidFill>
                <a:latin typeface="Calibri" panose="020F0502020204030204" pitchFamily="34" charset="0"/>
                <a:ea typeface="+mn-ea"/>
                <a:cs typeface="Calibri" panose="020F0502020204030204" pitchFamily="34" charset="0"/>
              </a:rPr>
            </a:br>
            <a:endParaRPr lang="ru-RU" sz="1400" b="0" dirty="0">
              <a:solidFill>
                <a:srgbClr val="FF0000"/>
              </a:solidFill>
              <a:latin typeface="Calibri" panose="020F0502020204030204" pitchFamily="34" charset="0"/>
              <a:cs typeface="Calibri" panose="020F0502020204030204" pitchFamily="34" charset="0"/>
            </a:endParaRPr>
          </a:p>
        </p:txBody>
      </p:sp>
      <p:sp>
        <p:nvSpPr>
          <p:cNvPr id="4" name="Номер слайда 3"/>
          <p:cNvSpPr>
            <a:spLocks noGrp="1"/>
          </p:cNvSpPr>
          <p:nvPr>
            <p:ph type="sldNum" sz="quarter" idx="12"/>
          </p:nvPr>
        </p:nvSpPr>
        <p:spPr/>
        <p:txBody>
          <a:bodyPr/>
          <a:lstStyle/>
          <a:p>
            <a:fld id="{B19B0651-EE4F-4900-A07F-96A6BFA9D0F0}" type="slidenum">
              <a:rPr lang="ru-RU" smtClean="0"/>
              <a:t>36</a:t>
            </a:fld>
            <a:endParaRPr lang="ru-RU"/>
          </a:p>
        </p:txBody>
      </p:sp>
      <p:sp>
        <p:nvSpPr>
          <p:cNvPr id="6" name="Заголовок 1"/>
          <p:cNvSpPr txBox="1">
            <a:spLocks/>
          </p:cNvSpPr>
          <p:nvPr/>
        </p:nvSpPr>
        <p:spPr>
          <a:xfrm>
            <a:off x="611560" y="248665"/>
            <a:ext cx="8075240" cy="277540"/>
          </a:xfrm>
          <a:prstGeom prst="rect">
            <a:avLst/>
          </a:prstGeom>
        </p:spPr>
        <p:txBody>
          <a:bodyPr vert="horz" lIns="91440" tIns="45720" rIns="91440" bIns="45720" rtlCol="0" anchor="ctr">
            <a:normAutofit fontScale="75000" lnSpcReduction="20000"/>
          </a:bodyPr>
          <a:lstStyle>
            <a:lvl1pPr algn="ctr" defTabSz="914400" rtl="0" eaLnBrk="1" latinLnBrk="0" hangingPunct="1">
              <a:spcBef>
                <a:spcPct val="0"/>
              </a:spcBef>
              <a:buNone/>
              <a:defRPr sz="4400" b="1" kern="1200">
                <a:solidFill>
                  <a:schemeClr val="tx1"/>
                </a:solidFill>
                <a:latin typeface="+mj-lt"/>
                <a:ea typeface="+mj-ea"/>
                <a:cs typeface="+mj-cs"/>
              </a:defRPr>
            </a:lvl1pPr>
          </a:lstStyle>
          <a:p>
            <a:endParaRPr lang="ru-RU" sz="2000" dirty="0">
              <a:solidFill>
                <a:schemeClr val="tx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9" name="Рисунок 18"/>
          <p:cNvPicPr>
            <a:picLocks noChangeAspect="1"/>
          </p:cNvPicPr>
          <p:nvPr/>
        </p:nvPicPr>
        <p:blipFill>
          <a:blip r:embed="rId2"/>
          <a:stretch>
            <a:fillRect/>
          </a:stretch>
        </p:blipFill>
        <p:spPr>
          <a:xfrm>
            <a:off x="7076362" y="0"/>
            <a:ext cx="2067638" cy="902055"/>
          </a:xfrm>
          <a:prstGeom prst="rect">
            <a:avLst/>
          </a:prstGeom>
        </p:spPr>
      </p:pic>
      <p:sp>
        <p:nvSpPr>
          <p:cNvPr id="3" name="Прямоугольник 2"/>
          <p:cNvSpPr/>
          <p:nvPr/>
        </p:nvSpPr>
        <p:spPr>
          <a:xfrm>
            <a:off x="2465549" y="971516"/>
            <a:ext cx="5778859" cy="1938992"/>
          </a:xfrm>
          <a:prstGeom prst="rect">
            <a:avLst/>
          </a:prstGeom>
        </p:spPr>
        <p:txBody>
          <a:bodyPr wrap="square">
            <a:spAutoFit/>
          </a:bodyPr>
          <a:lstStyle/>
          <a:p>
            <a:pPr lvl="0"/>
            <a:r>
              <a:rPr lang="en-US" sz="900" dirty="0" smtClean="0">
                <a:solidFill>
                  <a:prstClr val="black"/>
                </a:solidFill>
                <a:latin typeface="Times New Roman" panose="02020603050405020304" pitchFamily="18" charset="0"/>
                <a:cs typeface="Times New Roman" panose="02020603050405020304" pitchFamily="18" charset="0"/>
              </a:rPr>
              <a:t>        </a:t>
            </a:r>
            <a:r>
              <a:rPr lang="ru-RU" sz="1200" dirty="0" err="1" smtClean="0">
                <a:solidFill>
                  <a:prstClr val="black"/>
                </a:solidFill>
                <a:latin typeface="Times New Roman" panose="02020603050405020304" pitchFamily="18" charset="0"/>
                <a:cs typeface="Times New Roman" panose="02020603050405020304" pitchFamily="18" charset="0"/>
              </a:rPr>
              <a:t>Бүген</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ягъни</a:t>
            </a:r>
            <a:r>
              <a:rPr lang="ru-RU" sz="1200" dirty="0">
                <a:solidFill>
                  <a:prstClr val="black"/>
                </a:solidFill>
                <a:latin typeface="Times New Roman" panose="02020603050405020304" pitchFamily="18" charset="0"/>
                <a:cs typeface="Times New Roman" panose="02020603050405020304" pitchFamily="18" charset="0"/>
              </a:rPr>
              <a:t> 15 </a:t>
            </a:r>
            <a:r>
              <a:rPr lang="ru-RU" sz="1200" dirty="0" err="1">
                <a:solidFill>
                  <a:prstClr val="black"/>
                </a:solidFill>
                <a:latin typeface="Times New Roman" panose="02020603050405020304" pitchFamily="18" charset="0"/>
                <a:cs typeface="Times New Roman" panose="02020603050405020304" pitchFamily="18" charset="0"/>
              </a:rPr>
              <a:t>нче</a:t>
            </a:r>
            <a:r>
              <a:rPr lang="ru-RU" sz="1200" dirty="0">
                <a:solidFill>
                  <a:prstClr val="black"/>
                </a:solidFill>
                <a:latin typeface="Times New Roman" panose="02020603050405020304" pitchFamily="18" charset="0"/>
                <a:cs typeface="Times New Roman" panose="02020603050405020304" pitchFamily="18" charset="0"/>
              </a:rPr>
              <a:t> апрель </a:t>
            </a:r>
            <a:r>
              <a:rPr lang="ru-RU" sz="1200" dirty="0" err="1">
                <a:solidFill>
                  <a:prstClr val="black"/>
                </a:solidFill>
                <a:latin typeface="Times New Roman" panose="02020603050405020304" pitchFamily="18" charset="0"/>
                <a:cs typeface="Times New Roman" panose="02020603050405020304" pitchFamily="18" charset="0"/>
              </a:rPr>
              <a:t>көнне</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гимназиябезнең</a:t>
            </a:r>
            <a:r>
              <a:rPr lang="ru-RU" sz="1200" dirty="0">
                <a:solidFill>
                  <a:prstClr val="black"/>
                </a:solidFill>
                <a:latin typeface="Times New Roman" panose="02020603050405020304" pitchFamily="18" charset="0"/>
                <a:cs typeface="Times New Roman" panose="02020603050405020304" pitchFamily="18" charset="0"/>
              </a:rPr>
              <a:t> 2,4, 6,10 </a:t>
            </a:r>
            <a:r>
              <a:rPr lang="ru-RU" sz="1200" dirty="0" err="1">
                <a:solidFill>
                  <a:prstClr val="black"/>
                </a:solidFill>
                <a:latin typeface="Times New Roman" panose="02020603050405020304" pitchFamily="18" charset="0"/>
                <a:cs typeface="Times New Roman" panose="02020603050405020304" pitchFamily="18" charset="0"/>
              </a:rPr>
              <a:t>нчы</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сыйныф</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укучылары</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Г.Тукайның</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тууына</a:t>
            </a:r>
            <a:r>
              <a:rPr lang="ru-RU" sz="1200" dirty="0">
                <a:solidFill>
                  <a:prstClr val="black"/>
                </a:solidFill>
                <a:latin typeface="Times New Roman" panose="02020603050405020304" pitchFamily="18" charset="0"/>
                <a:cs typeface="Times New Roman" panose="02020603050405020304" pitchFamily="18" charset="0"/>
              </a:rPr>
              <a:t> 135 ел </a:t>
            </a:r>
            <a:r>
              <a:rPr lang="ru-RU" sz="1200" dirty="0" err="1">
                <a:solidFill>
                  <a:prstClr val="black"/>
                </a:solidFill>
                <a:latin typeface="Times New Roman" panose="02020603050405020304" pitchFamily="18" charset="0"/>
                <a:cs typeface="Times New Roman" panose="02020603050405020304" pitchFamily="18" charset="0"/>
              </a:rPr>
              <a:t>уңаеннан</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оештырылган</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Тукайны</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укыйбыз</a:t>
            </a:r>
            <a:r>
              <a:rPr lang="ru-RU" sz="1200" dirty="0">
                <a:solidFill>
                  <a:prstClr val="black"/>
                </a:solidFill>
                <a:latin typeface="Times New Roman" panose="02020603050405020304" pitchFamily="18" charset="0"/>
                <a:cs typeface="Times New Roman" panose="02020603050405020304" pitchFamily="18" charset="0"/>
              </a:rPr>
              <a:t>” район </a:t>
            </a:r>
            <a:r>
              <a:rPr lang="ru-RU" sz="1200" dirty="0" err="1">
                <a:solidFill>
                  <a:prstClr val="black"/>
                </a:solidFill>
                <a:latin typeface="Times New Roman" panose="02020603050405020304" pitchFamily="18" charset="0"/>
                <a:cs typeface="Times New Roman" panose="02020603050405020304" pitchFamily="18" charset="0"/>
              </a:rPr>
              <a:t>конкурсында</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smtClean="0">
                <a:solidFill>
                  <a:prstClr val="black"/>
                </a:solidFill>
                <a:latin typeface="Times New Roman" panose="02020603050405020304" pitchFamily="18" charset="0"/>
                <a:cs typeface="Times New Roman" panose="02020603050405020304" pitchFamily="18" charset="0"/>
              </a:rPr>
              <a:t>катнаштылар.Укучылар</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smtClean="0">
                <a:solidFill>
                  <a:prstClr val="black"/>
                </a:solidFill>
                <a:latin typeface="Times New Roman" panose="02020603050405020304" pitchFamily="18" charset="0"/>
                <a:cs typeface="Times New Roman" panose="02020603050405020304" pitchFamily="18" charset="0"/>
              </a:rPr>
              <a:t>«</a:t>
            </a:r>
            <a:r>
              <a:rPr lang="ru-RU" sz="1200" dirty="0" smtClean="0">
                <a:solidFill>
                  <a:prstClr val="black"/>
                </a:solidFill>
                <a:latin typeface="Times New Roman" panose="02020603050405020304" pitchFamily="18" charset="0"/>
                <a:cs typeface="Times New Roman" panose="02020603050405020304" pitchFamily="18" charset="0"/>
              </a:rPr>
              <a:t>Вокал» «</a:t>
            </a:r>
            <a:r>
              <a:rPr lang="ru-RU" sz="1200" dirty="0" err="1" smtClean="0">
                <a:solidFill>
                  <a:prstClr val="black"/>
                </a:solidFill>
                <a:latin typeface="Times New Roman" panose="02020603050405020304" pitchFamily="18" charset="0"/>
                <a:cs typeface="Times New Roman" panose="02020603050405020304" pitchFamily="18" charset="0"/>
              </a:rPr>
              <a:t>Нәфис</a:t>
            </a:r>
            <a:r>
              <a:rPr lang="ru-RU" sz="1200" dirty="0" smtClean="0">
                <a:solidFill>
                  <a:prstClr val="black"/>
                </a:solidFill>
                <a:latin typeface="Times New Roman" panose="02020603050405020304" pitchFamily="18" charset="0"/>
                <a:cs typeface="Times New Roman" panose="02020603050405020304" pitchFamily="18" charset="0"/>
              </a:rPr>
              <a:t> </a:t>
            </a:r>
            <a:r>
              <a:rPr lang="ru-RU" sz="1200" dirty="0" err="1" smtClean="0">
                <a:solidFill>
                  <a:prstClr val="black"/>
                </a:solidFill>
                <a:latin typeface="Times New Roman" panose="02020603050405020304" pitchFamily="18" charset="0"/>
                <a:cs typeface="Times New Roman" panose="02020603050405020304" pitchFamily="18" charset="0"/>
              </a:rPr>
              <a:t>сүз</a:t>
            </a:r>
            <a:r>
              <a:rPr lang="ru-RU" sz="1200" dirty="0" smtClean="0">
                <a:solidFill>
                  <a:prstClr val="black"/>
                </a:solidFill>
                <a:latin typeface="Times New Roman" panose="02020603050405020304" pitchFamily="18" charset="0"/>
                <a:cs typeface="Times New Roman" panose="02020603050405020304" pitchFamily="18" charset="0"/>
              </a:rPr>
              <a:t>»</a:t>
            </a:r>
            <a:r>
              <a:rPr lang="ru-RU" sz="1200" dirty="0" smtClean="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һәм</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smtClean="0">
                <a:solidFill>
                  <a:prstClr val="black"/>
                </a:solidFill>
                <a:latin typeface="Times New Roman" panose="02020603050405020304" pitchFamily="18" charset="0"/>
                <a:cs typeface="Times New Roman" panose="02020603050405020304" pitchFamily="18" charset="0"/>
              </a:rPr>
              <a:t>«</a:t>
            </a:r>
            <a:r>
              <a:rPr lang="ru-RU" sz="1200" dirty="0" err="1" smtClean="0">
                <a:solidFill>
                  <a:prstClr val="black"/>
                </a:solidFill>
                <a:latin typeface="Times New Roman" panose="02020603050405020304" pitchFamily="18" charset="0"/>
                <a:cs typeface="Times New Roman" panose="02020603050405020304" pitchFamily="18" charset="0"/>
              </a:rPr>
              <a:t>Театральләштерелгән</a:t>
            </a:r>
            <a:r>
              <a:rPr lang="ru-RU" sz="1200" dirty="0" smtClean="0">
                <a:solidFill>
                  <a:prstClr val="black"/>
                </a:solidFill>
                <a:latin typeface="Times New Roman" panose="02020603050405020304" pitchFamily="18" charset="0"/>
                <a:cs typeface="Times New Roman" panose="02020603050405020304" pitchFamily="18" charset="0"/>
              </a:rPr>
              <a:t> </a:t>
            </a:r>
            <a:r>
              <a:rPr lang="ru-RU" sz="1200" dirty="0" err="1" smtClean="0">
                <a:solidFill>
                  <a:prstClr val="black"/>
                </a:solidFill>
                <a:latin typeface="Times New Roman" panose="02020603050405020304" pitchFamily="18" charset="0"/>
                <a:cs typeface="Times New Roman" panose="02020603050405020304" pitchFamily="18" charset="0"/>
              </a:rPr>
              <a:t>тамаша</a:t>
            </a:r>
            <a:r>
              <a:rPr lang="ru-RU" sz="1200" dirty="0" smtClean="0">
                <a:solidFill>
                  <a:prstClr val="black"/>
                </a:solidFill>
                <a:latin typeface="Times New Roman" panose="02020603050405020304" pitchFamily="18" charset="0"/>
                <a:cs typeface="Times New Roman" panose="02020603050405020304" pitchFamily="18" charset="0"/>
              </a:rPr>
              <a:t>»</a:t>
            </a:r>
            <a:r>
              <a:rPr lang="ru-RU" sz="1200" dirty="0" smtClean="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номинацияләрендә</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чыгыш</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ясадылар</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Гимназистлар</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призлы</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урыннарга</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ия</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булдылар</a:t>
            </a:r>
            <a:r>
              <a:rPr lang="ru-RU" sz="1200" dirty="0">
                <a:solidFill>
                  <a:prstClr val="black"/>
                </a:solidFill>
                <a:latin typeface="Times New Roman" panose="02020603050405020304" pitchFamily="18" charset="0"/>
                <a:cs typeface="Times New Roman" panose="02020603050405020304" pitchFamily="18" charset="0"/>
              </a:rPr>
              <a:t>.</a:t>
            </a:r>
          </a:p>
          <a:p>
            <a:pPr lvl="0"/>
            <a:r>
              <a:rPr lang="ru-RU" sz="1200" dirty="0">
                <a:solidFill>
                  <a:prstClr val="black"/>
                </a:solidFill>
                <a:latin typeface="Times New Roman" panose="02020603050405020304" pitchFamily="18" charset="0"/>
                <a:cs typeface="Times New Roman" panose="02020603050405020304" pitchFamily="18" charset="0"/>
              </a:rPr>
              <a:t>        </a:t>
            </a:r>
            <a:endParaRPr lang="ru-RU" sz="1200" dirty="0" smtClean="0">
              <a:solidFill>
                <a:prstClr val="black"/>
              </a:solidFill>
              <a:latin typeface="Times New Roman" panose="02020603050405020304" pitchFamily="18" charset="0"/>
              <a:cs typeface="Times New Roman" panose="02020603050405020304" pitchFamily="18" charset="0"/>
            </a:endParaRPr>
          </a:p>
          <a:p>
            <a:pPr lvl="0"/>
            <a:r>
              <a:rPr lang="ru-RU" sz="1200" dirty="0">
                <a:solidFill>
                  <a:prstClr val="black"/>
                </a:solidFill>
                <a:latin typeface="Times New Roman" panose="02020603050405020304" pitchFamily="18" charset="0"/>
                <a:cs typeface="Times New Roman" panose="02020603050405020304" pitchFamily="18" charset="0"/>
              </a:rPr>
              <a:t> </a:t>
            </a:r>
            <a:r>
              <a:rPr lang="ru-RU" sz="1200" dirty="0" smtClean="0">
                <a:solidFill>
                  <a:prstClr val="black"/>
                </a:solidFill>
                <a:latin typeface="Times New Roman" panose="02020603050405020304" pitchFamily="18" charset="0"/>
                <a:cs typeface="Times New Roman" panose="02020603050405020304" pitchFamily="18" charset="0"/>
              </a:rPr>
              <a:t>       </a:t>
            </a:r>
            <a:r>
              <a:rPr lang="ru-RU" sz="1200" dirty="0">
                <a:solidFill>
                  <a:prstClr val="black"/>
                </a:solidFill>
                <a:latin typeface="Times New Roman" panose="02020603050405020304" pitchFamily="18" charset="0"/>
                <a:cs typeface="Times New Roman" panose="02020603050405020304" pitchFamily="18" charset="0"/>
              </a:rPr>
              <a:t>Сегодня, 15 апреля, учащиеся 2,4, 6,10 классов  приняли участие в районном конкурсе “Читаем Тукая”, посвященном 135-летию со дня рождения Г. Тукая. Учащиеся выступили в номинациях  «Вокал», «Художественное слово» и  «Театрализованная постановка». Гимназисты заняли призовые места.</a:t>
            </a:r>
          </a:p>
        </p:txBody>
      </p:sp>
      <p:pic>
        <p:nvPicPr>
          <p:cNvPr id="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5731" y="971516"/>
            <a:ext cx="1293198" cy="2032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827" t="29255" r="-827" b="19352"/>
          <a:stretch/>
        </p:blipFill>
        <p:spPr bwMode="auto">
          <a:xfrm>
            <a:off x="762175" y="3219822"/>
            <a:ext cx="2440873" cy="167258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3"/>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24283"/>
          <a:stretch/>
        </p:blipFill>
        <p:spPr bwMode="auto">
          <a:xfrm>
            <a:off x="3491880" y="3219822"/>
            <a:ext cx="2448272" cy="166401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86486" y="3221087"/>
            <a:ext cx="2500313" cy="167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1434585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B19B0651-EE4F-4900-A07F-96A6BFA9D0F0}" type="slidenum">
              <a:rPr lang="ru-RU" smtClean="0"/>
              <a:t>37</a:t>
            </a:fld>
            <a:endParaRPr lang="ru-RU"/>
          </a:p>
        </p:txBody>
      </p:sp>
      <p:sp>
        <p:nvSpPr>
          <p:cNvPr id="6" name="Заголовок 1"/>
          <p:cNvSpPr txBox="1">
            <a:spLocks/>
          </p:cNvSpPr>
          <p:nvPr/>
        </p:nvSpPr>
        <p:spPr>
          <a:xfrm>
            <a:off x="611560" y="248665"/>
            <a:ext cx="8075240" cy="277540"/>
          </a:xfrm>
          <a:prstGeom prst="rect">
            <a:avLst/>
          </a:prstGeom>
        </p:spPr>
        <p:txBody>
          <a:bodyPr vert="horz" lIns="91440" tIns="45720" rIns="91440" bIns="45720" rtlCol="0" anchor="ctr">
            <a:normAutofit fontScale="75000" lnSpcReduction="20000"/>
          </a:bodyPr>
          <a:lstStyle>
            <a:lvl1pPr algn="ctr" defTabSz="914400" rtl="0" eaLnBrk="1" latinLnBrk="0" hangingPunct="1">
              <a:spcBef>
                <a:spcPct val="0"/>
              </a:spcBef>
              <a:buNone/>
              <a:defRPr sz="4400" b="1" kern="1200">
                <a:solidFill>
                  <a:schemeClr val="tx1"/>
                </a:solidFill>
                <a:latin typeface="+mj-lt"/>
                <a:ea typeface="+mj-ea"/>
                <a:cs typeface="+mj-cs"/>
              </a:defRPr>
            </a:lvl1pPr>
          </a:lstStyle>
          <a:p>
            <a:endParaRPr lang="ru-RU" sz="2000" dirty="0">
              <a:solidFill>
                <a:schemeClr val="tx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9" name="Рисунок 18"/>
          <p:cNvPicPr>
            <a:picLocks noChangeAspect="1"/>
          </p:cNvPicPr>
          <p:nvPr/>
        </p:nvPicPr>
        <p:blipFill>
          <a:blip r:embed="rId2"/>
          <a:stretch>
            <a:fillRect/>
          </a:stretch>
        </p:blipFill>
        <p:spPr>
          <a:xfrm>
            <a:off x="7076362" y="0"/>
            <a:ext cx="2067638" cy="902055"/>
          </a:xfrm>
          <a:prstGeom prst="rect">
            <a:avLst/>
          </a:prstGeom>
        </p:spPr>
      </p:pic>
      <p:sp>
        <p:nvSpPr>
          <p:cNvPr id="3" name="Заголовок 2"/>
          <p:cNvSpPr>
            <a:spLocks noGrp="1"/>
          </p:cNvSpPr>
          <p:nvPr>
            <p:ph type="title"/>
          </p:nvPr>
        </p:nvSpPr>
        <p:spPr>
          <a:xfrm>
            <a:off x="2675593" y="90436"/>
            <a:ext cx="3008313" cy="871538"/>
          </a:xfrm>
        </p:spPr>
        <p:txBody>
          <a:bodyPr>
            <a:normAutofit/>
          </a:bodyPr>
          <a:lstStyle/>
          <a:p>
            <a:pPr algn="ctr"/>
            <a:r>
              <a:rPr lang="ru-RU" sz="1400" b="0" dirty="0" smtClean="0">
                <a:solidFill>
                  <a:srgbClr val="FF0000"/>
                </a:solidFill>
                <a:latin typeface="Times New Roman" panose="02020603050405020304" pitchFamily="18" charset="0"/>
                <a:cs typeface="Times New Roman" panose="02020603050405020304" pitchFamily="18" charset="0"/>
              </a:rPr>
              <a:t>«РОДНОЙ ЯЗЫК – ЯЗЫК ТУКАЯ»/</a:t>
            </a:r>
            <a:r>
              <a:rPr lang="en-US" sz="1400" b="0" dirty="0" smtClean="0">
                <a:solidFill>
                  <a:srgbClr val="FF0000"/>
                </a:solidFill>
                <a:latin typeface="Times New Roman" panose="02020603050405020304" pitchFamily="18" charset="0"/>
                <a:cs typeface="Times New Roman" panose="02020603050405020304" pitchFamily="18" charset="0"/>
              </a:rPr>
              <a:t/>
            </a:r>
            <a:br>
              <a:rPr lang="en-US" sz="1400" b="0" dirty="0" smtClean="0">
                <a:solidFill>
                  <a:srgbClr val="FF0000"/>
                </a:solidFill>
                <a:latin typeface="Times New Roman" panose="02020603050405020304" pitchFamily="18" charset="0"/>
                <a:cs typeface="Times New Roman" panose="02020603050405020304" pitchFamily="18" charset="0"/>
              </a:rPr>
            </a:br>
            <a:r>
              <a:rPr lang="ru-RU" sz="1400" b="0" dirty="0" smtClean="0">
                <a:solidFill>
                  <a:srgbClr val="FF0000"/>
                </a:solidFill>
                <a:latin typeface="Times New Roman" panose="02020603050405020304" pitchFamily="18" charset="0"/>
                <a:cs typeface="Times New Roman" panose="02020603050405020304" pitchFamily="18" charset="0"/>
              </a:rPr>
              <a:t>«ТУГАН ТЕЛЕМ – ТУКАЙ ТЕЛЕ»</a:t>
            </a:r>
            <a:endParaRPr lang="ru-RU" sz="1400" b="0" dirty="0">
              <a:solidFill>
                <a:srgbClr val="FF0000"/>
              </a:solidFill>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3188246" y="928203"/>
            <a:ext cx="4572000" cy="1754326"/>
          </a:xfrm>
          <a:prstGeom prst="rect">
            <a:avLst/>
          </a:prstGeom>
        </p:spPr>
        <p:txBody>
          <a:bodyPr>
            <a:spAutoFit/>
          </a:bodyPr>
          <a:lstStyle/>
          <a:p>
            <a:pPr lvl="0"/>
            <a:r>
              <a:rPr lang="en-US" sz="900" dirty="0" smtClean="0">
                <a:solidFill>
                  <a:prstClr val="black"/>
                </a:solidFill>
                <a:latin typeface="Times New Roman" panose="02020603050405020304" pitchFamily="18" charset="0"/>
                <a:cs typeface="Times New Roman" panose="02020603050405020304" pitchFamily="18" charset="0"/>
              </a:rPr>
              <a:t>           </a:t>
            </a:r>
            <a:r>
              <a:rPr lang="ru-RU" sz="1200" dirty="0" smtClean="0">
                <a:solidFill>
                  <a:prstClr val="black"/>
                </a:solidFill>
                <a:latin typeface="Times New Roman" panose="02020603050405020304" pitchFamily="18" charset="0"/>
                <a:cs typeface="Times New Roman" panose="02020603050405020304" pitchFamily="18" charset="0"/>
              </a:rPr>
              <a:t>26 </a:t>
            </a:r>
            <a:r>
              <a:rPr lang="ru-RU" sz="1200" dirty="0" err="1">
                <a:solidFill>
                  <a:prstClr val="black"/>
                </a:solidFill>
                <a:latin typeface="Times New Roman" panose="02020603050405020304" pitchFamily="18" charset="0"/>
                <a:cs typeface="Times New Roman" panose="02020603050405020304" pitchFamily="18" charset="0"/>
              </a:rPr>
              <a:t>нчы</a:t>
            </a:r>
            <a:r>
              <a:rPr lang="ru-RU" sz="1200" dirty="0">
                <a:solidFill>
                  <a:prstClr val="black"/>
                </a:solidFill>
                <a:latin typeface="Times New Roman" panose="02020603050405020304" pitchFamily="18" charset="0"/>
                <a:cs typeface="Times New Roman" panose="02020603050405020304" pitchFamily="18" charset="0"/>
              </a:rPr>
              <a:t> апрель татар </a:t>
            </a:r>
            <a:r>
              <a:rPr lang="ru-RU" sz="1200" dirty="0" err="1">
                <a:solidFill>
                  <a:prstClr val="black"/>
                </a:solidFill>
                <a:latin typeface="Times New Roman" panose="02020603050405020304" pitchFamily="18" charset="0"/>
                <a:cs typeface="Times New Roman" panose="02020603050405020304" pitchFamily="18" charset="0"/>
              </a:rPr>
              <a:t>халкының</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телен</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мәдәниятен</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гореф</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гадәтләрен</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саклап</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калуда</a:t>
            </a:r>
            <a:r>
              <a:rPr lang="ru-RU" sz="1200" dirty="0">
                <a:solidFill>
                  <a:prstClr val="black"/>
                </a:solidFill>
                <a:latin typeface="Times New Roman" panose="02020603050405020304" pitchFamily="18" charset="0"/>
                <a:cs typeface="Times New Roman" panose="02020603050405020304" pitchFamily="18" charset="0"/>
              </a:rPr>
              <a:t> район </a:t>
            </a:r>
            <a:r>
              <a:rPr lang="ru-RU" sz="1200" dirty="0" err="1">
                <a:solidFill>
                  <a:prstClr val="black"/>
                </a:solidFill>
                <a:latin typeface="Times New Roman" panose="02020603050405020304" pitchFamily="18" charset="0"/>
                <a:cs typeface="Times New Roman" panose="02020603050405020304" pitchFamily="18" charset="0"/>
              </a:rPr>
              <a:t>милли</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мәгарифен</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үстерүдә</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зур</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өлеш</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керткәне</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өчен</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гимназиябез</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укытучысы</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Шәйхетдинова</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Гөлия</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Наил</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кызы</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Мактау</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грамотасы</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белән</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бүләкләнде</a:t>
            </a:r>
            <a:r>
              <a:rPr lang="ru-RU" sz="1200" dirty="0">
                <a:solidFill>
                  <a:prstClr val="black"/>
                </a:solidFill>
                <a:latin typeface="Times New Roman" panose="02020603050405020304" pitchFamily="18" charset="0"/>
                <a:cs typeface="Times New Roman" panose="02020603050405020304" pitchFamily="18" charset="0"/>
              </a:rPr>
              <a:t>.</a:t>
            </a:r>
          </a:p>
          <a:p>
            <a:pPr lvl="0"/>
            <a:r>
              <a:rPr lang="ru-RU" sz="1200" dirty="0">
                <a:solidFill>
                  <a:prstClr val="black"/>
                </a:solidFill>
                <a:latin typeface="Times New Roman" panose="02020603050405020304" pitchFamily="18" charset="0"/>
                <a:cs typeface="Times New Roman" panose="02020603050405020304" pitchFamily="18" charset="0"/>
              </a:rPr>
              <a:t>          </a:t>
            </a:r>
            <a:endParaRPr lang="ru-RU" sz="1200" dirty="0" smtClean="0">
              <a:solidFill>
                <a:prstClr val="black"/>
              </a:solidFill>
              <a:latin typeface="Times New Roman" panose="02020603050405020304" pitchFamily="18" charset="0"/>
              <a:cs typeface="Times New Roman" panose="02020603050405020304" pitchFamily="18" charset="0"/>
            </a:endParaRPr>
          </a:p>
          <a:p>
            <a:pPr lvl="0"/>
            <a:r>
              <a:rPr lang="ru-RU" sz="1200" dirty="0">
                <a:solidFill>
                  <a:prstClr val="black"/>
                </a:solidFill>
                <a:latin typeface="Times New Roman" panose="02020603050405020304" pitchFamily="18" charset="0"/>
                <a:cs typeface="Times New Roman" panose="02020603050405020304" pitchFamily="18" charset="0"/>
              </a:rPr>
              <a:t> </a:t>
            </a:r>
            <a:r>
              <a:rPr lang="ru-RU" sz="1200" dirty="0" smtClean="0">
                <a:solidFill>
                  <a:prstClr val="black"/>
                </a:solidFill>
                <a:latin typeface="Times New Roman" panose="02020603050405020304" pitchFamily="18" charset="0"/>
                <a:cs typeface="Times New Roman" panose="02020603050405020304" pitchFamily="18" charset="0"/>
              </a:rPr>
              <a:t>      </a:t>
            </a:r>
            <a:r>
              <a:rPr lang="ru-RU" sz="1200" dirty="0">
                <a:solidFill>
                  <a:prstClr val="black"/>
                </a:solidFill>
                <a:latin typeface="Times New Roman" panose="02020603050405020304" pitchFamily="18" charset="0"/>
                <a:cs typeface="Times New Roman" panose="02020603050405020304" pitchFamily="18" charset="0"/>
              </a:rPr>
              <a:t>26 апреля за большой вклад в сохранение языка, культуры, традиций татарского народа, развитие национального образования района Почетной грамотой награждена учительница нашей гимназии </a:t>
            </a:r>
            <a:r>
              <a:rPr lang="ru-RU" sz="1200" dirty="0" err="1">
                <a:solidFill>
                  <a:prstClr val="black"/>
                </a:solidFill>
                <a:latin typeface="Times New Roman" panose="02020603050405020304" pitchFamily="18" charset="0"/>
                <a:cs typeface="Times New Roman" panose="02020603050405020304" pitchFamily="18" charset="0"/>
              </a:rPr>
              <a:t>Шайхутдинова</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Гулия</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Наиловна</a:t>
            </a:r>
            <a:r>
              <a:rPr lang="ru-RU" sz="1200" dirty="0">
                <a:solidFill>
                  <a:prstClr val="black"/>
                </a:solidFill>
                <a:latin typeface="Times New Roman" panose="02020603050405020304" pitchFamily="18" charset="0"/>
                <a:cs typeface="Times New Roman" panose="02020603050405020304" pitchFamily="18" charset="0"/>
              </a:rPr>
              <a:t>.    </a:t>
            </a:r>
          </a:p>
        </p:txBody>
      </p:sp>
      <p:pic>
        <p:nvPicPr>
          <p:cNvPr id="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1600" y="1237876"/>
            <a:ext cx="2016224" cy="2688299"/>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3444" t="4848" r="4923"/>
          <a:stretch/>
        </p:blipFill>
        <p:spPr bwMode="auto">
          <a:xfrm>
            <a:off x="4391024" y="2859782"/>
            <a:ext cx="2993087" cy="211402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2257758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B19B0651-EE4F-4900-A07F-96A6BFA9D0F0}" type="slidenum">
              <a:rPr lang="ru-RU" smtClean="0"/>
              <a:t>38</a:t>
            </a:fld>
            <a:endParaRPr lang="ru-RU"/>
          </a:p>
        </p:txBody>
      </p:sp>
      <p:sp>
        <p:nvSpPr>
          <p:cNvPr id="6" name="Заголовок 1"/>
          <p:cNvSpPr txBox="1">
            <a:spLocks/>
          </p:cNvSpPr>
          <p:nvPr/>
        </p:nvSpPr>
        <p:spPr>
          <a:xfrm>
            <a:off x="611560" y="248665"/>
            <a:ext cx="8075240" cy="277540"/>
          </a:xfrm>
          <a:prstGeom prst="rect">
            <a:avLst/>
          </a:prstGeom>
        </p:spPr>
        <p:txBody>
          <a:bodyPr vert="horz" lIns="91440" tIns="45720" rIns="91440" bIns="45720" rtlCol="0" anchor="ctr">
            <a:normAutofit fontScale="75000" lnSpcReduction="20000"/>
          </a:bodyPr>
          <a:lstStyle>
            <a:lvl1pPr algn="ctr" defTabSz="914400" rtl="0" eaLnBrk="1" latinLnBrk="0" hangingPunct="1">
              <a:spcBef>
                <a:spcPct val="0"/>
              </a:spcBef>
              <a:buNone/>
              <a:defRPr sz="4400" b="1" kern="1200">
                <a:solidFill>
                  <a:schemeClr val="tx1"/>
                </a:solidFill>
                <a:latin typeface="+mj-lt"/>
                <a:ea typeface="+mj-ea"/>
                <a:cs typeface="+mj-cs"/>
              </a:defRPr>
            </a:lvl1pPr>
          </a:lstStyle>
          <a:p>
            <a:endParaRPr lang="ru-RU" sz="2000" dirty="0">
              <a:solidFill>
                <a:schemeClr val="tx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9" name="Рисунок 18"/>
          <p:cNvPicPr>
            <a:picLocks noChangeAspect="1"/>
          </p:cNvPicPr>
          <p:nvPr/>
        </p:nvPicPr>
        <p:blipFill>
          <a:blip r:embed="rId2"/>
          <a:stretch>
            <a:fillRect/>
          </a:stretch>
        </p:blipFill>
        <p:spPr>
          <a:xfrm>
            <a:off x="7164288" y="0"/>
            <a:ext cx="1979712" cy="863695"/>
          </a:xfrm>
          <a:prstGeom prst="rect">
            <a:avLst/>
          </a:prstGeom>
        </p:spPr>
      </p:pic>
      <p:sp>
        <p:nvSpPr>
          <p:cNvPr id="3" name="Прямоугольник 2"/>
          <p:cNvSpPr/>
          <p:nvPr/>
        </p:nvSpPr>
        <p:spPr>
          <a:xfrm>
            <a:off x="883674" y="1015"/>
            <a:ext cx="6192688" cy="830997"/>
          </a:xfrm>
          <a:prstGeom prst="rect">
            <a:avLst/>
          </a:prstGeom>
        </p:spPr>
        <p:txBody>
          <a:bodyPr wrap="square">
            <a:spAutoFit/>
          </a:bodyPr>
          <a:lstStyle/>
          <a:p>
            <a:pPr algn="ctr"/>
            <a:r>
              <a:rPr lang="ru-RU" sz="1200" dirty="0" smtClean="0">
                <a:solidFill>
                  <a:srgbClr val="FF0000"/>
                </a:solidFill>
                <a:latin typeface="Times New Roman" panose="02020603050405020304" pitchFamily="18" charset="0"/>
                <a:ea typeface="+mj-ea"/>
                <a:cs typeface="Times New Roman" panose="02020603050405020304" pitchFamily="18" charset="0"/>
              </a:rPr>
              <a:t>АЙДАР ФӘЙЗРАХМАНОВ ҖИТӘКЧЕЛЕГЕНДӘГЕ ДӘҮЛӘТ АНСАМБЛЕ УКУЧЫЛАРГА</a:t>
            </a:r>
            <a:r>
              <a:rPr lang="tt-RU" sz="1200" dirty="0">
                <a:solidFill>
                  <a:srgbClr val="FF0000"/>
                </a:solidFill>
                <a:latin typeface="Times New Roman" panose="02020603050405020304" pitchFamily="18" charset="0"/>
                <a:ea typeface="+mj-ea"/>
                <a:cs typeface="Times New Roman" panose="02020603050405020304" pitchFamily="18" charset="0"/>
              </a:rPr>
              <a:t> </a:t>
            </a:r>
            <a:r>
              <a:rPr lang="ru-RU" sz="1200" dirty="0" smtClean="0">
                <a:solidFill>
                  <a:srgbClr val="FF0000"/>
                </a:solidFill>
                <a:latin typeface="Times New Roman" panose="02020603050405020304" pitchFamily="18" charset="0"/>
                <a:ea typeface="+mj-ea"/>
                <a:cs typeface="Times New Roman" panose="02020603050405020304" pitchFamily="18" charset="0"/>
              </a:rPr>
              <a:t>СӘНГАТЬ ДӘРЕСЕ КҮРСӘТТЕ</a:t>
            </a:r>
            <a:r>
              <a:rPr lang="en-US" sz="1200" dirty="0" smtClean="0">
                <a:solidFill>
                  <a:srgbClr val="FF0000"/>
                </a:solidFill>
                <a:latin typeface="Times New Roman" panose="02020603050405020304" pitchFamily="18" charset="0"/>
                <a:ea typeface="+mj-ea"/>
                <a:cs typeface="Times New Roman" panose="02020603050405020304" pitchFamily="18" charset="0"/>
              </a:rPr>
              <a:t>/</a:t>
            </a:r>
            <a:r>
              <a:rPr lang="ru-RU" sz="1200" dirty="0" smtClean="0">
                <a:solidFill>
                  <a:srgbClr val="FF0000"/>
                </a:solidFill>
                <a:latin typeface="Times New Roman" panose="02020603050405020304" pitchFamily="18" charset="0"/>
                <a:ea typeface="+mj-ea"/>
                <a:cs typeface="Times New Roman" panose="02020603050405020304" pitchFamily="18" charset="0"/>
              </a:rPr>
              <a:t>ГОСУДАРСТВЕННЫЙ АНСАМБЛЬ ПОД РУКОВОДСТВОМ АЙДАРА ФАЙЗРАХМАНОВА ПРОВЕЛ УРОК ИСКУССТВА ДЛЯ УЧАЩИХСЯ</a:t>
            </a:r>
            <a:endParaRPr lang="ru-RU" sz="1200" dirty="0">
              <a:solidFill>
                <a:srgbClr val="FF0000"/>
              </a:solidFill>
            </a:endParaRPr>
          </a:p>
        </p:txBody>
      </p:sp>
      <p:sp>
        <p:nvSpPr>
          <p:cNvPr id="5" name="Прямоугольник 4"/>
          <p:cNvSpPr/>
          <p:nvPr/>
        </p:nvSpPr>
        <p:spPr>
          <a:xfrm>
            <a:off x="2771800" y="815231"/>
            <a:ext cx="6314825" cy="2677656"/>
          </a:xfrm>
          <a:prstGeom prst="rect">
            <a:avLst/>
          </a:prstGeom>
        </p:spPr>
        <p:txBody>
          <a:bodyPr wrap="square">
            <a:spAutoFit/>
          </a:bodyPr>
          <a:lstStyle/>
          <a:p>
            <a:pPr lvl="0"/>
            <a:r>
              <a:rPr lang="en-US" sz="1200" dirty="0" smtClean="0">
                <a:solidFill>
                  <a:prstClr val="black"/>
                </a:solidFill>
                <a:latin typeface="Times New Roman" panose="02020603050405020304" pitchFamily="18" charset="0"/>
                <a:cs typeface="Times New Roman" panose="02020603050405020304" pitchFamily="18" charset="0"/>
              </a:rPr>
              <a:t>             </a:t>
            </a:r>
            <a:r>
              <a:rPr lang="ru-RU" sz="1200" dirty="0" smtClean="0">
                <a:solidFill>
                  <a:prstClr val="black"/>
                </a:solidFill>
                <a:latin typeface="Times New Roman" panose="02020603050405020304" pitchFamily="18" charset="0"/>
                <a:cs typeface="Times New Roman" panose="02020603050405020304" pitchFamily="18" charset="0"/>
              </a:rPr>
              <a:t>Татар  </a:t>
            </a:r>
            <a:r>
              <a:rPr lang="ru-RU" sz="1200" dirty="0">
                <a:solidFill>
                  <a:prstClr val="black"/>
                </a:solidFill>
                <a:latin typeface="Times New Roman" panose="02020603050405020304" pitchFamily="18" charset="0"/>
                <a:cs typeface="Times New Roman" panose="02020603050405020304" pitchFamily="18" charset="0"/>
              </a:rPr>
              <a:t>теле </a:t>
            </a:r>
            <a:r>
              <a:rPr lang="ru-RU" sz="1200" dirty="0" err="1">
                <a:solidFill>
                  <a:prstClr val="black"/>
                </a:solidFill>
                <a:latin typeface="Times New Roman" panose="02020603050405020304" pitchFamily="18" charset="0"/>
                <a:cs typeface="Times New Roman" panose="02020603050405020304" pitchFamily="18" charset="0"/>
              </a:rPr>
              <a:t>укытучылары</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һәм</a:t>
            </a:r>
            <a:r>
              <a:rPr lang="ru-RU" sz="1200" dirty="0">
                <a:solidFill>
                  <a:prstClr val="black"/>
                </a:solidFill>
                <a:latin typeface="Times New Roman" panose="02020603050405020304" pitchFamily="18" charset="0"/>
                <a:cs typeface="Times New Roman" panose="02020603050405020304" pitchFamily="18" charset="0"/>
              </a:rPr>
              <a:t> гимназия </a:t>
            </a:r>
            <a:r>
              <a:rPr lang="ru-RU" sz="1200" dirty="0" err="1">
                <a:solidFill>
                  <a:prstClr val="black"/>
                </a:solidFill>
                <a:latin typeface="Times New Roman" panose="02020603050405020304" pitchFamily="18" charset="0"/>
                <a:cs typeface="Times New Roman" panose="02020603050405020304" pitchFamily="18" charset="0"/>
              </a:rPr>
              <a:t>укучылары</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Татарстанның</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халык</a:t>
            </a:r>
            <a:r>
              <a:rPr lang="ru-RU" sz="1200" dirty="0">
                <a:solidFill>
                  <a:prstClr val="black"/>
                </a:solidFill>
                <a:latin typeface="Times New Roman" panose="02020603050405020304" pitchFamily="18" charset="0"/>
                <a:cs typeface="Times New Roman" panose="02020603050405020304" pitchFamily="18" charset="0"/>
              </a:rPr>
              <a:t> артисты Айдар </a:t>
            </a:r>
            <a:r>
              <a:rPr lang="ru-RU" sz="1200" dirty="0" err="1">
                <a:solidFill>
                  <a:prstClr val="black"/>
                </a:solidFill>
                <a:latin typeface="Times New Roman" panose="02020603050405020304" pitchFamily="18" charset="0"/>
                <a:cs typeface="Times New Roman" panose="02020603050405020304" pitchFamily="18" charset="0"/>
              </a:rPr>
              <a:t>Фәйзрахманов</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җитәкчелегендәге</a:t>
            </a:r>
            <a:r>
              <a:rPr lang="ru-RU" sz="1200" dirty="0">
                <a:solidFill>
                  <a:prstClr val="black"/>
                </a:solidFill>
                <a:latin typeface="Times New Roman" panose="02020603050405020304" pitchFamily="18" charset="0"/>
                <a:cs typeface="Times New Roman" panose="02020603050405020304" pitchFamily="18" charset="0"/>
              </a:rPr>
              <a:t> Татарстан </a:t>
            </a:r>
            <a:r>
              <a:rPr lang="ru-RU" sz="1200" dirty="0" err="1">
                <a:solidFill>
                  <a:prstClr val="black"/>
                </a:solidFill>
                <a:latin typeface="Times New Roman" panose="02020603050405020304" pitchFamily="18" charset="0"/>
                <a:cs typeface="Times New Roman" panose="02020603050405020304" pitchFamily="18" charset="0"/>
              </a:rPr>
              <a:t>Республикасы</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Дәүләт</a:t>
            </a:r>
            <a:r>
              <a:rPr lang="ru-RU" sz="1200" dirty="0">
                <a:solidFill>
                  <a:prstClr val="black"/>
                </a:solidFill>
                <a:latin typeface="Times New Roman" panose="02020603050405020304" pitchFamily="18" charset="0"/>
                <a:cs typeface="Times New Roman" panose="02020603050405020304" pitchFamily="18" charset="0"/>
              </a:rPr>
              <a:t> фольклор </a:t>
            </a:r>
            <a:r>
              <a:rPr lang="ru-RU" sz="1200" dirty="0" err="1">
                <a:solidFill>
                  <a:prstClr val="black"/>
                </a:solidFill>
                <a:latin typeface="Times New Roman" panose="02020603050405020304" pitchFamily="18" charset="0"/>
                <a:cs typeface="Times New Roman" panose="02020603050405020304" pitchFamily="18" charset="0"/>
              </a:rPr>
              <a:t>музыкасы</a:t>
            </a:r>
            <a:r>
              <a:rPr lang="ru-RU" sz="1200" dirty="0">
                <a:solidFill>
                  <a:prstClr val="black"/>
                </a:solidFill>
                <a:latin typeface="Times New Roman" panose="02020603050405020304" pitchFamily="18" charset="0"/>
                <a:cs typeface="Times New Roman" panose="02020603050405020304" pitchFamily="18" charset="0"/>
              </a:rPr>
              <a:t> ансамбле </a:t>
            </a:r>
            <a:r>
              <a:rPr lang="ru-RU" sz="1200" dirty="0" err="1">
                <a:solidFill>
                  <a:prstClr val="black"/>
                </a:solidFill>
                <a:latin typeface="Times New Roman" panose="02020603050405020304" pitchFamily="18" charset="0"/>
                <a:cs typeface="Times New Roman" panose="02020603050405020304" pitchFamily="18" charset="0"/>
              </a:rPr>
              <a:t>концертын</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карадылар</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Алар</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укучыларга</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халкыбызның</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борынгы</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җырларын</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башкардылар</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биюләр</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бүләк</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иттеләр</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Төрле</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уен</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коралларында</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уйнап</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күрсәттеләр</a:t>
            </a:r>
            <a:r>
              <a:rPr lang="ru-RU" sz="1200" dirty="0">
                <a:solidFill>
                  <a:prstClr val="black"/>
                </a:solidFill>
                <a:latin typeface="Times New Roman" panose="02020603050405020304" pitchFamily="18" charset="0"/>
                <a:cs typeface="Times New Roman" panose="02020603050405020304" pitchFamily="18" charset="0"/>
              </a:rPr>
              <a:t>. Айдар </a:t>
            </a:r>
            <a:r>
              <a:rPr lang="ru-RU" sz="1200" dirty="0" err="1">
                <a:solidFill>
                  <a:prstClr val="black"/>
                </a:solidFill>
                <a:latin typeface="Times New Roman" panose="02020603050405020304" pitchFamily="18" charset="0"/>
                <a:cs typeface="Times New Roman" panose="02020603050405020304" pitchFamily="18" charset="0"/>
              </a:rPr>
              <a:t>Фәйзрахманов</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үзе</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дә</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бәйрәм</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концертын</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күңелгә</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үтеп</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керерлек</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итеп</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алып</a:t>
            </a:r>
            <a:r>
              <a:rPr lang="ru-RU" sz="1200" dirty="0">
                <a:solidFill>
                  <a:prstClr val="black"/>
                </a:solidFill>
                <a:latin typeface="Times New Roman" panose="02020603050405020304" pitchFamily="18" charset="0"/>
                <a:cs typeface="Times New Roman" panose="02020603050405020304" pitchFamily="18" charset="0"/>
              </a:rPr>
              <a:t> барды, </a:t>
            </a:r>
            <a:r>
              <a:rPr lang="ru-RU" sz="1200" dirty="0" err="1">
                <a:solidFill>
                  <a:prstClr val="black"/>
                </a:solidFill>
                <a:latin typeface="Times New Roman" panose="02020603050405020304" pitchFamily="18" charset="0"/>
                <a:cs typeface="Times New Roman" panose="02020603050405020304" pitchFamily="18" charset="0"/>
              </a:rPr>
              <a:t>рәхәтләнеп</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балалар</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белән</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аралашты</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җырлады</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биюләрдә</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катнашты</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Укучыларны</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төрле</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уен</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кораллары</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белән</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таныштырып</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анда</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уйнатып</a:t>
            </a:r>
            <a:r>
              <a:rPr lang="ru-RU" sz="1200" dirty="0">
                <a:solidFill>
                  <a:prstClr val="black"/>
                </a:solidFill>
                <a:latin typeface="Times New Roman" panose="02020603050405020304" pitchFamily="18" charset="0"/>
                <a:cs typeface="Times New Roman" panose="02020603050405020304" pitchFamily="18" charset="0"/>
              </a:rPr>
              <a:t> та </a:t>
            </a:r>
            <a:r>
              <a:rPr lang="ru-RU" sz="1200" dirty="0" err="1">
                <a:solidFill>
                  <a:prstClr val="black"/>
                </a:solidFill>
                <a:latin typeface="Times New Roman" panose="02020603050405020304" pitchFamily="18" charset="0"/>
                <a:cs typeface="Times New Roman" panose="02020603050405020304" pitchFamily="18" charset="0"/>
              </a:rPr>
              <a:t>карады</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Укучыларга</a:t>
            </a:r>
            <a:r>
              <a:rPr lang="ru-RU" sz="1200" dirty="0">
                <a:solidFill>
                  <a:prstClr val="black"/>
                </a:solidFill>
                <a:latin typeface="Times New Roman" panose="02020603050405020304" pitchFamily="18" charset="0"/>
                <a:cs typeface="Times New Roman" panose="02020603050405020304" pitchFamily="18" charset="0"/>
              </a:rPr>
              <a:t> концерт </a:t>
            </a:r>
            <a:r>
              <a:rPr lang="ru-RU" sz="1200" dirty="0" err="1">
                <a:solidFill>
                  <a:prstClr val="black"/>
                </a:solidFill>
                <a:latin typeface="Times New Roman" panose="02020603050405020304" pitchFamily="18" charset="0"/>
                <a:cs typeface="Times New Roman" panose="02020603050405020304" pitchFamily="18" charset="0"/>
              </a:rPr>
              <a:t>бик</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ошады</a:t>
            </a:r>
            <a:r>
              <a:rPr lang="ru-RU" sz="1200" dirty="0">
                <a:solidFill>
                  <a:prstClr val="black"/>
                </a:solidFill>
                <a:latin typeface="Times New Roman" panose="02020603050405020304" pitchFamily="18" charset="0"/>
                <a:cs typeface="Times New Roman" panose="02020603050405020304" pitchFamily="18" charset="0"/>
              </a:rPr>
              <a:t>.                                                                                                             </a:t>
            </a:r>
            <a:r>
              <a:rPr lang="en-US" sz="1200" dirty="0" smtClean="0">
                <a:solidFill>
                  <a:prstClr val="black"/>
                </a:solidFill>
                <a:latin typeface="Times New Roman" panose="02020603050405020304" pitchFamily="18" charset="0"/>
                <a:cs typeface="Times New Roman" panose="02020603050405020304" pitchFamily="18" charset="0"/>
              </a:rPr>
              <a:t>     	</a:t>
            </a:r>
            <a:r>
              <a:rPr lang="ru-RU" sz="1200" dirty="0" smtClean="0">
                <a:solidFill>
                  <a:prstClr val="black"/>
                </a:solidFill>
                <a:latin typeface="Times New Roman" panose="02020603050405020304" pitchFamily="18" charset="0"/>
                <a:cs typeface="Times New Roman" panose="02020603050405020304" pitchFamily="18" charset="0"/>
              </a:rPr>
              <a:t>Учителя </a:t>
            </a:r>
            <a:r>
              <a:rPr lang="ru-RU" sz="1200" dirty="0">
                <a:solidFill>
                  <a:prstClr val="black"/>
                </a:solidFill>
                <a:latin typeface="Times New Roman" panose="02020603050405020304" pitchFamily="18" charset="0"/>
                <a:cs typeface="Times New Roman" panose="02020603050405020304" pitchFamily="18" charset="0"/>
              </a:rPr>
              <a:t>родного ( татарского) языка и обучающиеся гимназии посетили концерт государственного ансамбля фольклорной музыки Республики Татарстан под руководством народного артиста Татарстана Айдара </a:t>
            </a:r>
            <a:r>
              <a:rPr lang="ru-RU" sz="1200" dirty="0" err="1">
                <a:solidFill>
                  <a:prstClr val="black"/>
                </a:solidFill>
                <a:latin typeface="Times New Roman" panose="02020603050405020304" pitchFamily="18" charset="0"/>
                <a:cs typeface="Times New Roman" panose="02020603050405020304" pitchFamily="18" charset="0"/>
              </a:rPr>
              <a:t>Файзрахманова</a:t>
            </a:r>
            <a:r>
              <a:rPr lang="ru-RU" sz="1200" dirty="0">
                <a:solidFill>
                  <a:prstClr val="black"/>
                </a:solidFill>
                <a:latin typeface="Times New Roman" panose="02020603050405020304" pitchFamily="18" charset="0"/>
                <a:cs typeface="Times New Roman" panose="02020603050405020304" pitchFamily="18" charset="0"/>
              </a:rPr>
              <a:t>. Они исполнили старинные народные песни, подарили учащимся замечательные танцы, играл на различных инструментах. Айдар </a:t>
            </a:r>
            <a:r>
              <a:rPr lang="ru-RU" sz="1200" dirty="0" err="1">
                <a:solidFill>
                  <a:prstClr val="black"/>
                </a:solidFill>
                <a:latin typeface="Times New Roman" panose="02020603050405020304" pitchFamily="18" charset="0"/>
                <a:cs typeface="Times New Roman" panose="02020603050405020304" pitchFamily="18" charset="0"/>
              </a:rPr>
              <a:t>Файзрахманов</a:t>
            </a:r>
            <a:r>
              <a:rPr lang="ru-RU" sz="1200" dirty="0">
                <a:solidFill>
                  <a:prstClr val="black"/>
                </a:solidFill>
                <a:latin typeface="Times New Roman" panose="02020603050405020304" pitchFamily="18" charset="0"/>
                <a:cs typeface="Times New Roman" panose="02020603050405020304" pitchFamily="18" charset="0"/>
              </a:rPr>
              <a:t>  сам вел праздничный концерт, с удовольствием общался с детьми, пел, участвовал в танцах. Познакомил учащихся с различными инструментами  и позволил  поиграть на них. Дети с восхищением смотрели концерт. </a:t>
            </a:r>
          </a:p>
        </p:txBody>
      </p:sp>
      <p:pic>
        <p:nvPicPr>
          <p:cNvPr id="8" name="Picture 11"/>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0574" b="38098"/>
          <a:stretch/>
        </p:blipFill>
        <p:spPr bwMode="auto">
          <a:xfrm>
            <a:off x="637998" y="1779662"/>
            <a:ext cx="2129955" cy="145599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1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46068"/>
          <a:stretch/>
        </p:blipFill>
        <p:spPr bwMode="auto">
          <a:xfrm>
            <a:off x="883674" y="3465733"/>
            <a:ext cx="2198785" cy="146416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10"/>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15310" r="4000" b="9920"/>
          <a:stretch/>
        </p:blipFill>
        <p:spPr bwMode="auto">
          <a:xfrm>
            <a:off x="3449978" y="3445780"/>
            <a:ext cx="2343210" cy="147974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13"/>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6721" t="2223" r="6721" b="44779"/>
          <a:stretch/>
        </p:blipFill>
        <p:spPr bwMode="auto">
          <a:xfrm>
            <a:off x="5980630" y="3445781"/>
            <a:ext cx="2367316" cy="147974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119827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B19B0651-EE4F-4900-A07F-96A6BFA9D0F0}" type="slidenum">
              <a:rPr lang="ru-RU" smtClean="0"/>
              <a:t>39</a:t>
            </a:fld>
            <a:endParaRPr lang="ru-RU"/>
          </a:p>
        </p:txBody>
      </p:sp>
      <p:sp>
        <p:nvSpPr>
          <p:cNvPr id="6" name="Заголовок 1"/>
          <p:cNvSpPr txBox="1">
            <a:spLocks/>
          </p:cNvSpPr>
          <p:nvPr/>
        </p:nvSpPr>
        <p:spPr>
          <a:xfrm>
            <a:off x="611560" y="248665"/>
            <a:ext cx="8075240" cy="277540"/>
          </a:xfrm>
          <a:prstGeom prst="rect">
            <a:avLst/>
          </a:prstGeom>
        </p:spPr>
        <p:txBody>
          <a:bodyPr vert="horz" lIns="91440" tIns="45720" rIns="91440" bIns="45720" rtlCol="0" anchor="ctr">
            <a:normAutofit fontScale="75000" lnSpcReduction="20000"/>
          </a:bodyPr>
          <a:lstStyle>
            <a:lvl1pPr algn="ctr" defTabSz="914400" rtl="0" eaLnBrk="1" latinLnBrk="0" hangingPunct="1">
              <a:spcBef>
                <a:spcPct val="0"/>
              </a:spcBef>
              <a:buNone/>
              <a:defRPr sz="4400" b="1" kern="1200">
                <a:solidFill>
                  <a:schemeClr val="tx1"/>
                </a:solidFill>
                <a:latin typeface="+mj-lt"/>
                <a:ea typeface="+mj-ea"/>
                <a:cs typeface="+mj-cs"/>
              </a:defRPr>
            </a:lvl1pPr>
          </a:lstStyle>
          <a:p>
            <a:endParaRPr lang="ru-RU" sz="2000" dirty="0">
              <a:solidFill>
                <a:schemeClr val="tx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9" name="Рисунок 18"/>
          <p:cNvPicPr>
            <a:picLocks noChangeAspect="1"/>
          </p:cNvPicPr>
          <p:nvPr/>
        </p:nvPicPr>
        <p:blipFill>
          <a:blip r:embed="rId2"/>
          <a:stretch>
            <a:fillRect/>
          </a:stretch>
        </p:blipFill>
        <p:spPr>
          <a:xfrm>
            <a:off x="7076362" y="0"/>
            <a:ext cx="2067638" cy="902055"/>
          </a:xfrm>
          <a:prstGeom prst="rect">
            <a:avLst/>
          </a:prstGeom>
        </p:spPr>
      </p:pic>
      <p:sp>
        <p:nvSpPr>
          <p:cNvPr id="5" name="Прямоугольник 4"/>
          <p:cNvSpPr/>
          <p:nvPr/>
        </p:nvSpPr>
        <p:spPr>
          <a:xfrm>
            <a:off x="1080119" y="334907"/>
            <a:ext cx="5580112" cy="738664"/>
          </a:xfrm>
          <a:prstGeom prst="rect">
            <a:avLst/>
          </a:prstGeom>
        </p:spPr>
        <p:txBody>
          <a:bodyPr wrap="square">
            <a:spAutoFit/>
          </a:bodyPr>
          <a:lstStyle/>
          <a:p>
            <a:pPr algn="ctr"/>
            <a:r>
              <a:rPr lang="ru-RU" sz="1400" dirty="0" smtClean="0">
                <a:solidFill>
                  <a:srgbClr val="FF0000"/>
                </a:solidFill>
                <a:latin typeface="Calibri" panose="020F0502020204030204" pitchFamily="34" charset="0"/>
                <a:ea typeface="+mj-ea"/>
                <a:cs typeface="Calibri" panose="020F0502020204030204" pitchFamily="34" charset="0"/>
              </a:rPr>
              <a:t>ШӘЙМИЕВ ИСЕМЕНДӘГЕ БӨТЕНРӘСӘЙ ФӘННИ-ГАМӘЛИ КОНФЕРЕНЦИЯ» «ВСЕРОССИЙСКАЯ</a:t>
            </a:r>
            <a:r>
              <a:rPr lang="en-US" sz="1400" dirty="0" smtClean="0">
                <a:solidFill>
                  <a:srgbClr val="FF0000"/>
                </a:solidFill>
                <a:latin typeface="Calibri" panose="020F0502020204030204" pitchFamily="34" charset="0"/>
                <a:ea typeface="+mj-ea"/>
                <a:cs typeface="Calibri" panose="020F0502020204030204" pitchFamily="34" charset="0"/>
              </a:rPr>
              <a:t> </a:t>
            </a:r>
            <a:r>
              <a:rPr lang="ru-RU" sz="1400" dirty="0" smtClean="0">
                <a:solidFill>
                  <a:srgbClr val="FF0000"/>
                </a:solidFill>
                <a:latin typeface="Calibri" panose="020F0502020204030204" pitchFamily="34" charset="0"/>
                <a:ea typeface="+mj-ea"/>
                <a:cs typeface="Calibri" panose="020F0502020204030204" pitchFamily="34" charset="0"/>
              </a:rPr>
              <a:t>НАУЧНО-ПРАКТИЧЕСКАЯ КОНФЕРЕНЦИЯ ИМЕНИ ШАЙМИЕВА»</a:t>
            </a:r>
            <a:endParaRPr lang="ru-RU" sz="1400" dirty="0">
              <a:solidFill>
                <a:srgbClr val="FF0000"/>
              </a:solidFill>
              <a:latin typeface="Calibri" panose="020F0502020204030204" pitchFamily="34" charset="0"/>
              <a:cs typeface="Calibri" panose="020F0502020204030204" pitchFamily="34" charset="0"/>
            </a:endParaRPr>
          </a:p>
        </p:txBody>
      </p:sp>
      <p:sp>
        <p:nvSpPr>
          <p:cNvPr id="7" name="Прямоугольник 6"/>
          <p:cNvSpPr/>
          <p:nvPr/>
        </p:nvSpPr>
        <p:spPr>
          <a:xfrm>
            <a:off x="3059832" y="1083711"/>
            <a:ext cx="4572000" cy="1754326"/>
          </a:xfrm>
          <a:prstGeom prst="rect">
            <a:avLst/>
          </a:prstGeom>
        </p:spPr>
        <p:txBody>
          <a:bodyPr>
            <a:spAutoFit/>
          </a:bodyPr>
          <a:lstStyle/>
          <a:p>
            <a:pPr lvl="0"/>
            <a:r>
              <a:rPr lang="en-US" sz="900" dirty="0" smtClean="0">
                <a:solidFill>
                  <a:prstClr val="black"/>
                </a:solidFill>
                <a:latin typeface="Times New Roman" panose="02020603050405020304" pitchFamily="18" charset="0"/>
                <a:cs typeface="Times New Roman" panose="02020603050405020304" pitchFamily="18" charset="0"/>
              </a:rPr>
              <a:t>        </a:t>
            </a:r>
            <a:r>
              <a:rPr lang="ru-RU" sz="900" dirty="0" smtClean="0">
                <a:solidFill>
                  <a:prstClr val="black"/>
                </a:solidFill>
                <a:latin typeface="Times New Roman" panose="02020603050405020304" pitchFamily="18" charset="0"/>
                <a:cs typeface="Times New Roman" panose="02020603050405020304" pitchFamily="18" charset="0"/>
              </a:rPr>
              <a:t>           </a:t>
            </a:r>
            <a:r>
              <a:rPr lang="ru-RU" sz="1200" dirty="0" smtClean="0">
                <a:solidFill>
                  <a:prstClr val="black"/>
                </a:solidFill>
                <a:latin typeface="Times New Roman" panose="02020603050405020304" pitchFamily="18" charset="0"/>
                <a:cs typeface="Times New Roman" panose="02020603050405020304" pitchFamily="18" charset="0"/>
              </a:rPr>
              <a:t>29 </a:t>
            </a:r>
            <a:r>
              <a:rPr lang="ru-RU" sz="1200" dirty="0" err="1">
                <a:solidFill>
                  <a:prstClr val="black"/>
                </a:solidFill>
                <a:latin typeface="Times New Roman" panose="02020603050405020304" pitchFamily="18" charset="0"/>
                <a:cs typeface="Times New Roman" panose="02020603050405020304" pitchFamily="18" charset="0"/>
              </a:rPr>
              <a:t>нчы</a:t>
            </a:r>
            <a:r>
              <a:rPr lang="ru-RU" sz="1200" dirty="0">
                <a:solidFill>
                  <a:prstClr val="black"/>
                </a:solidFill>
                <a:latin typeface="Times New Roman" panose="02020603050405020304" pitchFamily="18" charset="0"/>
                <a:cs typeface="Times New Roman" panose="02020603050405020304" pitchFamily="18" charset="0"/>
              </a:rPr>
              <a:t> апрель, </a:t>
            </a:r>
            <a:r>
              <a:rPr lang="ru-RU" sz="1200" dirty="0" smtClean="0">
                <a:solidFill>
                  <a:prstClr val="black"/>
                </a:solidFill>
                <a:latin typeface="Times New Roman" panose="02020603050405020304" pitchFamily="18" charset="0"/>
                <a:cs typeface="Times New Roman" panose="02020603050405020304" pitchFamily="18" charset="0"/>
              </a:rPr>
              <a:t>3 </a:t>
            </a:r>
            <a:r>
              <a:rPr lang="ru-RU" sz="1200" dirty="0" err="1" smtClean="0">
                <a:solidFill>
                  <a:prstClr val="black"/>
                </a:solidFill>
                <a:latin typeface="Times New Roman" panose="02020603050405020304" pitchFamily="18" charset="0"/>
                <a:cs typeface="Times New Roman" panose="02020603050405020304" pitchFamily="18" charset="0"/>
              </a:rPr>
              <a:t>нче</a:t>
            </a:r>
            <a:r>
              <a:rPr lang="ru-RU" sz="1200" dirty="0" smtClean="0">
                <a:solidFill>
                  <a:prstClr val="black"/>
                </a:solidFill>
                <a:latin typeface="Times New Roman" panose="02020603050405020304" pitchFamily="18" charset="0"/>
                <a:cs typeface="Times New Roman" panose="02020603050405020304" pitchFamily="18" charset="0"/>
              </a:rPr>
              <a:t> </a:t>
            </a:r>
            <a:r>
              <a:rPr lang="ru-RU" sz="1200" dirty="0" err="1" smtClean="0">
                <a:solidFill>
                  <a:prstClr val="black"/>
                </a:solidFill>
                <a:latin typeface="Times New Roman" panose="02020603050405020304" pitchFamily="18" charset="0"/>
                <a:cs typeface="Times New Roman" panose="02020603050405020304" pitchFamily="18" charset="0"/>
              </a:rPr>
              <a:t>сыйныф</a:t>
            </a:r>
            <a:r>
              <a:rPr lang="ru-RU" sz="1200" dirty="0" smtClean="0">
                <a:solidFill>
                  <a:prstClr val="black"/>
                </a:solidFill>
                <a:latin typeface="Times New Roman" panose="02020603050405020304" pitchFamily="18" charset="0"/>
                <a:cs typeface="Times New Roman" panose="02020603050405020304" pitchFamily="18" charset="0"/>
              </a:rPr>
              <a:t> </a:t>
            </a:r>
            <a:r>
              <a:rPr lang="ru-RU" sz="1200" dirty="0" err="1" smtClean="0">
                <a:solidFill>
                  <a:prstClr val="black"/>
                </a:solidFill>
                <a:latin typeface="Times New Roman" panose="02020603050405020304" pitchFamily="18" charset="0"/>
                <a:cs typeface="Times New Roman" panose="02020603050405020304" pitchFamily="18" charset="0"/>
              </a:rPr>
              <a:t>укучысы</a:t>
            </a:r>
            <a:r>
              <a:rPr lang="ru-RU" sz="1200" dirty="0" smtClean="0">
                <a:solidFill>
                  <a:prstClr val="black"/>
                </a:solidFill>
                <a:latin typeface="Times New Roman" panose="02020603050405020304" pitchFamily="18" charset="0"/>
                <a:cs typeface="Times New Roman" panose="02020603050405020304" pitchFamily="18" charset="0"/>
              </a:rPr>
              <a:t> </a:t>
            </a:r>
            <a:r>
              <a:rPr lang="ru-RU" sz="1200" dirty="0" err="1" smtClean="0">
                <a:solidFill>
                  <a:prstClr val="black"/>
                </a:solidFill>
                <a:latin typeface="Times New Roman" panose="02020603050405020304" pitchFamily="18" charset="0"/>
                <a:cs typeface="Times New Roman" panose="02020603050405020304" pitchFamily="18" charset="0"/>
              </a:rPr>
              <a:t>Зямалова</a:t>
            </a:r>
            <a:r>
              <a:rPr lang="ru-RU" sz="1200" dirty="0" smtClean="0">
                <a:solidFill>
                  <a:prstClr val="black"/>
                </a:solidFill>
                <a:latin typeface="Times New Roman" panose="02020603050405020304" pitchFamily="18" charset="0"/>
                <a:cs typeface="Times New Roman" panose="02020603050405020304" pitchFamily="18" charset="0"/>
              </a:rPr>
              <a:t> В</a:t>
            </a:r>
            <a:r>
              <a:rPr lang="tt-RU" sz="1200" dirty="0" smtClean="0">
                <a:solidFill>
                  <a:prstClr val="black"/>
                </a:solidFill>
                <a:latin typeface="Times New Roman" panose="02020603050405020304" pitchFamily="18" charset="0"/>
                <a:cs typeface="Times New Roman" panose="02020603050405020304" pitchFamily="18" charset="0"/>
              </a:rPr>
              <a:t>әсилә,</a:t>
            </a:r>
            <a:r>
              <a:rPr lang="ru-RU" sz="1200" dirty="0" smtClean="0">
                <a:solidFill>
                  <a:prstClr val="black"/>
                </a:solidFill>
                <a:latin typeface="Times New Roman" panose="02020603050405020304" pitchFamily="18" charset="0"/>
                <a:cs typeface="Times New Roman" panose="02020603050405020304" pitchFamily="18" charset="0"/>
              </a:rPr>
              <a:t> </a:t>
            </a:r>
            <a:r>
              <a:rPr lang="ru-RU" sz="1200" dirty="0">
                <a:solidFill>
                  <a:prstClr val="black"/>
                </a:solidFill>
                <a:latin typeface="Times New Roman" panose="02020603050405020304" pitchFamily="18" charset="0"/>
                <a:cs typeface="Times New Roman" panose="02020603050405020304" pitchFamily="18" charset="0"/>
              </a:rPr>
              <a:t>7 </a:t>
            </a:r>
            <a:r>
              <a:rPr lang="ru-RU" sz="1200" dirty="0" err="1">
                <a:solidFill>
                  <a:prstClr val="black"/>
                </a:solidFill>
                <a:latin typeface="Times New Roman" panose="02020603050405020304" pitchFamily="18" charset="0"/>
                <a:cs typeface="Times New Roman" panose="02020603050405020304" pitchFamily="18" charset="0"/>
              </a:rPr>
              <a:t>нче</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сыйныф</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укучысы</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Шәйхетдинова</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Инзилә</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Шәймиев</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исемендәге</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Б</a:t>
            </a:r>
            <a:r>
              <a:rPr lang="ru-RU" sz="1200" dirty="0" err="1" smtClean="0">
                <a:solidFill>
                  <a:prstClr val="black"/>
                </a:solidFill>
                <a:latin typeface="Times New Roman" panose="02020603050405020304" pitchFamily="18" charset="0"/>
                <a:cs typeface="Times New Roman" panose="02020603050405020304" pitchFamily="18" charset="0"/>
              </a:rPr>
              <a:t>өтенрәсәй</a:t>
            </a:r>
            <a:r>
              <a:rPr lang="ru-RU" sz="1200" dirty="0" smtClean="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фәнни-гамәли</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smtClean="0">
                <a:solidFill>
                  <a:prstClr val="black"/>
                </a:solidFill>
                <a:latin typeface="Times New Roman" panose="02020603050405020304" pitchFamily="18" charset="0"/>
                <a:cs typeface="Times New Roman" panose="02020603050405020304" pitchFamily="18" charset="0"/>
              </a:rPr>
              <a:t>конференциядә</a:t>
            </a:r>
            <a:r>
              <a:rPr lang="ru-RU" sz="1200" dirty="0" smtClean="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катнашып</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smtClean="0">
                <a:solidFill>
                  <a:prstClr val="black"/>
                </a:solidFill>
                <a:latin typeface="Times New Roman" panose="02020603050405020304" pitchFamily="18" charset="0"/>
                <a:cs typeface="Times New Roman" panose="02020603050405020304" pitchFamily="18" charset="0"/>
              </a:rPr>
              <a:t>II, </a:t>
            </a:r>
            <a:r>
              <a:rPr lang="en-US" sz="1200" dirty="0" smtClean="0">
                <a:solidFill>
                  <a:prstClr val="black"/>
                </a:solidFill>
                <a:latin typeface="Times New Roman" panose="02020603050405020304" pitchFamily="18" charset="0"/>
                <a:cs typeface="Times New Roman" panose="02020603050405020304" pitchFamily="18" charset="0"/>
              </a:rPr>
              <a:t>III</a:t>
            </a:r>
            <a:r>
              <a:rPr lang="ru-RU" sz="1200" dirty="0" smtClean="0">
                <a:solidFill>
                  <a:prstClr val="black"/>
                </a:solidFill>
                <a:latin typeface="Times New Roman" panose="02020603050405020304" pitchFamily="18" charset="0"/>
                <a:cs typeface="Times New Roman" panose="02020603050405020304" pitchFamily="18" charset="0"/>
              </a:rPr>
              <a:t> </a:t>
            </a:r>
            <a:r>
              <a:rPr lang="ru-RU" sz="1200" dirty="0" err="1" smtClean="0">
                <a:solidFill>
                  <a:prstClr val="black"/>
                </a:solidFill>
                <a:latin typeface="Times New Roman" panose="02020603050405020304" pitchFamily="18" charset="0"/>
                <a:cs typeface="Times New Roman" panose="02020603050405020304" pitchFamily="18" charset="0"/>
              </a:rPr>
              <a:t>дәрәҗәле</a:t>
            </a:r>
            <a:r>
              <a:rPr lang="ru-RU" sz="1200" dirty="0" smtClean="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дипломга</a:t>
            </a:r>
            <a:r>
              <a:rPr lang="ru-RU" sz="1200" dirty="0">
                <a:solidFill>
                  <a:prstClr val="black"/>
                </a:solidFill>
                <a:latin typeface="Times New Roman" panose="02020603050405020304" pitchFamily="18" charset="0"/>
                <a:cs typeface="Times New Roman" panose="02020603050405020304" pitchFamily="18" charset="0"/>
              </a:rPr>
              <a:t> лаек </a:t>
            </a:r>
            <a:r>
              <a:rPr lang="ru-RU" sz="1200" dirty="0" err="1" smtClean="0">
                <a:solidFill>
                  <a:prstClr val="black"/>
                </a:solidFill>
                <a:latin typeface="Times New Roman" panose="02020603050405020304" pitchFamily="18" charset="0"/>
                <a:cs typeface="Times New Roman" panose="02020603050405020304" pitchFamily="18" charset="0"/>
              </a:rPr>
              <a:t>булдылар</a:t>
            </a:r>
            <a:r>
              <a:rPr lang="ru-RU" sz="1200" dirty="0" smtClean="0">
                <a:solidFill>
                  <a:prstClr val="black"/>
                </a:solidFill>
                <a:latin typeface="Times New Roman" panose="02020603050405020304" pitchFamily="18" charset="0"/>
                <a:cs typeface="Times New Roman" panose="02020603050405020304" pitchFamily="18" charset="0"/>
              </a:rPr>
              <a:t>. </a:t>
            </a:r>
            <a:r>
              <a:rPr lang="ru-RU" sz="1200" dirty="0" err="1" smtClean="0">
                <a:solidFill>
                  <a:prstClr val="black"/>
                </a:solidFill>
                <a:latin typeface="Times New Roman" panose="02020603050405020304" pitchFamily="18" charset="0"/>
                <a:cs typeface="Times New Roman" panose="02020603050405020304" pitchFamily="18" charset="0"/>
              </a:rPr>
              <a:t>Җитәкчесе</a:t>
            </a:r>
            <a:r>
              <a:rPr lang="ru-RU" sz="1200" dirty="0" smtClean="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Шәйхетдинова</a:t>
            </a:r>
            <a:r>
              <a:rPr lang="ru-RU" sz="1200" dirty="0">
                <a:solidFill>
                  <a:prstClr val="black"/>
                </a:solidFill>
                <a:latin typeface="Times New Roman" panose="02020603050405020304" pitchFamily="18" charset="0"/>
                <a:cs typeface="Times New Roman" panose="02020603050405020304" pitchFamily="18" charset="0"/>
              </a:rPr>
              <a:t> Г.Н.                                                       </a:t>
            </a:r>
          </a:p>
          <a:p>
            <a:pPr lvl="0"/>
            <a:r>
              <a:rPr lang="ru-RU" sz="1200" dirty="0">
                <a:solidFill>
                  <a:prstClr val="black"/>
                </a:solidFill>
                <a:latin typeface="Times New Roman" panose="02020603050405020304" pitchFamily="18" charset="0"/>
                <a:cs typeface="Times New Roman" panose="02020603050405020304" pitchFamily="18" charset="0"/>
              </a:rPr>
              <a:t>            </a:t>
            </a:r>
            <a:endParaRPr lang="ru-RU" sz="1200" dirty="0" smtClean="0">
              <a:solidFill>
                <a:prstClr val="black"/>
              </a:solidFill>
              <a:latin typeface="Times New Roman" panose="02020603050405020304" pitchFamily="18" charset="0"/>
              <a:cs typeface="Times New Roman" panose="02020603050405020304" pitchFamily="18" charset="0"/>
            </a:endParaRPr>
          </a:p>
          <a:p>
            <a:pPr lvl="0"/>
            <a:r>
              <a:rPr lang="ru-RU" sz="1200" dirty="0">
                <a:solidFill>
                  <a:prstClr val="black"/>
                </a:solidFill>
                <a:latin typeface="Times New Roman" panose="02020603050405020304" pitchFamily="18" charset="0"/>
                <a:cs typeface="Times New Roman" panose="02020603050405020304" pitchFamily="18" charset="0"/>
              </a:rPr>
              <a:t> </a:t>
            </a:r>
            <a:r>
              <a:rPr lang="ru-RU" sz="1200" dirty="0" smtClean="0">
                <a:solidFill>
                  <a:prstClr val="black"/>
                </a:solidFill>
                <a:latin typeface="Times New Roman" panose="02020603050405020304" pitchFamily="18" charset="0"/>
                <a:cs typeface="Times New Roman" panose="02020603050405020304" pitchFamily="18" charset="0"/>
              </a:rPr>
              <a:t>             29 </a:t>
            </a:r>
            <a:r>
              <a:rPr lang="ru-RU" sz="1200" dirty="0">
                <a:solidFill>
                  <a:prstClr val="black"/>
                </a:solidFill>
                <a:latin typeface="Times New Roman" panose="02020603050405020304" pitchFamily="18" charset="0"/>
                <a:cs typeface="Times New Roman" panose="02020603050405020304" pitchFamily="18" charset="0"/>
              </a:rPr>
              <a:t>апреля, </a:t>
            </a:r>
            <a:r>
              <a:rPr lang="ru-RU" sz="1200" dirty="0" smtClean="0">
                <a:solidFill>
                  <a:prstClr val="black"/>
                </a:solidFill>
                <a:latin typeface="Times New Roman" panose="02020603050405020304" pitchFamily="18" charset="0"/>
                <a:cs typeface="Times New Roman" panose="02020603050405020304" pitchFamily="18" charset="0"/>
              </a:rPr>
              <a:t>учащиеся 3 и 7 классов </a:t>
            </a:r>
            <a:r>
              <a:rPr lang="ru-RU" sz="1200" dirty="0" err="1" smtClean="0">
                <a:solidFill>
                  <a:prstClr val="black"/>
                </a:solidFill>
                <a:latin typeface="Times New Roman" panose="02020603050405020304" pitchFamily="18" charset="0"/>
                <a:cs typeface="Times New Roman" panose="02020603050405020304" pitchFamily="18" charset="0"/>
              </a:rPr>
              <a:t>Зямалова</a:t>
            </a:r>
            <a:r>
              <a:rPr lang="ru-RU" sz="1200" dirty="0" smtClean="0">
                <a:solidFill>
                  <a:prstClr val="black"/>
                </a:solidFill>
                <a:latin typeface="Times New Roman" panose="02020603050405020304" pitchFamily="18" charset="0"/>
                <a:cs typeface="Times New Roman" panose="02020603050405020304" pitchFamily="18" charset="0"/>
              </a:rPr>
              <a:t> В. и </a:t>
            </a:r>
            <a:r>
              <a:rPr lang="ru-RU" sz="1200" dirty="0" err="1" smtClean="0">
                <a:solidFill>
                  <a:prstClr val="black"/>
                </a:solidFill>
                <a:latin typeface="Times New Roman" panose="02020603050405020304" pitchFamily="18" charset="0"/>
                <a:cs typeface="Times New Roman" panose="02020603050405020304" pitchFamily="18" charset="0"/>
              </a:rPr>
              <a:t>Шайхутдинова</a:t>
            </a:r>
            <a:r>
              <a:rPr lang="ru-RU" sz="1200" dirty="0" smtClean="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Инзиля</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smtClean="0">
                <a:solidFill>
                  <a:prstClr val="black"/>
                </a:solidFill>
                <a:latin typeface="Times New Roman" panose="02020603050405020304" pitchFamily="18" charset="0"/>
                <a:cs typeface="Times New Roman" panose="02020603050405020304" pitchFamily="18" charset="0"/>
              </a:rPr>
              <a:t>приняли </a:t>
            </a:r>
            <a:r>
              <a:rPr lang="ru-RU" sz="1200" dirty="0">
                <a:solidFill>
                  <a:prstClr val="black"/>
                </a:solidFill>
                <a:latin typeface="Times New Roman" panose="02020603050405020304" pitchFamily="18" charset="0"/>
                <a:cs typeface="Times New Roman" panose="02020603050405020304" pitchFamily="18" charset="0"/>
              </a:rPr>
              <a:t>участие во Всероссийской научно-практической конференции имени Шаймиева и </a:t>
            </a:r>
            <a:r>
              <a:rPr lang="ru-RU" sz="1200" dirty="0" smtClean="0">
                <a:solidFill>
                  <a:prstClr val="black"/>
                </a:solidFill>
                <a:latin typeface="Times New Roman" panose="02020603050405020304" pitchFamily="18" charset="0"/>
                <a:cs typeface="Times New Roman" panose="02020603050405020304" pitchFamily="18" charset="0"/>
              </a:rPr>
              <a:t>были удостоены диплома II </a:t>
            </a:r>
            <a:r>
              <a:rPr lang="ru-RU" sz="1200" dirty="0">
                <a:solidFill>
                  <a:prstClr val="black"/>
                </a:solidFill>
                <a:latin typeface="Times New Roman" panose="02020603050405020304" pitchFamily="18" charset="0"/>
                <a:cs typeface="Times New Roman" panose="02020603050405020304" pitchFamily="18" charset="0"/>
              </a:rPr>
              <a:t>степени. </a:t>
            </a:r>
            <a:r>
              <a:rPr lang="ru-RU" sz="1200" dirty="0" smtClean="0">
                <a:solidFill>
                  <a:prstClr val="black"/>
                </a:solidFill>
                <a:latin typeface="Times New Roman" panose="02020603050405020304" pitchFamily="18" charset="0"/>
                <a:cs typeface="Times New Roman" panose="02020603050405020304" pitchFamily="18" charset="0"/>
              </a:rPr>
              <a:t>Руководитель: </a:t>
            </a:r>
            <a:r>
              <a:rPr lang="ru-RU" sz="1200" dirty="0" err="1">
                <a:solidFill>
                  <a:prstClr val="black"/>
                </a:solidFill>
                <a:latin typeface="Times New Roman" panose="02020603050405020304" pitchFamily="18" charset="0"/>
                <a:cs typeface="Times New Roman" panose="02020603050405020304" pitchFamily="18" charset="0"/>
              </a:rPr>
              <a:t>Шайхутдинова</a:t>
            </a:r>
            <a:r>
              <a:rPr lang="ru-RU" sz="1200" dirty="0">
                <a:solidFill>
                  <a:prstClr val="black"/>
                </a:solidFill>
                <a:latin typeface="Times New Roman" panose="02020603050405020304" pitchFamily="18" charset="0"/>
                <a:cs typeface="Times New Roman" panose="02020603050405020304" pitchFamily="18" charset="0"/>
              </a:rPr>
              <a:t> Г. Н. </a:t>
            </a:r>
            <a:endParaRPr lang="ru-RU" sz="1200" dirty="0"/>
          </a:p>
        </p:txBody>
      </p:sp>
      <p:pic>
        <p:nvPicPr>
          <p:cNvPr id="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4181" y="1419622"/>
            <a:ext cx="2056885" cy="1542664"/>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79912" y="3175210"/>
            <a:ext cx="2242623" cy="16819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328" y="3100500"/>
            <a:ext cx="2325005" cy="17437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87624" y="3147814"/>
            <a:ext cx="2124223" cy="1724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9622876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B19B0651-EE4F-4900-A07F-96A6BFA9D0F0}" type="slidenum">
              <a:rPr lang="ru-RU" smtClean="0"/>
              <a:t>40</a:t>
            </a:fld>
            <a:endParaRPr lang="ru-RU"/>
          </a:p>
        </p:txBody>
      </p:sp>
      <p:sp>
        <p:nvSpPr>
          <p:cNvPr id="6" name="Заголовок 1"/>
          <p:cNvSpPr txBox="1">
            <a:spLocks/>
          </p:cNvSpPr>
          <p:nvPr/>
        </p:nvSpPr>
        <p:spPr>
          <a:xfrm>
            <a:off x="611560" y="248665"/>
            <a:ext cx="8075240" cy="277540"/>
          </a:xfrm>
          <a:prstGeom prst="rect">
            <a:avLst/>
          </a:prstGeom>
        </p:spPr>
        <p:txBody>
          <a:bodyPr vert="horz" lIns="91440" tIns="45720" rIns="91440" bIns="45720" rtlCol="0" anchor="ctr">
            <a:normAutofit fontScale="75000" lnSpcReduction="20000"/>
          </a:bodyPr>
          <a:lstStyle>
            <a:lvl1pPr algn="ctr" defTabSz="914400" rtl="0" eaLnBrk="1" latinLnBrk="0" hangingPunct="1">
              <a:spcBef>
                <a:spcPct val="0"/>
              </a:spcBef>
              <a:buNone/>
              <a:defRPr sz="4400" b="1" kern="1200">
                <a:solidFill>
                  <a:schemeClr val="tx1"/>
                </a:solidFill>
                <a:latin typeface="+mj-lt"/>
                <a:ea typeface="+mj-ea"/>
                <a:cs typeface="+mj-cs"/>
              </a:defRPr>
            </a:lvl1pPr>
          </a:lstStyle>
          <a:p>
            <a:endParaRPr lang="ru-RU" sz="2000" dirty="0">
              <a:solidFill>
                <a:schemeClr val="tx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9" name="Рисунок 18"/>
          <p:cNvPicPr>
            <a:picLocks noChangeAspect="1"/>
          </p:cNvPicPr>
          <p:nvPr/>
        </p:nvPicPr>
        <p:blipFill>
          <a:blip r:embed="rId2"/>
          <a:stretch>
            <a:fillRect/>
          </a:stretch>
        </p:blipFill>
        <p:spPr>
          <a:xfrm>
            <a:off x="7076362" y="0"/>
            <a:ext cx="2067638" cy="902055"/>
          </a:xfrm>
          <a:prstGeom prst="rect">
            <a:avLst/>
          </a:prstGeom>
        </p:spPr>
      </p:pic>
      <p:sp>
        <p:nvSpPr>
          <p:cNvPr id="2" name="Прямоугольник 1"/>
          <p:cNvSpPr/>
          <p:nvPr/>
        </p:nvSpPr>
        <p:spPr>
          <a:xfrm>
            <a:off x="1403648" y="286706"/>
            <a:ext cx="5454352" cy="1015663"/>
          </a:xfrm>
          <a:prstGeom prst="rect">
            <a:avLst/>
          </a:prstGeom>
        </p:spPr>
        <p:txBody>
          <a:bodyPr wrap="square">
            <a:spAutoFit/>
          </a:bodyPr>
          <a:lstStyle/>
          <a:p>
            <a:pPr algn="ctr"/>
            <a:r>
              <a:rPr lang="ru-RU" sz="1400" dirty="0" smtClean="0">
                <a:solidFill>
                  <a:srgbClr val="FF0000"/>
                </a:solidFill>
                <a:latin typeface="Times New Roman" panose="02020603050405020304" pitchFamily="18" charset="0"/>
                <a:ea typeface="+mj-ea"/>
                <a:cs typeface="Times New Roman" panose="02020603050405020304" pitchFamily="18" charset="0"/>
              </a:rPr>
              <a:t>ТАТАР ТЕЛЕННӘН VIII ХАЛЫКАРА ОЛИМПИАДА</a:t>
            </a:r>
            <a:br>
              <a:rPr lang="ru-RU" sz="1400" dirty="0" smtClean="0">
                <a:solidFill>
                  <a:srgbClr val="FF0000"/>
                </a:solidFill>
                <a:latin typeface="Times New Roman" panose="02020603050405020304" pitchFamily="18" charset="0"/>
                <a:ea typeface="+mj-ea"/>
                <a:cs typeface="Times New Roman" panose="02020603050405020304" pitchFamily="18" charset="0"/>
              </a:rPr>
            </a:br>
            <a:r>
              <a:rPr lang="ru-RU" sz="1400" dirty="0" smtClean="0">
                <a:solidFill>
                  <a:srgbClr val="FF0000"/>
                </a:solidFill>
                <a:latin typeface="Times New Roman" panose="02020603050405020304" pitchFamily="18" charset="0"/>
                <a:ea typeface="+mj-ea"/>
                <a:cs typeface="Times New Roman" panose="02020603050405020304" pitchFamily="18" charset="0"/>
              </a:rPr>
              <a:t>VIII МЕЖДУНАРОДНАЯ ОЛИМПИАДА ПО ТАТАРСКОМУ ЯЗЫКУ</a:t>
            </a:r>
            <a:br>
              <a:rPr lang="ru-RU" sz="1400" dirty="0" smtClean="0">
                <a:solidFill>
                  <a:srgbClr val="FF0000"/>
                </a:solidFill>
                <a:latin typeface="Times New Roman" panose="02020603050405020304" pitchFamily="18" charset="0"/>
                <a:ea typeface="+mj-ea"/>
                <a:cs typeface="Times New Roman" panose="02020603050405020304" pitchFamily="18" charset="0"/>
              </a:rPr>
            </a:br>
            <a:endParaRPr lang="ru-RU" dirty="0">
              <a:solidFill>
                <a:srgbClr val="FF0000"/>
              </a:solidFill>
            </a:endParaRPr>
          </a:p>
        </p:txBody>
      </p:sp>
      <p:sp>
        <p:nvSpPr>
          <p:cNvPr id="3" name="Прямоугольник 2"/>
          <p:cNvSpPr/>
          <p:nvPr/>
        </p:nvSpPr>
        <p:spPr>
          <a:xfrm>
            <a:off x="899592" y="1038746"/>
            <a:ext cx="4896544" cy="2308324"/>
          </a:xfrm>
          <a:prstGeom prst="rect">
            <a:avLst/>
          </a:prstGeom>
        </p:spPr>
        <p:txBody>
          <a:bodyPr wrap="square">
            <a:spAutoFit/>
          </a:bodyPr>
          <a:lstStyle/>
          <a:p>
            <a:pPr lvl="0"/>
            <a:r>
              <a:rPr lang="ru-RU" sz="1200" dirty="0">
                <a:solidFill>
                  <a:prstClr val="black"/>
                </a:solidFill>
                <a:latin typeface="Times New Roman" panose="02020603050405020304" pitchFamily="18" charset="0"/>
                <a:cs typeface="Times New Roman" panose="02020603050405020304" pitchFamily="18" charset="0"/>
              </a:rPr>
              <a:t> </a:t>
            </a:r>
            <a:r>
              <a:rPr lang="en-US" sz="1200" dirty="0" smtClean="0">
                <a:solidFill>
                  <a:prstClr val="black"/>
                </a:solidFill>
                <a:latin typeface="Times New Roman" panose="02020603050405020304" pitchFamily="18" charset="0"/>
                <a:cs typeface="Times New Roman" panose="02020603050405020304" pitchFamily="18" charset="0"/>
              </a:rPr>
              <a:t>       </a:t>
            </a:r>
            <a:r>
              <a:rPr lang="ru-RU" sz="1200" dirty="0" smtClean="0">
                <a:solidFill>
                  <a:prstClr val="black"/>
                </a:solidFill>
                <a:latin typeface="Times New Roman" panose="02020603050405020304" pitchFamily="18" charset="0"/>
                <a:cs typeface="Times New Roman" panose="02020603050405020304" pitchFamily="18" charset="0"/>
              </a:rPr>
              <a:t>10 </a:t>
            </a:r>
            <a:r>
              <a:rPr lang="ru-RU" sz="1200" dirty="0" err="1">
                <a:solidFill>
                  <a:prstClr val="black"/>
                </a:solidFill>
                <a:latin typeface="Times New Roman" panose="02020603050405020304" pitchFamily="18" charset="0"/>
                <a:cs typeface="Times New Roman" panose="02020603050405020304" pitchFamily="18" charset="0"/>
              </a:rPr>
              <a:t>нчы</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сыйныф</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smtClean="0">
                <a:solidFill>
                  <a:prstClr val="black"/>
                </a:solidFill>
                <a:latin typeface="Times New Roman" panose="02020603050405020304" pitchFamily="18" charset="0"/>
                <a:cs typeface="Times New Roman" panose="02020603050405020304" pitchFamily="18" charset="0"/>
              </a:rPr>
              <a:t>укучысы</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smtClean="0">
                <a:solidFill>
                  <a:prstClr val="black"/>
                </a:solidFill>
                <a:latin typeface="Times New Roman" panose="02020603050405020304" pitchFamily="18" charset="0"/>
                <a:cs typeface="Times New Roman" panose="02020603050405020304" pitchFamily="18" charset="0"/>
              </a:rPr>
              <a:t>Гомәрова</a:t>
            </a:r>
            <a:r>
              <a:rPr lang="ru-RU" sz="1200" dirty="0" smtClean="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Әлфинә</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Илнур</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кызы</a:t>
            </a:r>
            <a:r>
              <a:rPr lang="ru-RU" sz="1200" dirty="0">
                <a:solidFill>
                  <a:prstClr val="black"/>
                </a:solidFill>
                <a:latin typeface="Times New Roman" panose="02020603050405020304" pitchFamily="18" charset="0"/>
                <a:cs typeface="Times New Roman" panose="02020603050405020304" pitchFamily="18" charset="0"/>
              </a:rPr>
              <a:t> татар </a:t>
            </a:r>
            <a:r>
              <a:rPr lang="ru-RU" sz="1200" dirty="0" err="1">
                <a:solidFill>
                  <a:prstClr val="black"/>
                </a:solidFill>
                <a:latin typeface="Times New Roman" panose="02020603050405020304" pitchFamily="18" charset="0"/>
                <a:cs typeface="Times New Roman" panose="02020603050405020304" pitchFamily="18" charset="0"/>
              </a:rPr>
              <a:t>теленнән</a:t>
            </a:r>
            <a:r>
              <a:rPr lang="ru-RU" sz="1200" dirty="0">
                <a:solidFill>
                  <a:prstClr val="black"/>
                </a:solidFill>
                <a:latin typeface="Times New Roman" panose="02020603050405020304" pitchFamily="18" charset="0"/>
                <a:cs typeface="Times New Roman" panose="02020603050405020304" pitchFamily="18" charset="0"/>
              </a:rPr>
              <a:t> VIII </a:t>
            </a:r>
            <a:r>
              <a:rPr lang="ru-RU" sz="1200" dirty="0" err="1">
                <a:solidFill>
                  <a:prstClr val="black"/>
                </a:solidFill>
                <a:latin typeface="Times New Roman" panose="02020603050405020304" pitchFamily="18" charset="0"/>
                <a:cs typeface="Times New Roman" panose="02020603050405020304" pitchFamily="18" charset="0"/>
              </a:rPr>
              <a:t>Халыкара</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олимпиадасының</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йомгаклау</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турында</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катнашып</a:t>
            </a:r>
            <a:r>
              <a:rPr lang="ru-RU" sz="1200" dirty="0">
                <a:solidFill>
                  <a:prstClr val="black"/>
                </a:solidFill>
                <a:latin typeface="Times New Roman" panose="02020603050405020304" pitchFamily="18" charset="0"/>
                <a:cs typeface="Times New Roman" panose="02020603050405020304" pitchFamily="18" charset="0"/>
              </a:rPr>
              <a:t>, диплом </a:t>
            </a:r>
            <a:r>
              <a:rPr lang="ru-RU" sz="1200" dirty="0" err="1">
                <a:solidFill>
                  <a:prstClr val="black"/>
                </a:solidFill>
                <a:latin typeface="Times New Roman" panose="02020603050405020304" pitchFamily="18" charset="0"/>
                <a:cs typeface="Times New Roman" panose="02020603050405020304" pitchFamily="18" charset="0"/>
              </a:rPr>
              <a:t>белән</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бүләкләнде</a:t>
            </a:r>
            <a:r>
              <a:rPr lang="ru-RU" sz="1200" dirty="0">
                <a:solidFill>
                  <a:prstClr val="black"/>
                </a:solidFill>
                <a:latin typeface="Times New Roman" panose="02020603050405020304" pitchFamily="18" charset="0"/>
                <a:cs typeface="Times New Roman" panose="02020603050405020304" pitchFamily="18" charset="0"/>
              </a:rPr>
              <a:t>. Олимпиада </a:t>
            </a:r>
            <a:r>
              <a:rPr lang="ru-RU" sz="1200" dirty="0" err="1">
                <a:solidFill>
                  <a:prstClr val="black"/>
                </a:solidFill>
                <a:latin typeface="Times New Roman" panose="02020603050405020304" pitchFamily="18" charset="0"/>
                <a:cs typeface="Times New Roman" panose="02020603050405020304" pitchFamily="18" charset="0"/>
              </a:rPr>
              <a:t>программасы</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бик</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кызыклы</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һәм</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эчтәлекле</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булган</a:t>
            </a:r>
            <a:r>
              <a:rPr lang="ru-RU" sz="1200" dirty="0">
                <a:solidFill>
                  <a:prstClr val="black"/>
                </a:solidFill>
                <a:latin typeface="Times New Roman" panose="02020603050405020304" pitchFamily="18" charset="0"/>
                <a:cs typeface="Times New Roman" panose="02020603050405020304" pitchFamily="18" charset="0"/>
              </a:rPr>
              <a:t>. Казан </a:t>
            </a:r>
            <a:r>
              <a:rPr lang="ru-RU" sz="1200" dirty="0" err="1">
                <a:solidFill>
                  <a:prstClr val="black"/>
                </a:solidFill>
                <a:latin typeface="Times New Roman" panose="02020603050405020304" pitchFamily="18" charset="0"/>
                <a:cs typeface="Times New Roman" panose="02020603050405020304" pitchFamily="18" charset="0"/>
              </a:rPr>
              <a:t>шәһәре</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музейларына</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экскурсияләрдә</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булганнар</a:t>
            </a:r>
            <a:r>
              <a:rPr lang="ru-RU" sz="1200" dirty="0">
                <a:solidFill>
                  <a:prstClr val="black"/>
                </a:solidFill>
                <a:latin typeface="Times New Roman" panose="02020603050405020304" pitchFamily="18" charset="0"/>
                <a:cs typeface="Times New Roman" panose="02020603050405020304" pitchFamily="18" charset="0"/>
              </a:rPr>
              <a:t>. Г. </a:t>
            </a:r>
            <a:r>
              <a:rPr lang="ru-RU" sz="1200" dirty="0" err="1">
                <a:solidFill>
                  <a:prstClr val="black"/>
                </a:solidFill>
                <a:latin typeface="Times New Roman" panose="02020603050405020304" pitchFamily="18" charset="0"/>
                <a:cs typeface="Times New Roman" panose="02020603050405020304" pitchFamily="18" charset="0"/>
              </a:rPr>
              <a:t>Камал</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һәм</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К.Тинчурин</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театрларында</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спектакльләр</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караганнар</a:t>
            </a:r>
            <a:r>
              <a:rPr lang="ru-RU" sz="1200" dirty="0">
                <a:solidFill>
                  <a:prstClr val="black"/>
                </a:solidFill>
                <a:latin typeface="Times New Roman" panose="02020603050405020304" pitchFamily="18" charset="0"/>
                <a:cs typeface="Times New Roman" panose="02020603050405020304" pitchFamily="18" charset="0"/>
              </a:rPr>
              <a:t>.</a:t>
            </a:r>
          </a:p>
          <a:p>
            <a:pPr lvl="0"/>
            <a:r>
              <a:rPr lang="ru-RU" sz="1200" dirty="0">
                <a:solidFill>
                  <a:prstClr val="black"/>
                </a:solidFill>
                <a:latin typeface="Times New Roman" panose="02020603050405020304" pitchFamily="18" charset="0"/>
                <a:cs typeface="Times New Roman" panose="02020603050405020304" pitchFamily="18" charset="0"/>
              </a:rPr>
              <a:t>        Ученица 10 класса </a:t>
            </a:r>
            <a:r>
              <a:rPr lang="ru-RU" sz="1200" dirty="0" err="1">
                <a:solidFill>
                  <a:prstClr val="black"/>
                </a:solidFill>
                <a:latin typeface="Times New Roman" panose="02020603050405020304" pitchFamily="18" charset="0"/>
                <a:cs typeface="Times New Roman" panose="02020603050405020304" pitchFamily="18" charset="0"/>
              </a:rPr>
              <a:t>Гумерова</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Альфина</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Ильнуровна</a:t>
            </a:r>
            <a:r>
              <a:rPr lang="ru-RU" sz="1200" dirty="0">
                <a:solidFill>
                  <a:prstClr val="black"/>
                </a:solidFill>
                <a:latin typeface="Times New Roman" panose="02020603050405020304" pitchFamily="18" charset="0"/>
                <a:cs typeface="Times New Roman" panose="02020603050405020304" pitchFamily="18" charset="0"/>
              </a:rPr>
              <a:t> приняла участие в итоговом туре VIII Международной олимпиады по татарскому языку и была награждена дипломом.</a:t>
            </a:r>
          </a:p>
          <a:p>
            <a:pPr lvl="0"/>
            <a:r>
              <a:rPr lang="ru-RU" sz="1200" dirty="0">
                <a:solidFill>
                  <a:prstClr val="black"/>
                </a:solidFill>
                <a:latin typeface="Times New Roman" panose="02020603050405020304" pitchFamily="18" charset="0"/>
                <a:cs typeface="Times New Roman" panose="02020603050405020304" pitchFamily="18" charset="0"/>
              </a:rPr>
              <a:t>      Программа Олимпиады была очень интересной и содержательной. Участники олимпиады посещали  музеи г. Казани, смотрели спектакли в театрах Г. </a:t>
            </a:r>
            <a:r>
              <a:rPr lang="ru-RU" sz="1200" dirty="0" err="1">
                <a:solidFill>
                  <a:prstClr val="black"/>
                </a:solidFill>
                <a:latin typeface="Times New Roman" panose="02020603050405020304" pitchFamily="18" charset="0"/>
                <a:cs typeface="Times New Roman" panose="02020603050405020304" pitchFamily="18" charset="0"/>
              </a:rPr>
              <a:t>Камала</a:t>
            </a:r>
            <a:r>
              <a:rPr lang="ru-RU" sz="1200" dirty="0">
                <a:solidFill>
                  <a:prstClr val="black"/>
                </a:solidFill>
                <a:latin typeface="Times New Roman" panose="02020603050405020304" pitchFamily="18" charset="0"/>
                <a:cs typeface="Times New Roman" panose="02020603050405020304" pitchFamily="18" charset="0"/>
              </a:rPr>
              <a:t> и К. </a:t>
            </a:r>
            <a:r>
              <a:rPr lang="ru-RU" sz="1200" dirty="0" err="1">
                <a:solidFill>
                  <a:prstClr val="black"/>
                </a:solidFill>
                <a:latin typeface="Times New Roman" panose="02020603050405020304" pitchFamily="18" charset="0"/>
                <a:cs typeface="Times New Roman" panose="02020603050405020304" pitchFamily="18" charset="0"/>
              </a:rPr>
              <a:t>Тинчурина</a:t>
            </a:r>
            <a:r>
              <a:rPr lang="ru-RU" sz="1200" dirty="0">
                <a:solidFill>
                  <a:prstClr val="black"/>
                </a:solidFill>
                <a:latin typeface="Times New Roman" panose="02020603050405020304" pitchFamily="18" charset="0"/>
                <a:cs typeface="Times New Roman" panose="02020603050405020304" pitchFamily="18" charset="0"/>
              </a:rPr>
              <a:t>.</a:t>
            </a:r>
            <a:endParaRPr lang="ru-RU" dirty="0"/>
          </a:p>
        </p:txBody>
      </p:sp>
      <p:pic>
        <p:nvPicPr>
          <p:cNvPr id="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28185" y="1633343"/>
            <a:ext cx="2088232" cy="278431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91680" y="3435344"/>
            <a:ext cx="2232248" cy="1616637"/>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1761449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B19B0651-EE4F-4900-A07F-96A6BFA9D0F0}" type="slidenum">
              <a:rPr lang="ru-RU" smtClean="0"/>
              <a:t>41</a:t>
            </a:fld>
            <a:endParaRPr lang="ru-RU"/>
          </a:p>
        </p:txBody>
      </p:sp>
      <p:sp>
        <p:nvSpPr>
          <p:cNvPr id="6" name="Заголовок 1"/>
          <p:cNvSpPr txBox="1">
            <a:spLocks/>
          </p:cNvSpPr>
          <p:nvPr/>
        </p:nvSpPr>
        <p:spPr>
          <a:xfrm>
            <a:off x="611560" y="248665"/>
            <a:ext cx="8075240" cy="277540"/>
          </a:xfrm>
          <a:prstGeom prst="rect">
            <a:avLst/>
          </a:prstGeom>
        </p:spPr>
        <p:txBody>
          <a:bodyPr vert="horz" lIns="91440" tIns="45720" rIns="91440" bIns="45720" rtlCol="0" anchor="ctr">
            <a:normAutofit fontScale="75000" lnSpcReduction="20000"/>
          </a:bodyPr>
          <a:lstStyle>
            <a:lvl1pPr algn="ctr" defTabSz="914400" rtl="0" eaLnBrk="1" latinLnBrk="0" hangingPunct="1">
              <a:spcBef>
                <a:spcPct val="0"/>
              </a:spcBef>
              <a:buNone/>
              <a:defRPr sz="4400" b="1" kern="1200">
                <a:solidFill>
                  <a:schemeClr val="tx1"/>
                </a:solidFill>
                <a:latin typeface="+mj-lt"/>
                <a:ea typeface="+mj-ea"/>
                <a:cs typeface="+mj-cs"/>
              </a:defRPr>
            </a:lvl1pPr>
          </a:lstStyle>
          <a:p>
            <a:endParaRPr lang="ru-RU" sz="2000" dirty="0">
              <a:solidFill>
                <a:schemeClr val="tx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9" name="Рисунок 18"/>
          <p:cNvPicPr>
            <a:picLocks noChangeAspect="1"/>
          </p:cNvPicPr>
          <p:nvPr/>
        </p:nvPicPr>
        <p:blipFill>
          <a:blip r:embed="rId2"/>
          <a:stretch>
            <a:fillRect/>
          </a:stretch>
        </p:blipFill>
        <p:spPr>
          <a:xfrm>
            <a:off x="7076362" y="0"/>
            <a:ext cx="2067638" cy="902055"/>
          </a:xfrm>
          <a:prstGeom prst="rect">
            <a:avLst/>
          </a:prstGeom>
        </p:spPr>
      </p:pic>
      <p:sp>
        <p:nvSpPr>
          <p:cNvPr id="2" name="Прямоугольник 1"/>
          <p:cNvSpPr/>
          <p:nvPr/>
        </p:nvSpPr>
        <p:spPr>
          <a:xfrm>
            <a:off x="1403648" y="286706"/>
            <a:ext cx="5454352" cy="584775"/>
          </a:xfrm>
          <a:prstGeom prst="rect">
            <a:avLst/>
          </a:prstGeom>
        </p:spPr>
        <p:txBody>
          <a:bodyPr wrap="square">
            <a:spAutoFit/>
          </a:bodyPr>
          <a:lstStyle/>
          <a:p>
            <a:pPr algn="ctr"/>
            <a:r>
              <a:rPr lang="ru-RU" sz="1400" dirty="0" smtClean="0">
                <a:solidFill>
                  <a:srgbClr val="FF0000"/>
                </a:solidFill>
                <a:latin typeface="Times New Roman" panose="02020603050405020304" pitchFamily="18" charset="0"/>
                <a:ea typeface="+mj-ea"/>
                <a:cs typeface="Times New Roman" panose="02020603050405020304" pitchFamily="18" charset="0"/>
              </a:rPr>
              <a:t/>
            </a:r>
            <a:br>
              <a:rPr lang="ru-RU" sz="1400" dirty="0" smtClean="0">
                <a:solidFill>
                  <a:srgbClr val="FF0000"/>
                </a:solidFill>
                <a:latin typeface="Times New Roman" panose="02020603050405020304" pitchFamily="18" charset="0"/>
                <a:ea typeface="+mj-ea"/>
                <a:cs typeface="Times New Roman" panose="02020603050405020304" pitchFamily="18" charset="0"/>
              </a:rPr>
            </a:br>
            <a:endParaRPr lang="ru-RU" dirty="0">
              <a:solidFill>
                <a:srgbClr val="FF0000"/>
              </a:solidFill>
            </a:endParaRPr>
          </a:p>
        </p:txBody>
      </p:sp>
      <p:sp>
        <p:nvSpPr>
          <p:cNvPr id="5" name="Прямоугольник 4"/>
          <p:cNvSpPr/>
          <p:nvPr/>
        </p:nvSpPr>
        <p:spPr>
          <a:xfrm>
            <a:off x="1115616" y="248665"/>
            <a:ext cx="5580112" cy="307777"/>
          </a:xfrm>
          <a:prstGeom prst="rect">
            <a:avLst/>
          </a:prstGeom>
        </p:spPr>
        <p:txBody>
          <a:bodyPr wrap="square">
            <a:spAutoFit/>
          </a:bodyPr>
          <a:lstStyle/>
          <a:p>
            <a:pPr algn="ctr"/>
            <a:r>
              <a:rPr lang="ru-RU" sz="1400" dirty="0" smtClean="0">
                <a:solidFill>
                  <a:srgbClr val="FF0000"/>
                </a:solidFill>
                <a:latin typeface="Calibri" panose="020F0502020204030204" pitchFamily="34" charset="0"/>
                <a:cs typeface="Calibri" panose="020F0502020204030204" pitchFamily="34" charset="0"/>
              </a:rPr>
              <a:t>ИФТАР ДЛЯ УЧИТЕЛЕЙ / УКЫТУЧЫЛАР ӨЧЕН ИФТАР</a:t>
            </a:r>
            <a:endParaRPr lang="ru-RU" sz="1400" dirty="0">
              <a:solidFill>
                <a:srgbClr val="FF0000"/>
              </a:solidFill>
              <a:latin typeface="Calibri" panose="020F0502020204030204" pitchFamily="34" charset="0"/>
              <a:cs typeface="Calibri" panose="020F0502020204030204" pitchFamily="34" charset="0"/>
            </a:endParaRPr>
          </a:p>
        </p:txBody>
      </p:sp>
      <p:sp>
        <p:nvSpPr>
          <p:cNvPr id="9" name="TextBox 8"/>
          <p:cNvSpPr txBox="1"/>
          <p:nvPr/>
        </p:nvSpPr>
        <p:spPr>
          <a:xfrm>
            <a:off x="1115616" y="906644"/>
            <a:ext cx="6388174" cy="1569660"/>
          </a:xfrm>
          <a:prstGeom prst="rect">
            <a:avLst/>
          </a:prstGeom>
          <a:noFill/>
        </p:spPr>
        <p:txBody>
          <a:bodyPr wrap="square" rtlCol="0">
            <a:spAutoFit/>
          </a:bodyPr>
          <a:lstStyle/>
          <a:p>
            <a:r>
              <a:rPr lang="ru-RU" sz="1200" dirty="0" smtClean="0">
                <a:latin typeface="Times New Roman" panose="02020603050405020304" pitchFamily="18" charset="0"/>
                <a:cs typeface="Times New Roman" panose="02020603050405020304" pitchFamily="18" charset="0"/>
              </a:rPr>
              <a:t>     </a:t>
            </a:r>
            <a:r>
              <a:rPr lang="ru-RU" sz="1200" dirty="0" err="1" smtClean="0">
                <a:latin typeface="Times New Roman" panose="02020603050405020304" pitchFamily="18" charset="0"/>
                <a:cs typeface="Times New Roman" panose="02020603050405020304" pitchFamily="18" charset="0"/>
              </a:rPr>
              <a:t>Туган</a:t>
            </a:r>
            <a:r>
              <a:rPr lang="ru-RU" sz="1200" dirty="0" smtClean="0">
                <a:latin typeface="Times New Roman" panose="02020603050405020304" pitchFamily="18" charset="0"/>
                <a:cs typeface="Times New Roman" panose="02020603050405020304" pitchFamily="18" charset="0"/>
              </a:rPr>
              <a:t> </a:t>
            </a:r>
            <a:r>
              <a:rPr lang="ru-RU" sz="1200" dirty="0">
                <a:latin typeface="Times New Roman" panose="02020603050405020304" pitchFamily="18" charset="0"/>
                <a:cs typeface="Times New Roman" panose="02020603050405020304" pitchFamily="18" charset="0"/>
              </a:rPr>
              <a:t>тел </a:t>
            </a:r>
            <a:r>
              <a:rPr lang="ru-RU" sz="1200" dirty="0" err="1">
                <a:latin typeface="Times New Roman" panose="02020603050405020304" pitchFamily="18" charset="0"/>
                <a:cs typeface="Times New Roman" panose="02020603050405020304" pitchFamily="18" charset="0"/>
              </a:rPr>
              <a:t>укытучылары</a:t>
            </a:r>
            <a:r>
              <a:rPr lang="ru-RU" sz="1200" dirty="0">
                <a:latin typeface="Times New Roman" panose="02020603050405020304" pitchFamily="18" charset="0"/>
                <a:cs typeface="Times New Roman" panose="02020603050405020304" pitchFamily="18" charset="0"/>
              </a:rPr>
              <a:t> район </a:t>
            </a:r>
            <a:r>
              <a:rPr lang="ru-RU" sz="1200" dirty="0" err="1">
                <a:latin typeface="Times New Roman" panose="02020603050405020304" pitchFamily="18" charset="0"/>
                <a:cs typeface="Times New Roman" panose="02020603050405020304" pitchFamily="18" charset="0"/>
              </a:rPr>
              <a:t>мөхтәсибәте</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оештырган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Әхмәтзәки</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хәзрәт</a:t>
            </a:r>
            <a:r>
              <a:rPr lang="ru-RU" sz="1200" dirty="0">
                <a:latin typeface="Times New Roman" panose="02020603050405020304" pitchFamily="18" charset="0"/>
                <a:cs typeface="Times New Roman" panose="02020603050405020304" pitchFamily="18" charset="0"/>
              </a:rPr>
              <a:t> Сафиуллин </a:t>
            </a:r>
            <a:r>
              <a:rPr lang="ru-RU" sz="1200" dirty="0" err="1">
                <a:latin typeface="Times New Roman" panose="02020603050405020304" pitchFamily="18" charset="0"/>
                <a:cs typeface="Times New Roman" panose="02020603050405020304" pitchFamily="18" charset="0"/>
              </a:rPr>
              <a:t>исемендәге</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тәгълим</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үзәгендә</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ифтар</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мәҗелесендә</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катнаштылар</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Балаларда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әдәп-әхлак</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дәресләрен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көчәйтү</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турында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сүз</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алып</a:t>
            </a:r>
            <a:r>
              <a:rPr lang="ru-RU" sz="1200" dirty="0">
                <a:latin typeface="Times New Roman" panose="02020603050405020304" pitchFamily="18" charset="0"/>
                <a:cs typeface="Times New Roman" panose="02020603050405020304" pitchFamily="18" charset="0"/>
              </a:rPr>
              <a:t> </a:t>
            </a:r>
            <a:r>
              <a:rPr lang="ru-RU" sz="1200" dirty="0" err="1" smtClean="0">
                <a:latin typeface="Times New Roman" panose="02020603050405020304" pitchFamily="18" charset="0"/>
                <a:cs typeface="Times New Roman" panose="02020603050405020304" pitchFamily="18" charset="0"/>
              </a:rPr>
              <a:t>барылды</a:t>
            </a:r>
            <a:endParaRPr lang="ru-RU" sz="1200" dirty="0" smtClean="0">
              <a:latin typeface="Times New Roman" panose="02020603050405020304" pitchFamily="18" charset="0"/>
              <a:cs typeface="Times New Roman" panose="02020603050405020304" pitchFamily="18" charset="0"/>
            </a:endParaRPr>
          </a:p>
          <a:p>
            <a:endParaRPr lang="ru-RU" sz="1200" dirty="0" smtClean="0">
              <a:latin typeface="Times New Roman" panose="02020603050405020304" pitchFamily="18" charset="0"/>
              <a:cs typeface="Times New Roman" panose="02020603050405020304" pitchFamily="18" charset="0"/>
            </a:endParaRPr>
          </a:p>
          <a:p>
            <a:r>
              <a:rPr lang="ru-RU" sz="1200" dirty="0">
                <a:latin typeface="Times New Roman" panose="02020603050405020304" pitchFamily="18" charset="0"/>
                <a:cs typeface="Times New Roman" panose="02020603050405020304" pitchFamily="18" charset="0"/>
              </a:rPr>
              <a:t> </a:t>
            </a:r>
            <a:r>
              <a:rPr lang="ru-RU" sz="1200" dirty="0" smtClean="0">
                <a:latin typeface="Times New Roman" panose="02020603050405020304" pitchFamily="18" charset="0"/>
                <a:cs typeface="Times New Roman" panose="02020603050405020304" pitchFamily="18" charset="0"/>
              </a:rPr>
              <a:t>      Учителя </a:t>
            </a:r>
            <a:r>
              <a:rPr lang="ru-RU" sz="1200" dirty="0">
                <a:latin typeface="Times New Roman" panose="02020603050405020304" pitchFamily="18" charset="0"/>
                <a:cs typeface="Times New Roman" panose="02020603050405020304" pitchFamily="18" charset="0"/>
              </a:rPr>
              <a:t>родного языка приняли участие в </a:t>
            </a:r>
            <a:r>
              <a:rPr lang="ru-RU" sz="1200" dirty="0" err="1">
                <a:latin typeface="Times New Roman" panose="02020603050405020304" pitchFamily="18" charset="0"/>
                <a:cs typeface="Times New Roman" panose="02020603050405020304" pitchFamily="18" charset="0"/>
              </a:rPr>
              <a:t>ифтаре</a:t>
            </a:r>
            <a:r>
              <a:rPr lang="ru-RU" sz="1200" dirty="0">
                <a:latin typeface="Times New Roman" panose="02020603050405020304" pitchFamily="18" charset="0"/>
                <a:cs typeface="Times New Roman" panose="02020603050405020304" pitchFamily="18" charset="0"/>
              </a:rPr>
              <a:t>, организованном </a:t>
            </a:r>
            <a:r>
              <a:rPr lang="ru-RU" sz="1200" dirty="0" err="1">
                <a:latin typeface="Times New Roman" panose="02020603050405020304" pitchFamily="18" charset="0"/>
                <a:cs typeface="Times New Roman" panose="02020603050405020304" pitchFamily="18" charset="0"/>
              </a:rPr>
              <a:t>мухтасибатом</a:t>
            </a:r>
            <a:r>
              <a:rPr lang="ru-RU" sz="1200" dirty="0">
                <a:latin typeface="Times New Roman" panose="02020603050405020304" pitchFamily="18" charset="0"/>
                <a:cs typeface="Times New Roman" panose="02020603050405020304" pitchFamily="18" charset="0"/>
              </a:rPr>
              <a:t> района. </a:t>
            </a:r>
            <a:r>
              <a:rPr lang="ru-RU" sz="1200" dirty="0" smtClean="0">
                <a:latin typeface="Times New Roman" panose="02020603050405020304" pitchFamily="18" charset="0"/>
                <a:cs typeface="Times New Roman" panose="02020603050405020304" pitchFamily="18" charset="0"/>
              </a:rPr>
              <a:t>Речь </a:t>
            </a:r>
            <a:r>
              <a:rPr lang="ru-RU" sz="1200" dirty="0">
                <a:latin typeface="Times New Roman" panose="02020603050405020304" pitchFamily="18" charset="0"/>
                <a:cs typeface="Times New Roman" panose="02020603050405020304" pitchFamily="18" charset="0"/>
              </a:rPr>
              <a:t>шла об усилении уроков нравственности у </a:t>
            </a:r>
            <a:r>
              <a:rPr lang="ru-RU" sz="1200" dirty="0" smtClean="0">
                <a:latin typeface="Times New Roman" panose="02020603050405020304" pitchFamily="18" charset="0"/>
                <a:cs typeface="Times New Roman" panose="02020603050405020304" pitchFamily="18" charset="0"/>
              </a:rPr>
              <a:t>детей.</a:t>
            </a:r>
          </a:p>
          <a:p>
            <a:r>
              <a:rPr lang="tt-RU" sz="1200" dirty="0" smtClean="0">
                <a:latin typeface="Times New Roman" panose="02020603050405020304" pitchFamily="18" charset="0"/>
                <a:cs typeface="Times New Roman" panose="02020603050405020304" pitchFamily="18" charset="0"/>
              </a:rPr>
              <a:t> </a:t>
            </a:r>
          </a:p>
          <a:p>
            <a:r>
              <a:rPr lang="tt-RU" sz="1200" dirty="0" smtClean="0">
                <a:latin typeface="Times New Roman" panose="02020603050405020304" pitchFamily="18" charset="0"/>
                <a:cs typeface="Times New Roman" panose="02020603050405020304" pitchFamily="18" charset="0"/>
              </a:rPr>
              <a:t>  </a:t>
            </a:r>
            <a:endParaRPr lang="ru-RU" sz="1200" dirty="0">
              <a:latin typeface="Times New Roman" panose="02020603050405020304" pitchFamily="18" charset="0"/>
              <a:cs typeface="Times New Roman" panose="02020603050405020304" pitchFamily="18" charset="0"/>
            </a:endParaRPr>
          </a:p>
        </p:txBody>
      </p:sp>
      <p:pic>
        <p:nvPicPr>
          <p:cNvPr id="7170" name="Picture 2" descr="C:\Users\Гимназия\Downloads\20210508_204309.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619" t="18429" r="6956" b="5739"/>
          <a:stretch/>
        </p:blipFill>
        <p:spPr bwMode="auto">
          <a:xfrm>
            <a:off x="4932040" y="2837707"/>
            <a:ext cx="2571750" cy="1712218"/>
          </a:xfrm>
          <a:prstGeom prst="rect">
            <a:avLst/>
          </a:prstGeom>
          <a:noFill/>
          <a:extLst>
            <a:ext uri="{909E8E84-426E-40DD-AFC4-6F175D3DCCD1}">
              <a14:hiddenFill xmlns:a14="http://schemas.microsoft.com/office/drawing/2010/main">
                <a:solidFill>
                  <a:srgbClr val="FFFFFF"/>
                </a:solidFill>
              </a14:hiddenFill>
            </a:ext>
          </a:extLst>
        </p:spPr>
      </p:pic>
      <p:pic>
        <p:nvPicPr>
          <p:cNvPr id="7171" name="Picture 3" descr="C:\Users\Гимназия\Downloads\20210508_194248.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9771" t="43343"/>
          <a:stretch/>
        </p:blipFill>
        <p:spPr bwMode="auto">
          <a:xfrm>
            <a:off x="1115616" y="2851821"/>
            <a:ext cx="2856173" cy="17281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103116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B19B0651-EE4F-4900-A07F-96A6BFA9D0F0}" type="slidenum">
              <a:rPr lang="ru-RU" smtClean="0"/>
              <a:t>42</a:t>
            </a:fld>
            <a:endParaRPr lang="ru-RU"/>
          </a:p>
        </p:txBody>
      </p:sp>
      <p:sp>
        <p:nvSpPr>
          <p:cNvPr id="6" name="Заголовок 1"/>
          <p:cNvSpPr txBox="1">
            <a:spLocks/>
          </p:cNvSpPr>
          <p:nvPr/>
        </p:nvSpPr>
        <p:spPr>
          <a:xfrm>
            <a:off x="611560" y="248665"/>
            <a:ext cx="8075240" cy="277540"/>
          </a:xfrm>
          <a:prstGeom prst="rect">
            <a:avLst/>
          </a:prstGeom>
        </p:spPr>
        <p:txBody>
          <a:bodyPr vert="horz" lIns="91440" tIns="45720" rIns="91440" bIns="45720" rtlCol="0" anchor="ctr">
            <a:normAutofit fontScale="75000" lnSpcReduction="20000"/>
          </a:bodyPr>
          <a:lstStyle>
            <a:lvl1pPr algn="ctr" defTabSz="914400" rtl="0" eaLnBrk="1" latinLnBrk="0" hangingPunct="1">
              <a:spcBef>
                <a:spcPct val="0"/>
              </a:spcBef>
              <a:buNone/>
              <a:defRPr sz="4400" b="1" kern="1200">
                <a:solidFill>
                  <a:schemeClr val="tx1"/>
                </a:solidFill>
                <a:latin typeface="+mj-lt"/>
                <a:ea typeface="+mj-ea"/>
                <a:cs typeface="+mj-cs"/>
              </a:defRPr>
            </a:lvl1pPr>
          </a:lstStyle>
          <a:p>
            <a:endParaRPr lang="ru-RU" sz="2000" dirty="0">
              <a:solidFill>
                <a:schemeClr val="tx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9" name="Рисунок 18"/>
          <p:cNvPicPr>
            <a:picLocks noChangeAspect="1"/>
          </p:cNvPicPr>
          <p:nvPr/>
        </p:nvPicPr>
        <p:blipFill>
          <a:blip r:embed="rId2"/>
          <a:stretch>
            <a:fillRect/>
          </a:stretch>
        </p:blipFill>
        <p:spPr>
          <a:xfrm>
            <a:off x="7076362" y="0"/>
            <a:ext cx="2067638" cy="902055"/>
          </a:xfrm>
          <a:prstGeom prst="rect">
            <a:avLst/>
          </a:prstGeom>
        </p:spPr>
      </p:pic>
      <p:sp>
        <p:nvSpPr>
          <p:cNvPr id="2" name="Прямоугольник 1"/>
          <p:cNvSpPr/>
          <p:nvPr/>
        </p:nvSpPr>
        <p:spPr>
          <a:xfrm>
            <a:off x="467544" y="275249"/>
            <a:ext cx="6768752" cy="800219"/>
          </a:xfrm>
          <a:prstGeom prst="rect">
            <a:avLst/>
          </a:prstGeom>
        </p:spPr>
        <p:txBody>
          <a:bodyPr wrap="square">
            <a:spAutoFit/>
          </a:bodyPr>
          <a:lstStyle/>
          <a:p>
            <a:pPr algn="ctr"/>
            <a:r>
              <a:rPr lang="ru-RU" sz="1400" dirty="0" smtClean="0">
                <a:solidFill>
                  <a:srgbClr val="FF0000"/>
                </a:solidFill>
                <a:latin typeface="Calibri" panose="020F0502020204030204" pitchFamily="34" charset="0"/>
                <a:ea typeface="+mj-ea"/>
                <a:cs typeface="Calibri" panose="020F0502020204030204" pitchFamily="34" charset="0"/>
              </a:rPr>
              <a:t>ТОРЖЕСТВЕННОЕ ОТКРЫТИЕ ШАХМАТНОЙ ЗОНЫ / </a:t>
            </a:r>
          </a:p>
          <a:p>
            <a:pPr algn="ctr"/>
            <a:r>
              <a:rPr lang="ru-RU" sz="1400" dirty="0" smtClean="0">
                <a:solidFill>
                  <a:srgbClr val="FF0000"/>
                </a:solidFill>
                <a:latin typeface="Calibri" panose="020F0502020204030204" pitchFamily="34" charset="0"/>
                <a:ea typeface="+mj-ea"/>
                <a:cs typeface="Calibri" panose="020F0502020204030204" pitchFamily="34" charset="0"/>
              </a:rPr>
              <a:t>ШАХМАТ ЗОНАСЫ АЧУ ТАНТАНАСЫ</a:t>
            </a:r>
            <a:r>
              <a:rPr lang="ru-RU" sz="1400" dirty="0" smtClean="0">
                <a:solidFill>
                  <a:srgbClr val="FF0000"/>
                </a:solidFill>
                <a:latin typeface="Times New Roman" panose="02020603050405020304" pitchFamily="18" charset="0"/>
                <a:ea typeface="+mj-ea"/>
                <a:cs typeface="Times New Roman" panose="02020603050405020304" pitchFamily="18" charset="0"/>
              </a:rPr>
              <a:t>  </a:t>
            </a:r>
            <a:br>
              <a:rPr lang="ru-RU" sz="1400" dirty="0" smtClean="0">
                <a:solidFill>
                  <a:srgbClr val="FF0000"/>
                </a:solidFill>
                <a:latin typeface="Times New Roman" panose="02020603050405020304" pitchFamily="18" charset="0"/>
                <a:ea typeface="+mj-ea"/>
                <a:cs typeface="Times New Roman" panose="02020603050405020304" pitchFamily="18" charset="0"/>
              </a:rPr>
            </a:br>
            <a:endParaRPr lang="ru-RU" dirty="0">
              <a:solidFill>
                <a:srgbClr val="FF0000"/>
              </a:solidFill>
            </a:endParaRPr>
          </a:p>
        </p:txBody>
      </p:sp>
      <p:sp>
        <p:nvSpPr>
          <p:cNvPr id="5" name="TextBox 4"/>
          <p:cNvSpPr txBox="1"/>
          <p:nvPr/>
        </p:nvSpPr>
        <p:spPr>
          <a:xfrm>
            <a:off x="1043608" y="899029"/>
            <a:ext cx="6922556" cy="2684838"/>
          </a:xfrm>
          <a:prstGeom prst="rect">
            <a:avLst/>
          </a:prstGeom>
          <a:noFill/>
        </p:spPr>
        <p:txBody>
          <a:bodyPr wrap="square" rtlCol="0">
            <a:spAutoFit/>
          </a:bodyPr>
          <a:lstStyle/>
          <a:p>
            <a:pPr>
              <a:lnSpc>
                <a:spcPct val="115000"/>
              </a:lnSpc>
              <a:spcAft>
                <a:spcPts val="1000"/>
              </a:spcAft>
            </a:pPr>
            <a:r>
              <a:rPr lang="tt-RU" sz="1200" dirty="0" smtClean="0">
                <a:latin typeface="Times New Roman" panose="02020603050405020304" pitchFamily="18" charset="0"/>
                <a:cs typeface="Times New Roman" panose="02020603050405020304" pitchFamily="18" charset="0"/>
              </a:rPr>
              <a:t>    </a:t>
            </a:r>
            <a:r>
              <a:rPr lang="tt-RU" sz="1200" dirty="0">
                <a:latin typeface="Times New Roman" panose="02020603050405020304" pitchFamily="18" charset="0"/>
                <a:cs typeface="Times New Roman" panose="02020603050405020304" pitchFamily="18" charset="0"/>
              </a:rPr>
              <a:t>15 нче май көнне гимназиябездә шахмат зонасы ачу тантанасы булды. Шахмат зонасын ачу тантанасында районыбыз җитәкчесе Ахметшин А.С., депутат Аглиуллина Г.Д., районыбызның мәгариф идарәсе җитәкчесе Рахматуллина А.Н. катнашты.  Шахматның безнең мәктәпләргә керүе бик күңелле. Ә шахмат-ул интеллектуаль спорт. Бу уен уйларга мәҗбүр итә. Нәкъ менә бу тормышта һәрчак кирәк </a:t>
            </a:r>
            <a:r>
              <a:rPr lang="tt-RU" sz="1200" dirty="0" smtClean="0">
                <a:latin typeface="Times New Roman" panose="02020603050405020304" pitchFamily="18" charset="0"/>
                <a:cs typeface="Times New Roman" panose="02020603050405020304" pitchFamily="18" charset="0"/>
              </a:rPr>
              <a:t>булачак.</a:t>
            </a:r>
          </a:p>
          <a:p>
            <a:pPr>
              <a:lnSpc>
                <a:spcPct val="115000"/>
              </a:lnSpc>
              <a:spcAft>
                <a:spcPts val="1000"/>
              </a:spcAft>
            </a:pPr>
            <a:r>
              <a:rPr lang="tt-RU" sz="1200" dirty="0">
                <a:latin typeface="Times New Roman" panose="02020603050405020304" pitchFamily="18" charset="0"/>
                <a:cs typeface="Times New Roman" panose="02020603050405020304" pitchFamily="18" charset="0"/>
              </a:rPr>
              <a:t> </a:t>
            </a:r>
            <a:r>
              <a:rPr lang="tt-RU" sz="1200" dirty="0" smtClean="0">
                <a:latin typeface="Times New Roman" panose="02020603050405020304" pitchFamily="18" charset="0"/>
                <a:cs typeface="Times New Roman" panose="02020603050405020304" pitchFamily="18" charset="0"/>
              </a:rPr>
              <a:t>   </a:t>
            </a:r>
            <a:r>
              <a:rPr lang="ru-RU" sz="1200" dirty="0" smtClean="0">
                <a:latin typeface="Times New Roman" panose="02020603050405020304" pitchFamily="18" charset="0"/>
                <a:cs typeface="Times New Roman" panose="02020603050405020304" pitchFamily="18" charset="0"/>
              </a:rPr>
              <a:t>15 </a:t>
            </a:r>
            <a:r>
              <a:rPr lang="ru-RU" sz="1200" dirty="0">
                <a:latin typeface="Times New Roman" panose="02020603050405020304" pitchFamily="18" charset="0"/>
                <a:cs typeface="Times New Roman" panose="02020603050405020304" pitchFamily="18" charset="0"/>
              </a:rPr>
              <a:t>мая в нашей гимназии состоялось торжественное открытие шахматной зоны. В торжественном открытии шахматной зоны приняли участие руководитель района </a:t>
            </a:r>
            <a:r>
              <a:rPr lang="ru-RU" sz="1200" dirty="0" err="1">
                <a:latin typeface="Times New Roman" panose="02020603050405020304" pitchFamily="18" charset="0"/>
                <a:cs typeface="Times New Roman" panose="02020603050405020304" pitchFamily="18" charset="0"/>
              </a:rPr>
              <a:t>Ахметшин</a:t>
            </a:r>
            <a:r>
              <a:rPr lang="ru-RU" sz="1200" dirty="0">
                <a:latin typeface="Times New Roman" panose="02020603050405020304" pitchFamily="18" charset="0"/>
                <a:cs typeface="Times New Roman" panose="02020603050405020304" pitchFamily="18" charset="0"/>
              </a:rPr>
              <a:t> </a:t>
            </a:r>
            <a:r>
              <a:rPr lang="ru-RU" sz="1200" dirty="0" smtClean="0">
                <a:latin typeface="Times New Roman" panose="02020603050405020304" pitchFamily="18" charset="0"/>
                <a:cs typeface="Times New Roman" panose="02020603050405020304" pitchFamily="18" charset="0"/>
              </a:rPr>
              <a:t>А.С</a:t>
            </a:r>
            <a:r>
              <a:rPr lang="ru-RU" sz="1200" dirty="0">
                <a:latin typeface="Times New Roman" panose="02020603050405020304" pitchFamily="18" charset="0"/>
                <a:cs typeface="Times New Roman" panose="02020603050405020304" pitchFamily="18" charset="0"/>
              </a:rPr>
              <a:t>., </a:t>
            </a:r>
            <a:r>
              <a:rPr lang="ru-RU" sz="1200" dirty="0" smtClean="0">
                <a:latin typeface="Times New Roman" panose="02020603050405020304" pitchFamily="18" charset="0"/>
                <a:cs typeface="Times New Roman" panose="02020603050405020304" pitchFamily="18" charset="0"/>
              </a:rPr>
              <a:t>депутат нашего микрорайона </a:t>
            </a:r>
            <a:r>
              <a:rPr lang="ru-RU" sz="1200" dirty="0" err="1" smtClean="0">
                <a:latin typeface="Times New Roman" panose="02020603050405020304" pitchFamily="18" charset="0"/>
                <a:cs typeface="Times New Roman" panose="02020603050405020304" pitchFamily="18" charset="0"/>
              </a:rPr>
              <a:t>Аглиуллина</a:t>
            </a:r>
            <a:r>
              <a:rPr lang="ru-RU" sz="1200" dirty="0" smtClean="0">
                <a:latin typeface="Times New Roman" panose="02020603050405020304" pitchFamily="18" charset="0"/>
                <a:cs typeface="Times New Roman" panose="02020603050405020304" pitchFamily="18" charset="0"/>
              </a:rPr>
              <a:t> Г.Д</a:t>
            </a:r>
            <a:r>
              <a:rPr lang="ru-RU" sz="1200" dirty="0">
                <a:latin typeface="Times New Roman" panose="02020603050405020304" pitchFamily="18" charset="0"/>
                <a:cs typeface="Times New Roman" panose="02020603050405020304" pitchFamily="18" charset="0"/>
              </a:rPr>
              <a:t>., начальник районного управления образования Рахматуллина А. Н. Очень приятно, что шахматы вошли в наши школы. А </a:t>
            </a:r>
            <a:r>
              <a:rPr lang="ru-RU" sz="1200" dirty="0" smtClean="0">
                <a:latin typeface="Times New Roman" panose="02020603050405020304" pitchFamily="18" charset="0"/>
                <a:cs typeface="Times New Roman" panose="02020603050405020304" pitchFamily="18" charset="0"/>
              </a:rPr>
              <a:t>шахматы - это </a:t>
            </a:r>
            <a:r>
              <a:rPr lang="ru-RU" sz="1200" dirty="0">
                <a:latin typeface="Times New Roman" panose="02020603050405020304" pitchFamily="18" charset="0"/>
                <a:cs typeface="Times New Roman" panose="02020603050405020304" pitchFamily="18" charset="0"/>
              </a:rPr>
              <a:t>интеллектуальный </a:t>
            </a:r>
            <a:r>
              <a:rPr lang="ru-RU" sz="1200" dirty="0" smtClean="0">
                <a:latin typeface="Times New Roman" panose="02020603050405020304" pitchFamily="18" charset="0"/>
                <a:cs typeface="Times New Roman" panose="02020603050405020304" pitchFamily="18" charset="0"/>
              </a:rPr>
              <a:t>спорт, которая  заставляет думать</a:t>
            </a:r>
            <a:r>
              <a:rPr lang="ru-RU" sz="1200" dirty="0">
                <a:latin typeface="Times New Roman" panose="02020603050405020304" pitchFamily="18" charset="0"/>
                <a:cs typeface="Times New Roman" panose="02020603050405020304" pitchFamily="18" charset="0"/>
              </a:rPr>
              <a:t>. Именно это всегда будет необходимо в жизни</a:t>
            </a:r>
            <a:r>
              <a:rPr lang="ru-RU" sz="1200" dirty="0" smtClean="0">
                <a:latin typeface="Times New Roman" panose="02020603050405020304" pitchFamily="18" charset="0"/>
                <a:cs typeface="Times New Roman" panose="02020603050405020304" pitchFamily="18" charset="0"/>
              </a:rPr>
              <a:t>.</a:t>
            </a:r>
          </a:p>
          <a:p>
            <a:pPr>
              <a:lnSpc>
                <a:spcPct val="115000"/>
              </a:lnSpc>
              <a:spcAft>
                <a:spcPts val="1000"/>
              </a:spcAft>
            </a:pPr>
            <a:r>
              <a:rPr lang="ru-RU" sz="1200" dirty="0">
                <a:latin typeface="Times New Roman" panose="02020603050405020304" pitchFamily="18" charset="0"/>
                <a:ea typeface="Calibri"/>
                <a:cs typeface="Times New Roman" panose="02020603050405020304" pitchFamily="18" charset="0"/>
              </a:rPr>
              <a:t> </a:t>
            </a:r>
            <a:r>
              <a:rPr lang="ru-RU" sz="1200" dirty="0" smtClean="0">
                <a:latin typeface="Times New Roman" panose="02020603050405020304" pitchFamily="18" charset="0"/>
                <a:ea typeface="Calibri"/>
                <a:cs typeface="Times New Roman" panose="02020603050405020304" pitchFamily="18" charset="0"/>
              </a:rPr>
              <a:t>  </a:t>
            </a:r>
            <a:r>
              <a:rPr lang="tt-RU" sz="1200" dirty="0" smtClean="0">
                <a:latin typeface="Times New Roman" panose="02020603050405020304" pitchFamily="18" charset="0"/>
                <a:ea typeface="Calibri"/>
                <a:cs typeface="Times New Roman" panose="02020603050405020304" pitchFamily="18" charset="0"/>
              </a:rPr>
              <a:t> </a:t>
            </a:r>
            <a:endParaRPr lang="ru-RU" dirty="0"/>
          </a:p>
        </p:txBody>
      </p:sp>
      <p:pic>
        <p:nvPicPr>
          <p:cNvPr id="6146" name="Picture 2" descr="C:\Users\Гимназия\Desktop\фото видео\IMG-20210811-WA0110.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31061" b="15774"/>
          <a:stretch/>
        </p:blipFill>
        <p:spPr bwMode="auto">
          <a:xfrm>
            <a:off x="6516216" y="3289309"/>
            <a:ext cx="1728192" cy="1633415"/>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descr="C:\Users\Гимназия\Desktop\фото видео\IMG-20210811-WA0111.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363" t="21668" r="-1" b="25097"/>
          <a:stretch/>
        </p:blipFill>
        <p:spPr bwMode="auto">
          <a:xfrm>
            <a:off x="1604839" y="3328077"/>
            <a:ext cx="1667909" cy="1633415"/>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C:\Users\Гимназия\Desktop\фото видео\IMG-20210811-WA0113.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8211" b="38821"/>
          <a:stretch/>
        </p:blipFill>
        <p:spPr bwMode="auto">
          <a:xfrm>
            <a:off x="4193480" y="3289309"/>
            <a:ext cx="1749920" cy="1647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508476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B19B0651-EE4F-4900-A07F-96A6BFA9D0F0}" type="slidenum">
              <a:rPr lang="ru-RU" smtClean="0"/>
              <a:t>43</a:t>
            </a:fld>
            <a:endParaRPr lang="ru-RU"/>
          </a:p>
        </p:txBody>
      </p:sp>
      <p:sp>
        <p:nvSpPr>
          <p:cNvPr id="6" name="Заголовок 1"/>
          <p:cNvSpPr txBox="1">
            <a:spLocks/>
          </p:cNvSpPr>
          <p:nvPr/>
        </p:nvSpPr>
        <p:spPr>
          <a:xfrm>
            <a:off x="611560" y="248665"/>
            <a:ext cx="8075240" cy="277540"/>
          </a:xfrm>
          <a:prstGeom prst="rect">
            <a:avLst/>
          </a:prstGeom>
        </p:spPr>
        <p:txBody>
          <a:bodyPr vert="horz" lIns="91440" tIns="45720" rIns="91440" bIns="45720" rtlCol="0" anchor="ctr">
            <a:normAutofit fontScale="75000" lnSpcReduction="20000"/>
          </a:bodyPr>
          <a:lstStyle>
            <a:lvl1pPr algn="ctr" defTabSz="914400" rtl="0" eaLnBrk="1" latinLnBrk="0" hangingPunct="1">
              <a:spcBef>
                <a:spcPct val="0"/>
              </a:spcBef>
              <a:buNone/>
              <a:defRPr sz="4400" b="1" kern="1200">
                <a:solidFill>
                  <a:schemeClr val="tx1"/>
                </a:solidFill>
                <a:latin typeface="+mj-lt"/>
                <a:ea typeface="+mj-ea"/>
                <a:cs typeface="+mj-cs"/>
              </a:defRPr>
            </a:lvl1pPr>
          </a:lstStyle>
          <a:p>
            <a:endParaRPr lang="ru-RU" sz="2000" dirty="0">
              <a:solidFill>
                <a:schemeClr val="tx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9" name="Рисунок 18"/>
          <p:cNvPicPr>
            <a:picLocks noChangeAspect="1"/>
          </p:cNvPicPr>
          <p:nvPr/>
        </p:nvPicPr>
        <p:blipFill>
          <a:blip r:embed="rId2"/>
          <a:stretch>
            <a:fillRect/>
          </a:stretch>
        </p:blipFill>
        <p:spPr>
          <a:xfrm>
            <a:off x="7076362" y="0"/>
            <a:ext cx="2067638" cy="902055"/>
          </a:xfrm>
          <a:prstGeom prst="rect">
            <a:avLst/>
          </a:prstGeom>
        </p:spPr>
      </p:pic>
      <p:sp>
        <p:nvSpPr>
          <p:cNvPr id="2" name="Прямоугольник 1"/>
          <p:cNvSpPr/>
          <p:nvPr/>
        </p:nvSpPr>
        <p:spPr>
          <a:xfrm>
            <a:off x="899591" y="387435"/>
            <a:ext cx="6478069" cy="800219"/>
          </a:xfrm>
          <a:prstGeom prst="rect">
            <a:avLst/>
          </a:prstGeom>
        </p:spPr>
        <p:txBody>
          <a:bodyPr wrap="square">
            <a:spAutoFit/>
          </a:bodyPr>
          <a:lstStyle/>
          <a:p>
            <a:pPr algn="ctr"/>
            <a:r>
              <a:rPr lang="ru-RU" sz="1400" dirty="0" smtClean="0">
                <a:solidFill>
                  <a:srgbClr val="FF0000"/>
                </a:solidFill>
                <a:latin typeface="Calibri" panose="020F0502020204030204" pitchFamily="34" charset="0"/>
                <a:ea typeface="+mj-ea"/>
                <a:cs typeface="Calibri" panose="020F0502020204030204" pitchFamily="34" charset="0"/>
              </a:rPr>
              <a:t>I ЗОНАЛЬНАЯ НАУЧНО-ПРАКТИЧЕСКАЯ КОНФЕРЕНЦИЯ ИМЕНИ Г.КАРИЕВА </a:t>
            </a:r>
            <a:br>
              <a:rPr lang="ru-RU" sz="1400" dirty="0" smtClean="0">
                <a:solidFill>
                  <a:srgbClr val="FF0000"/>
                </a:solidFill>
                <a:latin typeface="Calibri" panose="020F0502020204030204" pitchFamily="34" charset="0"/>
                <a:ea typeface="+mj-ea"/>
                <a:cs typeface="Calibri" panose="020F0502020204030204" pitchFamily="34" charset="0"/>
              </a:rPr>
            </a:br>
            <a:r>
              <a:rPr lang="ru-RU" sz="1400" dirty="0" smtClean="0">
                <a:solidFill>
                  <a:srgbClr val="FF0000"/>
                </a:solidFill>
                <a:latin typeface="Calibri" panose="020F0502020204030204" pitchFamily="34" charset="0"/>
                <a:ea typeface="+mj-ea"/>
                <a:cs typeface="Calibri" panose="020F0502020204030204" pitchFamily="34" charset="0"/>
              </a:rPr>
              <a:t>Г.КАРИЕВ ИСЕМЕНДӘГЕ I ЗОНАКҮЛӘМ  ФӘННИ-ГАМӘЛИ КОНФЕРЕНЦИЯ</a:t>
            </a:r>
            <a:br>
              <a:rPr lang="ru-RU" sz="1400" dirty="0" smtClean="0">
                <a:solidFill>
                  <a:srgbClr val="FF0000"/>
                </a:solidFill>
                <a:latin typeface="Calibri" panose="020F0502020204030204" pitchFamily="34" charset="0"/>
                <a:ea typeface="+mj-ea"/>
                <a:cs typeface="Calibri" panose="020F0502020204030204" pitchFamily="34" charset="0"/>
              </a:rPr>
            </a:br>
            <a:endParaRPr lang="ru-RU" dirty="0">
              <a:solidFill>
                <a:srgbClr val="FF0000"/>
              </a:solidFill>
              <a:latin typeface="Calibri" panose="020F0502020204030204" pitchFamily="34" charset="0"/>
              <a:cs typeface="Calibri" panose="020F0502020204030204" pitchFamily="34" charset="0"/>
            </a:endParaRPr>
          </a:p>
        </p:txBody>
      </p:sp>
      <p:sp>
        <p:nvSpPr>
          <p:cNvPr id="3" name="Прямоугольник 2"/>
          <p:cNvSpPr/>
          <p:nvPr/>
        </p:nvSpPr>
        <p:spPr>
          <a:xfrm>
            <a:off x="827584" y="931202"/>
            <a:ext cx="5490086" cy="1415772"/>
          </a:xfrm>
          <a:prstGeom prst="rect">
            <a:avLst/>
          </a:prstGeom>
        </p:spPr>
        <p:txBody>
          <a:bodyPr wrap="square">
            <a:spAutoFit/>
          </a:bodyPr>
          <a:lstStyle/>
          <a:p>
            <a:pPr lvl="0"/>
            <a:r>
              <a:rPr lang="en-US" sz="1400" dirty="0" smtClean="0">
                <a:solidFill>
                  <a:prstClr val="black"/>
                </a:solidFill>
                <a:latin typeface="Times New Roman" panose="02020603050405020304" pitchFamily="18" charset="0"/>
                <a:cs typeface="Times New Roman" panose="02020603050405020304" pitchFamily="18" charset="0"/>
              </a:rPr>
              <a:t>       </a:t>
            </a:r>
            <a:r>
              <a:rPr lang="ru-RU" sz="1400" dirty="0">
                <a:solidFill>
                  <a:prstClr val="black"/>
                </a:solidFill>
                <a:latin typeface="Times New Roman" panose="02020603050405020304" pitchFamily="18" charset="0"/>
                <a:cs typeface="Times New Roman" panose="02020603050405020304" pitchFamily="18" charset="0"/>
              </a:rPr>
              <a:t> </a:t>
            </a:r>
            <a:r>
              <a:rPr lang="ru-RU" sz="1200" dirty="0">
                <a:solidFill>
                  <a:prstClr val="black"/>
                </a:solidFill>
                <a:latin typeface="Times New Roman" panose="02020603050405020304" pitchFamily="18" charset="0"/>
                <a:cs typeface="Times New Roman" panose="02020603050405020304" pitchFamily="18" charset="0"/>
              </a:rPr>
              <a:t>15 </a:t>
            </a:r>
            <a:r>
              <a:rPr lang="ru-RU" sz="1200" dirty="0" err="1">
                <a:solidFill>
                  <a:prstClr val="black"/>
                </a:solidFill>
                <a:latin typeface="Times New Roman" panose="02020603050405020304" pitchFamily="18" charset="0"/>
                <a:cs typeface="Times New Roman" panose="02020603050405020304" pitchFamily="18" charset="0"/>
              </a:rPr>
              <a:t>нче</a:t>
            </a:r>
            <a:r>
              <a:rPr lang="ru-RU" sz="1200" dirty="0">
                <a:solidFill>
                  <a:prstClr val="black"/>
                </a:solidFill>
                <a:latin typeface="Times New Roman" panose="02020603050405020304" pitchFamily="18" charset="0"/>
                <a:cs typeface="Times New Roman" panose="02020603050405020304" pitchFamily="18" charset="0"/>
              </a:rPr>
              <a:t> май </a:t>
            </a:r>
            <a:r>
              <a:rPr lang="ru-RU" sz="1200" dirty="0" err="1">
                <a:solidFill>
                  <a:prstClr val="black"/>
                </a:solidFill>
                <a:latin typeface="Times New Roman" panose="02020603050405020304" pitchFamily="18" charset="0"/>
                <a:cs typeface="Times New Roman" panose="02020603050405020304" pitchFamily="18" charset="0"/>
              </a:rPr>
              <a:t>көнне</a:t>
            </a:r>
            <a:r>
              <a:rPr lang="ru-RU" sz="1200" dirty="0">
                <a:solidFill>
                  <a:prstClr val="black"/>
                </a:solidFill>
                <a:latin typeface="Times New Roman" panose="02020603050405020304" pitchFamily="18" charset="0"/>
                <a:cs typeface="Times New Roman" panose="02020603050405020304" pitchFamily="18" charset="0"/>
              </a:rPr>
              <a:t> 10 </a:t>
            </a:r>
            <a:r>
              <a:rPr lang="ru-RU" sz="1200" dirty="0" err="1">
                <a:solidFill>
                  <a:prstClr val="black"/>
                </a:solidFill>
                <a:latin typeface="Times New Roman" panose="02020603050405020304" pitchFamily="18" charset="0"/>
                <a:cs typeface="Times New Roman" panose="02020603050405020304" pitchFamily="18" charset="0"/>
              </a:rPr>
              <a:t>нчы</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сыйныф</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укучысы</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Вәлиәхмәтов</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Илназ</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Шигърият</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бакчасында</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номинациясендә</a:t>
            </a:r>
            <a:r>
              <a:rPr lang="ru-RU" sz="1200" dirty="0">
                <a:solidFill>
                  <a:prstClr val="black"/>
                </a:solidFill>
                <a:latin typeface="Times New Roman" panose="02020603050405020304" pitchFamily="18" charset="0"/>
                <a:cs typeface="Times New Roman" panose="02020603050405020304" pitchFamily="18" charset="0"/>
              </a:rPr>
              <a:t> 1 </a:t>
            </a:r>
            <a:r>
              <a:rPr lang="ru-RU" sz="1200" dirty="0" err="1">
                <a:solidFill>
                  <a:prstClr val="black"/>
                </a:solidFill>
                <a:latin typeface="Times New Roman" panose="02020603050405020304" pitchFamily="18" charset="0"/>
                <a:cs typeface="Times New Roman" panose="02020603050405020304" pitchFamily="18" charset="0"/>
              </a:rPr>
              <a:t>нче</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урынны</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яулады</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Җитәкчеләре</a:t>
            </a:r>
            <a:r>
              <a:rPr lang="ru-RU" sz="1200" dirty="0">
                <a:solidFill>
                  <a:prstClr val="black"/>
                </a:solidFill>
                <a:latin typeface="Times New Roman" panose="02020603050405020304" pitchFamily="18" charset="0"/>
                <a:cs typeface="Times New Roman" panose="02020603050405020304" pitchFamily="18" charset="0"/>
              </a:rPr>
              <a:t>: Мустафина Р.У., </a:t>
            </a:r>
            <a:r>
              <a:rPr lang="ru-RU" sz="1200" dirty="0" err="1">
                <a:solidFill>
                  <a:prstClr val="black"/>
                </a:solidFill>
                <a:latin typeface="Times New Roman" panose="02020603050405020304" pitchFamily="18" charset="0"/>
                <a:cs typeface="Times New Roman" panose="02020603050405020304" pitchFamily="18" charset="0"/>
              </a:rPr>
              <a:t>Гайнуллина</a:t>
            </a:r>
            <a:r>
              <a:rPr lang="ru-RU" sz="1200" dirty="0">
                <a:solidFill>
                  <a:prstClr val="black"/>
                </a:solidFill>
                <a:latin typeface="Times New Roman" panose="02020603050405020304" pitchFamily="18" charset="0"/>
                <a:cs typeface="Times New Roman" panose="02020603050405020304" pitchFamily="18" charset="0"/>
              </a:rPr>
              <a:t> Э.Х</a:t>
            </a:r>
            <a:r>
              <a:rPr lang="ru-RU" sz="1200" dirty="0" smtClean="0">
                <a:solidFill>
                  <a:prstClr val="black"/>
                </a:solidFill>
                <a:latin typeface="Times New Roman" panose="02020603050405020304" pitchFamily="18" charset="0"/>
                <a:cs typeface="Times New Roman" panose="02020603050405020304" pitchFamily="18" charset="0"/>
              </a:rPr>
              <a:t>.</a:t>
            </a:r>
          </a:p>
          <a:p>
            <a:pPr lvl="0"/>
            <a:r>
              <a:rPr lang="ru-RU" sz="1200" dirty="0">
                <a:solidFill>
                  <a:prstClr val="black"/>
                </a:solidFill>
                <a:latin typeface="Times New Roman" panose="02020603050405020304" pitchFamily="18" charset="0"/>
                <a:cs typeface="Times New Roman" panose="02020603050405020304" pitchFamily="18" charset="0"/>
              </a:rPr>
              <a:t> </a:t>
            </a:r>
            <a:r>
              <a:rPr lang="ru-RU" sz="1200" dirty="0" smtClean="0">
                <a:solidFill>
                  <a:prstClr val="black"/>
                </a:solidFill>
                <a:latin typeface="Times New Roman" panose="02020603050405020304" pitchFamily="18" charset="0"/>
                <a:cs typeface="Times New Roman" panose="02020603050405020304" pitchFamily="18" charset="0"/>
              </a:rPr>
              <a:t>    </a:t>
            </a:r>
            <a:r>
              <a:rPr lang="en-US" sz="1200" dirty="0" smtClean="0">
                <a:solidFill>
                  <a:prstClr val="black"/>
                </a:solidFill>
                <a:latin typeface="Times New Roman" panose="02020603050405020304" pitchFamily="18" charset="0"/>
                <a:cs typeface="Times New Roman" panose="02020603050405020304" pitchFamily="18" charset="0"/>
              </a:rPr>
              <a:t> </a:t>
            </a:r>
            <a:endParaRPr lang="ru-RU" sz="1200" dirty="0" smtClean="0">
              <a:solidFill>
                <a:prstClr val="black"/>
              </a:solidFill>
              <a:latin typeface="Times New Roman" panose="02020603050405020304" pitchFamily="18" charset="0"/>
              <a:cs typeface="Times New Roman" panose="02020603050405020304" pitchFamily="18" charset="0"/>
            </a:endParaRPr>
          </a:p>
          <a:p>
            <a:pPr lvl="0"/>
            <a:r>
              <a:rPr lang="ru-RU" sz="1200" dirty="0">
                <a:solidFill>
                  <a:prstClr val="black"/>
                </a:solidFill>
                <a:latin typeface="Times New Roman" panose="02020603050405020304" pitchFamily="18" charset="0"/>
                <a:cs typeface="Times New Roman" panose="02020603050405020304" pitchFamily="18" charset="0"/>
              </a:rPr>
              <a:t> </a:t>
            </a:r>
            <a:r>
              <a:rPr lang="ru-RU" sz="1200" dirty="0" smtClean="0">
                <a:solidFill>
                  <a:prstClr val="black"/>
                </a:solidFill>
                <a:latin typeface="Times New Roman" panose="02020603050405020304" pitchFamily="18" charset="0"/>
                <a:cs typeface="Times New Roman" panose="02020603050405020304" pitchFamily="18" charset="0"/>
              </a:rPr>
              <a:t>      15 </a:t>
            </a:r>
            <a:r>
              <a:rPr lang="ru-RU" sz="1200" dirty="0">
                <a:solidFill>
                  <a:prstClr val="black"/>
                </a:solidFill>
                <a:latin typeface="Times New Roman" panose="02020603050405020304" pitchFamily="18" charset="0"/>
                <a:cs typeface="Times New Roman" panose="02020603050405020304" pitchFamily="18" charset="0"/>
              </a:rPr>
              <a:t>мая ученик 10 класса </a:t>
            </a:r>
            <a:r>
              <a:rPr lang="ru-RU" sz="1200" dirty="0" err="1">
                <a:solidFill>
                  <a:prstClr val="black"/>
                </a:solidFill>
                <a:latin typeface="Times New Roman" panose="02020603050405020304" pitchFamily="18" charset="0"/>
                <a:cs typeface="Times New Roman" panose="02020603050405020304" pitchFamily="18" charset="0"/>
              </a:rPr>
              <a:t>Валиахметов</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Ильназ</a:t>
            </a:r>
            <a:r>
              <a:rPr lang="ru-RU" sz="1200" dirty="0">
                <a:solidFill>
                  <a:prstClr val="black"/>
                </a:solidFill>
                <a:latin typeface="Times New Roman" panose="02020603050405020304" pitchFamily="18" charset="0"/>
                <a:cs typeface="Times New Roman" panose="02020603050405020304" pitchFamily="18" charset="0"/>
              </a:rPr>
              <a:t> занял 1 место в номинации «</a:t>
            </a:r>
            <a:r>
              <a:rPr lang="ru-RU" sz="1200" dirty="0" err="1">
                <a:solidFill>
                  <a:prstClr val="black"/>
                </a:solidFill>
                <a:latin typeface="Times New Roman" panose="02020603050405020304" pitchFamily="18" charset="0"/>
                <a:cs typeface="Times New Roman" panose="02020603050405020304" pitchFamily="18" charset="0"/>
              </a:rPr>
              <a:t>Шигърият</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бакчасында</a:t>
            </a:r>
            <a:r>
              <a:rPr lang="ru-RU" sz="1200" dirty="0">
                <a:solidFill>
                  <a:prstClr val="black"/>
                </a:solidFill>
                <a:latin typeface="Times New Roman" panose="02020603050405020304" pitchFamily="18" charset="0"/>
                <a:cs typeface="Times New Roman" panose="02020603050405020304" pitchFamily="18" charset="0"/>
              </a:rPr>
              <a:t>». Руководители: Мустафина Р.У., </a:t>
            </a:r>
            <a:r>
              <a:rPr lang="ru-RU" sz="1200" dirty="0" err="1">
                <a:solidFill>
                  <a:prstClr val="black"/>
                </a:solidFill>
                <a:latin typeface="Times New Roman" panose="02020603050405020304" pitchFamily="18" charset="0"/>
                <a:cs typeface="Times New Roman" panose="02020603050405020304" pitchFamily="18" charset="0"/>
              </a:rPr>
              <a:t>Гайнуллина</a:t>
            </a:r>
            <a:r>
              <a:rPr lang="ru-RU" sz="1200" dirty="0">
                <a:solidFill>
                  <a:prstClr val="black"/>
                </a:solidFill>
                <a:latin typeface="Times New Roman" panose="02020603050405020304" pitchFamily="18" charset="0"/>
                <a:cs typeface="Times New Roman" panose="02020603050405020304" pitchFamily="18" charset="0"/>
              </a:rPr>
              <a:t> Э. Х.</a:t>
            </a:r>
          </a:p>
          <a:p>
            <a:pPr lvl="0"/>
            <a:r>
              <a:rPr lang="ru-RU" sz="1200" dirty="0">
                <a:solidFill>
                  <a:prstClr val="black"/>
                </a:solidFill>
                <a:latin typeface="Times New Roman" panose="02020603050405020304" pitchFamily="18" charset="0"/>
                <a:cs typeface="Times New Roman" panose="02020603050405020304" pitchFamily="18" charset="0"/>
              </a:rPr>
              <a:t>     </a:t>
            </a:r>
            <a:endParaRPr lang="ru-RU" sz="1200" dirty="0" smtClean="0">
              <a:solidFill>
                <a:prstClr val="black"/>
              </a:solidFill>
              <a:latin typeface="Times New Roman" panose="02020603050405020304" pitchFamily="18" charset="0"/>
              <a:cs typeface="Times New Roman" panose="02020603050405020304" pitchFamily="18" charset="0"/>
            </a:endParaRPr>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19672" y="2477860"/>
            <a:ext cx="3029508" cy="227213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5400000">
            <a:off x="5938099" y="2084981"/>
            <a:ext cx="3036571" cy="227742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3350321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B19B0651-EE4F-4900-A07F-96A6BFA9D0F0}" type="slidenum">
              <a:rPr lang="ru-RU" smtClean="0"/>
              <a:t>44</a:t>
            </a:fld>
            <a:endParaRPr lang="ru-RU"/>
          </a:p>
        </p:txBody>
      </p:sp>
      <p:sp>
        <p:nvSpPr>
          <p:cNvPr id="6" name="Заголовок 1"/>
          <p:cNvSpPr txBox="1">
            <a:spLocks/>
          </p:cNvSpPr>
          <p:nvPr/>
        </p:nvSpPr>
        <p:spPr>
          <a:xfrm>
            <a:off x="611560" y="248665"/>
            <a:ext cx="8075240" cy="277540"/>
          </a:xfrm>
          <a:prstGeom prst="rect">
            <a:avLst/>
          </a:prstGeom>
        </p:spPr>
        <p:txBody>
          <a:bodyPr vert="horz" lIns="91440" tIns="45720" rIns="91440" bIns="45720" rtlCol="0" anchor="ctr">
            <a:normAutofit fontScale="75000" lnSpcReduction="20000"/>
          </a:bodyPr>
          <a:lstStyle>
            <a:lvl1pPr algn="ctr" defTabSz="914400" rtl="0" eaLnBrk="1" latinLnBrk="0" hangingPunct="1">
              <a:spcBef>
                <a:spcPct val="0"/>
              </a:spcBef>
              <a:buNone/>
              <a:defRPr sz="4400" b="1" kern="1200">
                <a:solidFill>
                  <a:schemeClr val="tx1"/>
                </a:solidFill>
                <a:latin typeface="+mj-lt"/>
                <a:ea typeface="+mj-ea"/>
                <a:cs typeface="+mj-cs"/>
              </a:defRPr>
            </a:lvl1pPr>
          </a:lstStyle>
          <a:p>
            <a:endParaRPr lang="ru-RU" sz="2000" dirty="0">
              <a:solidFill>
                <a:schemeClr val="tx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9" name="Рисунок 18"/>
          <p:cNvPicPr>
            <a:picLocks noChangeAspect="1"/>
          </p:cNvPicPr>
          <p:nvPr/>
        </p:nvPicPr>
        <p:blipFill>
          <a:blip r:embed="rId2"/>
          <a:stretch>
            <a:fillRect/>
          </a:stretch>
        </p:blipFill>
        <p:spPr>
          <a:xfrm>
            <a:off x="7076362" y="235583"/>
            <a:ext cx="2067638" cy="902055"/>
          </a:xfrm>
          <a:prstGeom prst="rect">
            <a:avLst/>
          </a:prstGeom>
        </p:spPr>
      </p:pic>
      <p:sp>
        <p:nvSpPr>
          <p:cNvPr id="2" name="Прямоугольник 1"/>
          <p:cNvSpPr/>
          <p:nvPr/>
        </p:nvSpPr>
        <p:spPr>
          <a:xfrm>
            <a:off x="899591" y="425001"/>
            <a:ext cx="5994623" cy="523220"/>
          </a:xfrm>
          <a:prstGeom prst="rect">
            <a:avLst/>
          </a:prstGeom>
        </p:spPr>
        <p:txBody>
          <a:bodyPr wrap="square">
            <a:spAutoFit/>
          </a:bodyPr>
          <a:lstStyle/>
          <a:p>
            <a:pPr algn="ctr"/>
            <a:r>
              <a:rPr lang="ru-RU" sz="1400" dirty="0" smtClean="0">
                <a:solidFill>
                  <a:srgbClr val="FF0000"/>
                </a:solidFill>
                <a:latin typeface="Calibri" panose="020F0502020204030204" pitchFamily="34" charset="0"/>
                <a:ea typeface="+mj-ea"/>
                <a:cs typeface="Calibri" panose="020F0502020204030204" pitchFamily="34" charset="0"/>
              </a:rPr>
              <a:t>ВСЕРОССИЙСКИЙ КОНКУРС «ВИРТУАЛЬНЫЙ КАБИНЕТ ТАТАРСКОГО ЯЗЫКА»</a:t>
            </a:r>
            <a:r>
              <a:rPr lang="en-US" sz="1400" dirty="0" smtClean="0">
                <a:solidFill>
                  <a:srgbClr val="FF0000"/>
                </a:solidFill>
                <a:latin typeface="Calibri" panose="020F0502020204030204" pitchFamily="34" charset="0"/>
                <a:ea typeface="+mj-ea"/>
                <a:cs typeface="Calibri" panose="020F0502020204030204" pitchFamily="34" charset="0"/>
              </a:rPr>
              <a:t>/</a:t>
            </a:r>
            <a:br>
              <a:rPr lang="en-US" sz="1400" dirty="0" smtClean="0">
                <a:solidFill>
                  <a:srgbClr val="FF0000"/>
                </a:solidFill>
                <a:latin typeface="Calibri" panose="020F0502020204030204" pitchFamily="34" charset="0"/>
                <a:ea typeface="+mj-ea"/>
                <a:cs typeface="Calibri" panose="020F0502020204030204" pitchFamily="34" charset="0"/>
              </a:rPr>
            </a:br>
            <a:r>
              <a:rPr lang="ru-RU" sz="1400" dirty="0" smtClean="0">
                <a:solidFill>
                  <a:srgbClr val="FF0000"/>
                </a:solidFill>
                <a:latin typeface="Calibri" panose="020F0502020204030204" pitchFamily="34" charset="0"/>
                <a:ea typeface="+mj-ea"/>
                <a:cs typeface="Calibri" panose="020F0502020204030204" pitchFamily="34" charset="0"/>
              </a:rPr>
              <a:t>«ТАТАР ТЕЛЕНЕҢ ВИРТУАЛЬ КАБИНЕТЫ» ОНЛАЙН Б</a:t>
            </a:r>
            <a:r>
              <a:rPr lang="tt-RU" sz="1400" dirty="0" smtClean="0">
                <a:solidFill>
                  <a:srgbClr val="FF0000"/>
                </a:solidFill>
                <a:latin typeface="Calibri" panose="020F0502020204030204" pitchFamily="34" charset="0"/>
                <a:ea typeface="+mj-ea"/>
                <a:cs typeface="Calibri" panose="020F0502020204030204" pitchFamily="34" charset="0"/>
              </a:rPr>
              <a:t>ӨТЕНРӘСӘЙ КОНКУРСЫ</a:t>
            </a:r>
            <a:endParaRPr lang="ru-RU" sz="1400" dirty="0">
              <a:solidFill>
                <a:srgbClr val="FF0000"/>
              </a:solidFill>
              <a:latin typeface="Calibri" panose="020F0502020204030204" pitchFamily="34" charset="0"/>
              <a:cs typeface="Calibri" panose="020F0502020204030204" pitchFamily="34" charset="0"/>
            </a:endParaRPr>
          </a:p>
        </p:txBody>
      </p:sp>
      <p:sp>
        <p:nvSpPr>
          <p:cNvPr id="3" name="Прямоугольник 2"/>
          <p:cNvSpPr/>
          <p:nvPr/>
        </p:nvSpPr>
        <p:spPr>
          <a:xfrm>
            <a:off x="3819189" y="1275606"/>
            <a:ext cx="4572000" cy="1600438"/>
          </a:xfrm>
          <a:prstGeom prst="rect">
            <a:avLst/>
          </a:prstGeom>
        </p:spPr>
        <p:txBody>
          <a:bodyPr>
            <a:spAutoFit/>
          </a:bodyPr>
          <a:lstStyle/>
          <a:p>
            <a:r>
              <a:rPr lang="ru-RU" sz="1400" dirty="0">
                <a:solidFill>
                  <a:prstClr val="black"/>
                </a:solidFill>
                <a:latin typeface="Times New Roman" panose="02020603050405020304" pitchFamily="18" charset="0"/>
                <a:cs typeface="Times New Roman" panose="02020603050405020304" pitchFamily="18" charset="0"/>
              </a:rPr>
              <a:t> </a:t>
            </a:r>
            <a:r>
              <a:rPr lang="ru-RU" sz="1400" dirty="0" smtClean="0">
                <a:solidFill>
                  <a:prstClr val="black"/>
                </a:solidFill>
                <a:latin typeface="Times New Roman" panose="02020603050405020304" pitchFamily="18" charset="0"/>
                <a:cs typeface="Times New Roman" panose="02020603050405020304" pitchFamily="18" charset="0"/>
              </a:rPr>
              <a:t>     </a:t>
            </a:r>
            <a:r>
              <a:rPr lang="ru-RU" sz="1200" dirty="0" err="1" smtClean="0">
                <a:solidFill>
                  <a:prstClr val="black"/>
                </a:solidFill>
                <a:latin typeface="Times New Roman" panose="02020603050405020304" pitchFamily="18" charset="0"/>
                <a:cs typeface="Times New Roman" panose="02020603050405020304" pitchFamily="18" charset="0"/>
              </a:rPr>
              <a:t>Шәйхетдинова</a:t>
            </a:r>
            <a:r>
              <a:rPr lang="ru-RU" sz="1200" dirty="0" smtClean="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Гөлия</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Наил</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кызы</a:t>
            </a:r>
            <a:r>
              <a:rPr lang="ru-RU" sz="1200" dirty="0">
                <a:solidFill>
                  <a:prstClr val="black"/>
                </a:solidFill>
                <a:latin typeface="Times New Roman" panose="02020603050405020304" pitchFamily="18" charset="0"/>
                <a:cs typeface="Times New Roman" panose="02020603050405020304" pitchFamily="18" charset="0"/>
              </a:rPr>
              <a:t> «Татар </a:t>
            </a:r>
            <a:r>
              <a:rPr lang="ru-RU" sz="1200" dirty="0" err="1">
                <a:solidFill>
                  <a:prstClr val="black"/>
                </a:solidFill>
                <a:latin typeface="Times New Roman" panose="02020603050405020304" pitchFamily="18" charset="0"/>
                <a:cs typeface="Times New Roman" panose="02020603050405020304" pitchFamily="18" charset="0"/>
              </a:rPr>
              <a:t>теленең</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виртуаль</a:t>
            </a:r>
            <a:r>
              <a:rPr lang="ru-RU" sz="1200" dirty="0">
                <a:solidFill>
                  <a:prstClr val="black"/>
                </a:solidFill>
                <a:latin typeface="Times New Roman" panose="02020603050405020304" pitchFamily="18" charset="0"/>
                <a:cs typeface="Times New Roman" panose="02020603050405020304" pitchFamily="18" charset="0"/>
              </a:rPr>
              <a:t> кабинеты» </a:t>
            </a:r>
            <a:r>
              <a:rPr lang="ru-RU" sz="1200" dirty="0" err="1">
                <a:solidFill>
                  <a:prstClr val="black"/>
                </a:solidFill>
                <a:latin typeface="Times New Roman" panose="02020603050405020304" pitchFamily="18" charset="0"/>
                <a:cs typeface="Times New Roman" panose="02020603050405020304" pitchFamily="18" charset="0"/>
              </a:rPr>
              <a:t>Бөтенрәсәй</a:t>
            </a:r>
            <a:r>
              <a:rPr lang="ru-RU" sz="1200" dirty="0">
                <a:solidFill>
                  <a:prstClr val="black"/>
                </a:solidFill>
                <a:latin typeface="Times New Roman" panose="02020603050405020304" pitchFamily="18" charset="0"/>
                <a:cs typeface="Times New Roman" panose="02020603050405020304" pitchFamily="18" charset="0"/>
              </a:rPr>
              <a:t> онлайн </a:t>
            </a:r>
            <a:r>
              <a:rPr lang="ru-RU" sz="1200" dirty="0" err="1">
                <a:solidFill>
                  <a:prstClr val="black"/>
                </a:solidFill>
                <a:latin typeface="Times New Roman" panose="02020603050405020304" pitchFamily="18" charset="0"/>
                <a:cs typeface="Times New Roman" panose="02020603050405020304" pitchFamily="18" charset="0"/>
              </a:rPr>
              <a:t>конкурсында</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катнашып</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дипломга</a:t>
            </a:r>
            <a:r>
              <a:rPr lang="ru-RU" sz="1200" dirty="0">
                <a:solidFill>
                  <a:prstClr val="black"/>
                </a:solidFill>
                <a:latin typeface="Times New Roman" panose="02020603050405020304" pitchFamily="18" charset="0"/>
                <a:cs typeface="Times New Roman" panose="02020603050405020304" pitchFamily="18" charset="0"/>
              </a:rPr>
              <a:t> лаек </a:t>
            </a:r>
            <a:r>
              <a:rPr lang="ru-RU" sz="1200" dirty="0" err="1">
                <a:solidFill>
                  <a:prstClr val="black"/>
                </a:solidFill>
                <a:latin typeface="Times New Roman" panose="02020603050405020304" pitchFamily="18" charset="0"/>
                <a:cs typeface="Times New Roman" panose="02020603050405020304" pitchFamily="18" charset="0"/>
              </a:rPr>
              <a:t>булды</a:t>
            </a:r>
            <a:r>
              <a:rPr lang="ru-RU" sz="1200" dirty="0" smtClean="0">
                <a:solidFill>
                  <a:prstClr val="black"/>
                </a:solidFill>
                <a:latin typeface="Times New Roman" panose="02020603050405020304" pitchFamily="18" charset="0"/>
                <a:cs typeface="Times New Roman" panose="02020603050405020304" pitchFamily="18" charset="0"/>
              </a:rPr>
              <a:t>.</a:t>
            </a:r>
          </a:p>
          <a:p>
            <a:endParaRPr lang="ru-RU" sz="1200" dirty="0" smtClean="0">
              <a:solidFill>
                <a:prstClr val="black"/>
              </a:solidFill>
              <a:latin typeface="Times New Roman" panose="02020603050405020304" pitchFamily="18" charset="0"/>
              <a:cs typeface="Times New Roman" panose="02020603050405020304" pitchFamily="18" charset="0"/>
            </a:endParaRPr>
          </a:p>
          <a:p>
            <a:r>
              <a:rPr lang="ru-RU" sz="1200" dirty="0">
                <a:solidFill>
                  <a:prstClr val="black"/>
                </a:solidFill>
                <a:latin typeface="Times New Roman" panose="02020603050405020304" pitchFamily="18" charset="0"/>
                <a:cs typeface="Times New Roman" panose="02020603050405020304" pitchFamily="18" charset="0"/>
              </a:rPr>
              <a:t> </a:t>
            </a:r>
            <a:r>
              <a:rPr lang="ru-RU" sz="1200" dirty="0" smtClean="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Шайхутдинова</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Гулия</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Наиловна</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участовала</a:t>
            </a:r>
            <a:r>
              <a:rPr lang="ru-RU" sz="1200" dirty="0">
                <a:solidFill>
                  <a:prstClr val="black"/>
                </a:solidFill>
                <a:latin typeface="Times New Roman" panose="02020603050405020304" pitchFamily="18" charset="0"/>
                <a:cs typeface="Times New Roman" panose="02020603050405020304" pitchFamily="18" charset="0"/>
              </a:rPr>
              <a:t>  в </a:t>
            </a:r>
            <a:r>
              <a:rPr lang="ru-RU" sz="1200" dirty="0" smtClean="0">
                <a:solidFill>
                  <a:prstClr val="black"/>
                </a:solidFill>
                <a:latin typeface="Times New Roman" panose="02020603050405020304" pitchFamily="18" charset="0"/>
                <a:cs typeface="Times New Roman" panose="02020603050405020304" pitchFamily="18" charset="0"/>
              </a:rPr>
              <a:t>Всероссийском  онлайн  </a:t>
            </a:r>
            <a:r>
              <a:rPr lang="ru-RU" sz="1200" dirty="0">
                <a:solidFill>
                  <a:prstClr val="black"/>
                </a:solidFill>
                <a:latin typeface="Times New Roman" panose="02020603050405020304" pitchFamily="18" charset="0"/>
                <a:cs typeface="Times New Roman" panose="02020603050405020304" pitchFamily="18" charset="0"/>
              </a:rPr>
              <a:t>конкурсе «Виртуальный кабинет татарского языка». Она удостоилась диплома участника</a:t>
            </a:r>
            <a:r>
              <a:rPr lang="ru-RU" sz="1200" dirty="0" smtClean="0">
                <a:solidFill>
                  <a:prstClr val="black"/>
                </a:solidFill>
                <a:latin typeface="Times New Roman" panose="02020603050405020304" pitchFamily="18" charset="0"/>
                <a:cs typeface="Times New Roman" panose="02020603050405020304" pitchFamily="18" charset="0"/>
              </a:rPr>
              <a:t>.</a:t>
            </a:r>
          </a:p>
          <a:p>
            <a:r>
              <a:rPr lang="ru-RU" sz="1200" dirty="0" smtClean="0">
                <a:solidFill>
                  <a:prstClr val="black"/>
                </a:solidFill>
                <a:latin typeface="Times New Roman" panose="02020603050405020304" pitchFamily="18" charset="0"/>
                <a:cs typeface="Times New Roman" panose="02020603050405020304" pitchFamily="18" charset="0"/>
              </a:rPr>
              <a:t>  </a:t>
            </a:r>
            <a:r>
              <a:rPr lang="en-US" sz="1200" dirty="0" smtClean="0">
                <a:solidFill>
                  <a:prstClr val="black"/>
                </a:solidFill>
                <a:latin typeface="Times New Roman" panose="02020603050405020304" pitchFamily="18" charset="0"/>
                <a:cs typeface="Times New Roman" panose="02020603050405020304" pitchFamily="18" charset="0"/>
              </a:rPr>
              <a:t>    </a:t>
            </a:r>
            <a:endParaRPr lang="ru-RU" sz="1200" dirty="0"/>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0088" y="1635646"/>
            <a:ext cx="2818124" cy="199256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2" name="Picture 2" descr="C:\Users\Гимназия\Desktop\фото видео\IMG_20210811_165430.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5909" b="8117"/>
          <a:stretch/>
        </p:blipFill>
        <p:spPr bwMode="auto">
          <a:xfrm>
            <a:off x="4636579" y="3147814"/>
            <a:ext cx="3083407" cy="17569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991398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B19B0651-EE4F-4900-A07F-96A6BFA9D0F0}" type="slidenum">
              <a:rPr lang="ru-RU" smtClean="0"/>
              <a:t>45</a:t>
            </a:fld>
            <a:endParaRPr lang="ru-RU"/>
          </a:p>
        </p:txBody>
      </p:sp>
      <p:sp>
        <p:nvSpPr>
          <p:cNvPr id="6" name="Заголовок 1"/>
          <p:cNvSpPr txBox="1">
            <a:spLocks/>
          </p:cNvSpPr>
          <p:nvPr/>
        </p:nvSpPr>
        <p:spPr>
          <a:xfrm>
            <a:off x="611560" y="248665"/>
            <a:ext cx="8075240" cy="277540"/>
          </a:xfrm>
          <a:prstGeom prst="rect">
            <a:avLst/>
          </a:prstGeom>
        </p:spPr>
        <p:txBody>
          <a:bodyPr vert="horz" lIns="91440" tIns="45720" rIns="91440" bIns="45720" rtlCol="0" anchor="ctr">
            <a:normAutofit fontScale="75000" lnSpcReduction="20000"/>
          </a:bodyPr>
          <a:lstStyle>
            <a:lvl1pPr algn="ctr" defTabSz="914400" rtl="0" eaLnBrk="1" latinLnBrk="0" hangingPunct="1">
              <a:spcBef>
                <a:spcPct val="0"/>
              </a:spcBef>
              <a:buNone/>
              <a:defRPr sz="4400" b="1" kern="1200">
                <a:solidFill>
                  <a:schemeClr val="tx1"/>
                </a:solidFill>
                <a:latin typeface="+mj-lt"/>
                <a:ea typeface="+mj-ea"/>
                <a:cs typeface="+mj-cs"/>
              </a:defRPr>
            </a:lvl1pPr>
          </a:lstStyle>
          <a:p>
            <a:endParaRPr lang="ru-RU" sz="2000" dirty="0">
              <a:solidFill>
                <a:schemeClr val="tx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9" name="Рисунок 18"/>
          <p:cNvPicPr>
            <a:picLocks noChangeAspect="1"/>
          </p:cNvPicPr>
          <p:nvPr/>
        </p:nvPicPr>
        <p:blipFill>
          <a:blip r:embed="rId2"/>
          <a:stretch>
            <a:fillRect/>
          </a:stretch>
        </p:blipFill>
        <p:spPr>
          <a:xfrm>
            <a:off x="7076362" y="0"/>
            <a:ext cx="2067638" cy="902055"/>
          </a:xfrm>
          <a:prstGeom prst="rect">
            <a:avLst/>
          </a:prstGeom>
        </p:spPr>
      </p:pic>
      <p:sp>
        <p:nvSpPr>
          <p:cNvPr id="2" name="Прямоугольник 1"/>
          <p:cNvSpPr/>
          <p:nvPr/>
        </p:nvSpPr>
        <p:spPr>
          <a:xfrm>
            <a:off x="1026840" y="156873"/>
            <a:ext cx="6840760" cy="646331"/>
          </a:xfrm>
          <a:prstGeom prst="rect">
            <a:avLst/>
          </a:prstGeom>
        </p:spPr>
        <p:txBody>
          <a:bodyPr wrap="square">
            <a:spAutoFit/>
          </a:bodyPr>
          <a:lstStyle/>
          <a:p>
            <a:pPr algn="ctr"/>
            <a:r>
              <a:rPr lang="tt-RU" sz="1200" dirty="0" smtClean="0">
                <a:solidFill>
                  <a:srgbClr val="FF0000"/>
                </a:solidFill>
                <a:latin typeface="Calibri" panose="020F0502020204030204" pitchFamily="34" charset="0"/>
                <a:ea typeface="+mj-ea"/>
                <a:cs typeface="Calibri" panose="020F0502020204030204" pitchFamily="34" charset="0"/>
              </a:rPr>
              <a:t>МЕЖДУНАРОДН</a:t>
            </a:r>
            <a:r>
              <a:rPr lang="ru-RU" sz="1200" dirty="0" smtClean="0">
                <a:solidFill>
                  <a:srgbClr val="FF0000"/>
                </a:solidFill>
                <a:latin typeface="Calibri" panose="020F0502020204030204" pitchFamily="34" charset="0"/>
                <a:ea typeface="+mj-ea"/>
                <a:cs typeface="Calibri" panose="020F0502020204030204" pitchFamily="34" charset="0"/>
              </a:rPr>
              <a:t>ЫЙ</a:t>
            </a:r>
            <a:r>
              <a:rPr lang="tt-RU" sz="1200" dirty="0" smtClean="0">
                <a:solidFill>
                  <a:srgbClr val="FF0000"/>
                </a:solidFill>
                <a:latin typeface="Calibri" panose="020F0502020204030204" pitchFamily="34" charset="0"/>
                <a:ea typeface="+mj-ea"/>
                <a:cs typeface="Calibri" panose="020F0502020204030204" pitchFamily="34" charset="0"/>
              </a:rPr>
              <a:t> НАУЧНО-ПОЗНАВАТЕЛЬНЫЙ, ТВОРЧЕСКИЙ И ИНТЕЛЛЕКТУАЛЬНЫЙ КОНКУРС «ТАМЧЫ — ШОУ»</a:t>
            </a:r>
            <a:r>
              <a:rPr lang="ru-RU" sz="1200" dirty="0" smtClean="0">
                <a:solidFill>
                  <a:srgbClr val="FF0000"/>
                </a:solidFill>
                <a:latin typeface="Calibri" panose="020F0502020204030204" pitchFamily="34" charset="0"/>
                <a:ea typeface="+mj-ea"/>
                <a:cs typeface="Calibri" panose="020F0502020204030204" pitchFamily="34" charset="0"/>
              </a:rPr>
              <a:t>/</a:t>
            </a:r>
            <a:r>
              <a:rPr lang="tt-RU" sz="1200" dirty="0" smtClean="0">
                <a:solidFill>
                  <a:srgbClr val="FF0000"/>
                </a:solidFill>
                <a:latin typeface="Calibri" panose="020F0502020204030204" pitchFamily="34" charset="0"/>
                <a:ea typeface="+mj-ea"/>
                <a:cs typeface="Calibri" panose="020F0502020204030204" pitchFamily="34" charset="0"/>
              </a:rPr>
              <a:t>«ТАМЧЫ- ШОУ»ХАЛЫКАРА ФӘННИ – ТАНЫП БЕЛҮ, ИҖАДИ ҺӘМ  ИНТЕЛЛЕКТУАЛЬ «ТАМЧЫ — ШОУ</a:t>
            </a:r>
            <a:r>
              <a:rPr lang="ru-RU" sz="1200" dirty="0" smtClean="0">
                <a:solidFill>
                  <a:srgbClr val="FF0000"/>
                </a:solidFill>
                <a:latin typeface="Calibri" panose="020F0502020204030204" pitchFamily="34" charset="0"/>
                <a:ea typeface="+mj-ea"/>
                <a:cs typeface="Calibri" panose="020F0502020204030204" pitchFamily="34" charset="0"/>
              </a:rPr>
              <a:t>» КОНКУРСЫ</a:t>
            </a:r>
            <a:endParaRPr lang="ru-RU" sz="1200" dirty="0">
              <a:solidFill>
                <a:srgbClr val="FF0000"/>
              </a:solidFill>
              <a:latin typeface="Calibri" panose="020F0502020204030204" pitchFamily="34" charset="0"/>
              <a:cs typeface="Calibri" panose="020F0502020204030204" pitchFamily="34" charset="0"/>
            </a:endParaRPr>
          </a:p>
        </p:txBody>
      </p:sp>
      <p:sp>
        <p:nvSpPr>
          <p:cNvPr id="3" name="Прямоугольник 2"/>
          <p:cNvSpPr/>
          <p:nvPr/>
        </p:nvSpPr>
        <p:spPr>
          <a:xfrm>
            <a:off x="3553746" y="1131590"/>
            <a:ext cx="5256584" cy="2862322"/>
          </a:xfrm>
          <a:prstGeom prst="rect">
            <a:avLst/>
          </a:prstGeom>
        </p:spPr>
        <p:txBody>
          <a:bodyPr wrap="square">
            <a:spAutoFit/>
          </a:bodyPr>
          <a:lstStyle/>
          <a:p>
            <a:pPr lvl="0"/>
            <a:r>
              <a:rPr lang="tt-RU" sz="1200" dirty="0">
                <a:solidFill>
                  <a:prstClr val="black"/>
                </a:solidFill>
                <a:latin typeface="Times New Roman"/>
                <a:ea typeface="Times New Roman"/>
                <a:cs typeface="Times New Roman"/>
              </a:rPr>
              <a:t> </a:t>
            </a:r>
            <a:r>
              <a:rPr lang="en-US" sz="1200" dirty="0" smtClean="0">
                <a:solidFill>
                  <a:prstClr val="black"/>
                </a:solidFill>
                <a:latin typeface="Times New Roman"/>
                <a:ea typeface="Times New Roman"/>
                <a:cs typeface="Times New Roman"/>
              </a:rPr>
              <a:t>    </a:t>
            </a:r>
            <a:r>
              <a:rPr lang="ru-RU" sz="1200" dirty="0" smtClean="0">
                <a:solidFill>
                  <a:prstClr val="black"/>
                </a:solidFill>
                <a:latin typeface="Times New Roman"/>
                <a:ea typeface="Times New Roman"/>
                <a:cs typeface="Times New Roman"/>
              </a:rPr>
              <a:t> 26 </a:t>
            </a:r>
            <a:r>
              <a:rPr lang="ru-RU" sz="1200" dirty="0" err="1">
                <a:solidFill>
                  <a:prstClr val="black"/>
                </a:solidFill>
                <a:latin typeface="Times New Roman"/>
                <a:ea typeface="Times New Roman"/>
                <a:cs typeface="Times New Roman"/>
              </a:rPr>
              <a:t>нчы</a:t>
            </a:r>
            <a:r>
              <a:rPr lang="ru-RU" sz="1200" dirty="0">
                <a:solidFill>
                  <a:prstClr val="black"/>
                </a:solidFill>
                <a:latin typeface="Times New Roman"/>
                <a:ea typeface="Times New Roman"/>
                <a:cs typeface="Times New Roman"/>
              </a:rPr>
              <a:t> май </a:t>
            </a:r>
            <a:r>
              <a:rPr lang="ru-RU" sz="1200" dirty="0" err="1">
                <a:solidFill>
                  <a:prstClr val="black"/>
                </a:solidFill>
                <a:latin typeface="Times New Roman"/>
                <a:ea typeface="Times New Roman"/>
                <a:cs typeface="Times New Roman"/>
              </a:rPr>
              <a:t>көнне</a:t>
            </a:r>
            <a:r>
              <a:rPr lang="ru-RU" sz="1200" dirty="0">
                <a:solidFill>
                  <a:prstClr val="black"/>
                </a:solidFill>
                <a:latin typeface="Times New Roman"/>
                <a:ea typeface="Times New Roman"/>
                <a:cs typeface="Times New Roman"/>
              </a:rPr>
              <a:t>, </a:t>
            </a:r>
            <a:r>
              <a:rPr lang="ru-RU" sz="1200" dirty="0" err="1">
                <a:solidFill>
                  <a:prstClr val="black"/>
                </a:solidFill>
                <a:latin typeface="Times New Roman"/>
                <a:ea typeface="Times New Roman"/>
                <a:cs typeface="Times New Roman"/>
              </a:rPr>
              <a:t>гимназиянең</a:t>
            </a:r>
            <a:r>
              <a:rPr lang="ru-RU" sz="1200" dirty="0">
                <a:solidFill>
                  <a:prstClr val="black"/>
                </a:solidFill>
                <a:latin typeface="Times New Roman"/>
                <a:ea typeface="Times New Roman"/>
                <a:cs typeface="Times New Roman"/>
              </a:rPr>
              <a:t> 8 </a:t>
            </a:r>
            <a:r>
              <a:rPr lang="ru-RU" sz="1200" dirty="0" err="1">
                <a:solidFill>
                  <a:prstClr val="black"/>
                </a:solidFill>
                <a:latin typeface="Times New Roman"/>
                <a:ea typeface="Times New Roman"/>
                <a:cs typeface="Times New Roman"/>
              </a:rPr>
              <a:t>нче</a:t>
            </a:r>
            <a:r>
              <a:rPr lang="ru-RU" sz="1200" dirty="0">
                <a:solidFill>
                  <a:prstClr val="black"/>
                </a:solidFill>
                <a:latin typeface="Times New Roman"/>
                <a:ea typeface="Times New Roman"/>
                <a:cs typeface="Times New Roman"/>
              </a:rPr>
              <a:t> </a:t>
            </a:r>
            <a:r>
              <a:rPr lang="ru-RU" sz="1200" dirty="0" err="1">
                <a:solidFill>
                  <a:prstClr val="black"/>
                </a:solidFill>
                <a:latin typeface="Times New Roman"/>
                <a:ea typeface="Times New Roman"/>
                <a:cs typeface="Times New Roman"/>
              </a:rPr>
              <a:t>сыйныф</a:t>
            </a:r>
            <a:r>
              <a:rPr lang="ru-RU" sz="1200" dirty="0">
                <a:solidFill>
                  <a:prstClr val="black"/>
                </a:solidFill>
                <a:latin typeface="Times New Roman"/>
                <a:ea typeface="Times New Roman"/>
                <a:cs typeface="Times New Roman"/>
              </a:rPr>
              <a:t> </a:t>
            </a:r>
            <a:r>
              <a:rPr lang="ru-RU" sz="1200" dirty="0" err="1">
                <a:solidFill>
                  <a:prstClr val="black"/>
                </a:solidFill>
                <a:latin typeface="Times New Roman"/>
                <a:ea typeface="Times New Roman"/>
                <a:cs typeface="Times New Roman"/>
              </a:rPr>
              <a:t>укучылары</a:t>
            </a:r>
            <a:r>
              <a:rPr lang="ru-RU" sz="1200" dirty="0">
                <a:solidFill>
                  <a:prstClr val="black"/>
                </a:solidFill>
                <a:latin typeface="Times New Roman"/>
                <a:ea typeface="Times New Roman"/>
                <a:cs typeface="Times New Roman"/>
              </a:rPr>
              <a:t> «</a:t>
            </a:r>
            <a:r>
              <a:rPr lang="ru-RU" sz="1200" dirty="0" err="1">
                <a:solidFill>
                  <a:prstClr val="black"/>
                </a:solidFill>
                <a:latin typeface="Times New Roman"/>
                <a:ea typeface="Times New Roman"/>
                <a:cs typeface="Times New Roman"/>
              </a:rPr>
              <a:t>Дуслык</a:t>
            </a:r>
            <a:r>
              <a:rPr lang="ru-RU" sz="1200" dirty="0">
                <a:solidFill>
                  <a:prstClr val="black"/>
                </a:solidFill>
                <a:latin typeface="Times New Roman"/>
                <a:ea typeface="Times New Roman"/>
                <a:cs typeface="Times New Roman"/>
              </a:rPr>
              <a:t>» </a:t>
            </a:r>
            <a:r>
              <a:rPr lang="ru-RU" sz="1200" dirty="0" err="1">
                <a:solidFill>
                  <a:prstClr val="black"/>
                </a:solidFill>
                <a:latin typeface="Times New Roman"/>
                <a:ea typeface="Times New Roman"/>
                <a:cs typeface="Times New Roman"/>
              </a:rPr>
              <a:t>һәм</a:t>
            </a:r>
            <a:r>
              <a:rPr lang="ru-RU" sz="1200" dirty="0">
                <a:solidFill>
                  <a:prstClr val="black"/>
                </a:solidFill>
                <a:latin typeface="Times New Roman"/>
                <a:ea typeface="Times New Roman"/>
                <a:cs typeface="Times New Roman"/>
              </a:rPr>
              <a:t> «</a:t>
            </a:r>
            <a:r>
              <a:rPr lang="ru-RU" sz="1200" dirty="0" err="1">
                <a:solidFill>
                  <a:prstClr val="black"/>
                </a:solidFill>
                <a:latin typeface="Times New Roman"/>
                <a:ea typeface="Times New Roman"/>
                <a:cs typeface="Times New Roman"/>
              </a:rPr>
              <a:t>Яшьлек</a:t>
            </a:r>
            <a:r>
              <a:rPr lang="ru-RU" sz="1200" dirty="0">
                <a:solidFill>
                  <a:prstClr val="black"/>
                </a:solidFill>
                <a:latin typeface="Times New Roman"/>
                <a:ea typeface="Times New Roman"/>
                <a:cs typeface="Times New Roman"/>
              </a:rPr>
              <a:t>» </a:t>
            </a:r>
            <a:r>
              <a:rPr lang="ru-RU" sz="1200" dirty="0" err="1">
                <a:solidFill>
                  <a:prstClr val="black"/>
                </a:solidFill>
                <a:latin typeface="Times New Roman"/>
                <a:ea typeface="Times New Roman"/>
                <a:cs typeface="Times New Roman"/>
              </a:rPr>
              <a:t>командалары</a:t>
            </a:r>
            <a:r>
              <a:rPr lang="ru-RU" sz="1200" dirty="0">
                <a:solidFill>
                  <a:prstClr val="black"/>
                </a:solidFill>
                <a:latin typeface="Times New Roman"/>
                <a:ea typeface="Times New Roman"/>
                <a:cs typeface="Times New Roman"/>
              </a:rPr>
              <a:t> </a:t>
            </a:r>
            <a:r>
              <a:rPr lang="ru-RU" sz="1200" dirty="0" err="1">
                <a:solidFill>
                  <a:prstClr val="black"/>
                </a:solidFill>
                <a:latin typeface="Times New Roman"/>
                <a:ea typeface="Times New Roman"/>
                <a:cs typeface="Times New Roman"/>
              </a:rPr>
              <a:t>Халыкара</a:t>
            </a:r>
            <a:r>
              <a:rPr lang="ru-RU" sz="1200" dirty="0">
                <a:solidFill>
                  <a:prstClr val="black"/>
                </a:solidFill>
                <a:latin typeface="Times New Roman"/>
                <a:ea typeface="Times New Roman"/>
                <a:cs typeface="Times New Roman"/>
              </a:rPr>
              <a:t> </a:t>
            </a:r>
            <a:r>
              <a:rPr lang="ru-RU" sz="1200" dirty="0" err="1">
                <a:solidFill>
                  <a:prstClr val="black"/>
                </a:solidFill>
                <a:latin typeface="Times New Roman"/>
                <a:ea typeface="Times New Roman"/>
                <a:cs typeface="Times New Roman"/>
              </a:rPr>
              <a:t>фәнни</a:t>
            </a:r>
            <a:r>
              <a:rPr lang="ru-RU" sz="1200" dirty="0">
                <a:solidFill>
                  <a:prstClr val="black"/>
                </a:solidFill>
                <a:latin typeface="Times New Roman"/>
                <a:ea typeface="Times New Roman"/>
                <a:cs typeface="Times New Roman"/>
              </a:rPr>
              <a:t> – </a:t>
            </a:r>
            <a:r>
              <a:rPr lang="ru-RU" sz="1200" dirty="0" err="1">
                <a:solidFill>
                  <a:prstClr val="black"/>
                </a:solidFill>
                <a:latin typeface="Times New Roman"/>
                <a:ea typeface="Times New Roman"/>
                <a:cs typeface="Times New Roman"/>
              </a:rPr>
              <a:t>танып</a:t>
            </a:r>
            <a:r>
              <a:rPr lang="ru-RU" sz="1200" dirty="0">
                <a:solidFill>
                  <a:prstClr val="black"/>
                </a:solidFill>
                <a:latin typeface="Times New Roman"/>
                <a:ea typeface="Times New Roman"/>
                <a:cs typeface="Times New Roman"/>
              </a:rPr>
              <a:t> </a:t>
            </a:r>
            <a:r>
              <a:rPr lang="ru-RU" sz="1200" dirty="0" err="1">
                <a:solidFill>
                  <a:prstClr val="black"/>
                </a:solidFill>
                <a:latin typeface="Times New Roman"/>
                <a:ea typeface="Times New Roman"/>
                <a:cs typeface="Times New Roman"/>
              </a:rPr>
              <a:t>белү</a:t>
            </a:r>
            <a:r>
              <a:rPr lang="ru-RU" sz="1200" dirty="0">
                <a:solidFill>
                  <a:prstClr val="black"/>
                </a:solidFill>
                <a:latin typeface="Times New Roman"/>
                <a:ea typeface="Times New Roman"/>
                <a:cs typeface="Times New Roman"/>
              </a:rPr>
              <a:t>, </a:t>
            </a:r>
            <a:r>
              <a:rPr lang="ru-RU" sz="1200" dirty="0" err="1">
                <a:solidFill>
                  <a:prstClr val="black"/>
                </a:solidFill>
                <a:latin typeface="Times New Roman"/>
                <a:ea typeface="Times New Roman"/>
                <a:cs typeface="Times New Roman"/>
              </a:rPr>
              <a:t>иҗади</a:t>
            </a:r>
            <a:r>
              <a:rPr lang="ru-RU" sz="1200" dirty="0">
                <a:solidFill>
                  <a:prstClr val="black"/>
                </a:solidFill>
                <a:latin typeface="Times New Roman"/>
                <a:ea typeface="Times New Roman"/>
                <a:cs typeface="Times New Roman"/>
              </a:rPr>
              <a:t> </a:t>
            </a:r>
            <a:r>
              <a:rPr lang="ru-RU" sz="1200" dirty="0" err="1">
                <a:solidFill>
                  <a:prstClr val="black"/>
                </a:solidFill>
                <a:latin typeface="Times New Roman"/>
                <a:ea typeface="Times New Roman"/>
                <a:cs typeface="Times New Roman"/>
              </a:rPr>
              <a:t>һәм</a:t>
            </a:r>
            <a:r>
              <a:rPr lang="ru-RU" sz="1200" dirty="0">
                <a:solidFill>
                  <a:prstClr val="black"/>
                </a:solidFill>
                <a:latin typeface="Times New Roman"/>
                <a:ea typeface="Times New Roman"/>
                <a:cs typeface="Times New Roman"/>
              </a:rPr>
              <a:t>  </a:t>
            </a:r>
            <a:r>
              <a:rPr lang="ru-RU" sz="1200" dirty="0" err="1">
                <a:solidFill>
                  <a:prstClr val="black"/>
                </a:solidFill>
                <a:latin typeface="Times New Roman"/>
                <a:ea typeface="Times New Roman"/>
                <a:cs typeface="Times New Roman"/>
              </a:rPr>
              <a:t>интеллектуаль</a:t>
            </a:r>
            <a:r>
              <a:rPr lang="ru-RU" sz="1200" dirty="0">
                <a:solidFill>
                  <a:prstClr val="black"/>
                </a:solidFill>
                <a:latin typeface="Times New Roman"/>
                <a:ea typeface="Times New Roman"/>
                <a:cs typeface="Times New Roman"/>
              </a:rPr>
              <a:t> «</a:t>
            </a:r>
            <a:r>
              <a:rPr lang="ru-RU" sz="1200" dirty="0" err="1">
                <a:solidFill>
                  <a:prstClr val="black"/>
                </a:solidFill>
                <a:latin typeface="Times New Roman"/>
                <a:ea typeface="Times New Roman"/>
                <a:cs typeface="Times New Roman"/>
              </a:rPr>
              <a:t>Тамчы</a:t>
            </a:r>
            <a:r>
              <a:rPr lang="ru-RU" sz="1200" dirty="0">
                <a:solidFill>
                  <a:prstClr val="black"/>
                </a:solidFill>
                <a:latin typeface="Times New Roman"/>
                <a:ea typeface="Times New Roman"/>
                <a:cs typeface="Times New Roman"/>
              </a:rPr>
              <a:t> — шоу» </a:t>
            </a:r>
            <a:r>
              <a:rPr lang="ru-RU" sz="1200" dirty="0" err="1">
                <a:solidFill>
                  <a:prstClr val="black"/>
                </a:solidFill>
                <a:latin typeface="Times New Roman"/>
                <a:ea typeface="Times New Roman"/>
                <a:cs typeface="Times New Roman"/>
              </a:rPr>
              <a:t>конкурсында</a:t>
            </a:r>
            <a:r>
              <a:rPr lang="ru-RU" sz="1200" dirty="0">
                <a:solidFill>
                  <a:prstClr val="black"/>
                </a:solidFill>
                <a:latin typeface="Times New Roman"/>
                <a:ea typeface="Times New Roman"/>
                <a:cs typeface="Times New Roman"/>
              </a:rPr>
              <a:t> </a:t>
            </a:r>
            <a:r>
              <a:rPr lang="ru-RU" sz="1200" dirty="0" err="1">
                <a:solidFill>
                  <a:prstClr val="black"/>
                </a:solidFill>
                <a:latin typeface="Times New Roman"/>
                <a:ea typeface="Times New Roman"/>
                <a:cs typeface="Times New Roman"/>
              </a:rPr>
              <a:t>катнашып</a:t>
            </a:r>
            <a:r>
              <a:rPr lang="ru-RU" sz="1200" dirty="0">
                <a:solidFill>
                  <a:prstClr val="black"/>
                </a:solidFill>
                <a:latin typeface="Times New Roman"/>
                <a:ea typeface="Times New Roman"/>
                <a:cs typeface="Times New Roman"/>
              </a:rPr>
              <a:t>,  </a:t>
            </a:r>
            <a:r>
              <a:rPr lang="ru-RU" sz="1200" dirty="0" err="1">
                <a:solidFill>
                  <a:prstClr val="black"/>
                </a:solidFill>
                <a:latin typeface="Times New Roman"/>
                <a:ea typeface="Times New Roman"/>
                <a:cs typeface="Times New Roman"/>
              </a:rPr>
              <a:t>җиңү</a:t>
            </a:r>
            <a:r>
              <a:rPr lang="ru-RU" sz="1200" dirty="0">
                <a:solidFill>
                  <a:prstClr val="black"/>
                </a:solidFill>
                <a:latin typeface="Times New Roman"/>
                <a:ea typeface="Times New Roman"/>
                <a:cs typeface="Times New Roman"/>
              </a:rPr>
              <a:t> </a:t>
            </a:r>
            <a:r>
              <a:rPr lang="ru-RU" sz="1200" dirty="0" err="1">
                <a:solidFill>
                  <a:prstClr val="black"/>
                </a:solidFill>
                <a:latin typeface="Times New Roman"/>
                <a:ea typeface="Times New Roman"/>
                <a:cs typeface="Times New Roman"/>
              </a:rPr>
              <a:t>яуладылар</a:t>
            </a:r>
            <a:r>
              <a:rPr lang="ru-RU" sz="1200" dirty="0">
                <a:solidFill>
                  <a:prstClr val="black"/>
                </a:solidFill>
                <a:latin typeface="Times New Roman"/>
                <a:ea typeface="Times New Roman"/>
                <a:cs typeface="Times New Roman"/>
              </a:rPr>
              <a:t>. </a:t>
            </a:r>
            <a:r>
              <a:rPr lang="ru-RU" sz="1200" dirty="0" err="1">
                <a:solidFill>
                  <a:prstClr val="black"/>
                </a:solidFill>
                <a:latin typeface="Times New Roman"/>
                <a:ea typeface="Times New Roman"/>
                <a:cs typeface="Times New Roman"/>
              </a:rPr>
              <a:t>Тапшыру</a:t>
            </a:r>
            <a:r>
              <a:rPr lang="ru-RU" sz="1200" dirty="0">
                <a:solidFill>
                  <a:prstClr val="black"/>
                </a:solidFill>
                <a:latin typeface="Times New Roman"/>
                <a:ea typeface="Times New Roman"/>
                <a:cs typeface="Times New Roman"/>
              </a:rPr>
              <a:t> </a:t>
            </a:r>
            <a:r>
              <a:rPr lang="ru-RU" sz="1200" dirty="0" err="1">
                <a:solidFill>
                  <a:prstClr val="black"/>
                </a:solidFill>
                <a:latin typeface="Times New Roman"/>
                <a:ea typeface="Times New Roman"/>
                <a:cs typeface="Times New Roman"/>
              </a:rPr>
              <a:t>ахырында</a:t>
            </a:r>
            <a:r>
              <a:rPr lang="ru-RU" sz="1200" dirty="0">
                <a:solidFill>
                  <a:prstClr val="black"/>
                </a:solidFill>
                <a:latin typeface="Times New Roman"/>
                <a:ea typeface="Times New Roman"/>
                <a:cs typeface="Times New Roman"/>
              </a:rPr>
              <a:t> </a:t>
            </a:r>
            <a:r>
              <a:rPr lang="ru-RU" sz="1200" dirty="0" err="1">
                <a:solidFill>
                  <a:prstClr val="black"/>
                </a:solidFill>
                <a:latin typeface="Times New Roman"/>
                <a:ea typeface="Times New Roman"/>
                <a:cs typeface="Times New Roman"/>
              </a:rPr>
              <a:t>командаларга</a:t>
            </a:r>
            <a:r>
              <a:rPr lang="ru-RU" sz="1200" dirty="0">
                <a:solidFill>
                  <a:prstClr val="black"/>
                </a:solidFill>
                <a:latin typeface="Times New Roman"/>
                <a:ea typeface="Times New Roman"/>
                <a:cs typeface="Times New Roman"/>
              </a:rPr>
              <a:t> </a:t>
            </a:r>
            <a:r>
              <a:rPr lang="ru-RU" sz="1200" dirty="0" err="1">
                <a:solidFill>
                  <a:prstClr val="black"/>
                </a:solidFill>
                <a:latin typeface="Times New Roman"/>
                <a:ea typeface="Times New Roman"/>
                <a:cs typeface="Times New Roman"/>
              </a:rPr>
              <a:t>истәлекле</a:t>
            </a:r>
            <a:r>
              <a:rPr lang="ru-RU" sz="1200" dirty="0">
                <a:solidFill>
                  <a:prstClr val="black"/>
                </a:solidFill>
                <a:latin typeface="Times New Roman"/>
                <a:ea typeface="Times New Roman"/>
                <a:cs typeface="Times New Roman"/>
              </a:rPr>
              <a:t> </a:t>
            </a:r>
            <a:r>
              <a:rPr lang="ru-RU" sz="1200" dirty="0" err="1">
                <a:solidFill>
                  <a:prstClr val="black"/>
                </a:solidFill>
                <a:latin typeface="Times New Roman"/>
                <a:ea typeface="Times New Roman"/>
                <a:cs typeface="Times New Roman"/>
              </a:rPr>
              <a:t>бүләкләр</a:t>
            </a:r>
            <a:r>
              <a:rPr lang="ru-RU" sz="1200" dirty="0">
                <a:solidFill>
                  <a:prstClr val="black"/>
                </a:solidFill>
                <a:latin typeface="Times New Roman"/>
                <a:ea typeface="Times New Roman"/>
                <a:cs typeface="Times New Roman"/>
              </a:rPr>
              <a:t>, Г. </a:t>
            </a:r>
            <a:r>
              <a:rPr lang="ru-RU" sz="1200" dirty="0" err="1">
                <a:solidFill>
                  <a:prstClr val="black"/>
                </a:solidFill>
                <a:latin typeface="Times New Roman"/>
                <a:ea typeface="Times New Roman"/>
                <a:cs typeface="Times New Roman"/>
              </a:rPr>
              <a:t>Камал</a:t>
            </a:r>
            <a:r>
              <a:rPr lang="ru-RU" sz="1200" dirty="0">
                <a:solidFill>
                  <a:prstClr val="black"/>
                </a:solidFill>
                <a:latin typeface="Times New Roman"/>
                <a:ea typeface="Times New Roman"/>
                <a:cs typeface="Times New Roman"/>
              </a:rPr>
              <a:t> </a:t>
            </a:r>
            <a:r>
              <a:rPr lang="ru-RU" sz="1200" dirty="0" err="1">
                <a:solidFill>
                  <a:prstClr val="black"/>
                </a:solidFill>
                <a:latin typeface="Times New Roman"/>
                <a:ea typeface="Times New Roman"/>
                <a:cs typeface="Times New Roman"/>
              </a:rPr>
              <a:t>театрына</a:t>
            </a:r>
            <a:r>
              <a:rPr lang="ru-RU" sz="1200" dirty="0">
                <a:solidFill>
                  <a:prstClr val="black"/>
                </a:solidFill>
                <a:latin typeface="Times New Roman"/>
                <a:ea typeface="Times New Roman"/>
                <a:cs typeface="Times New Roman"/>
              </a:rPr>
              <a:t> </a:t>
            </a:r>
            <a:r>
              <a:rPr lang="ru-RU" sz="1200" dirty="0" err="1">
                <a:solidFill>
                  <a:prstClr val="black"/>
                </a:solidFill>
                <a:latin typeface="Times New Roman"/>
                <a:ea typeface="Times New Roman"/>
                <a:cs typeface="Times New Roman"/>
              </a:rPr>
              <a:t>чакыру</a:t>
            </a:r>
            <a:r>
              <a:rPr lang="ru-RU" sz="1200" dirty="0">
                <a:solidFill>
                  <a:prstClr val="black"/>
                </a:solidFill>
                <a:latin typeface="Times New Roman"/>
                <a:ea typeface="Times New Roman"/>
                <a:cs typeface="Times New Roman"/>
              </a:rPr>
              <a:t> </a:t>
            </a:r>
            <a:r>
              <a:rPr lang="ru-RU" sz="1200" dirty="0" err="1">
                <a:solidFill>
                  <a:prstClr val="black"/>
                </a:solidFill>
                <a:latin typeface="Times New Roman"/>
                <a:ea typeface="Times New Roman"/>
                <a:cs typeface="Times New Roman"/>
              </a:rPr>
              <a:t>билетлары</a:t>
            </a:r>
            <a:r>
              <a:rPr lang="ru-RU" sz="1200" dirty="0">
                <a:solidFill>
                  <a:prstClr val="black"/>
                </a:solidFill>
                <a:latin typeface="Times New Roman"/>
                <a:ea typeface="Times New Roman"/>
                <a:cs typeface="Times New Roman"/>
              </a:rPr>
              <a:t> </a:t>
            </a:r>
            <a:r>
              <a:rPr lang="ru-RU" sz="1200" dirty="0" err="1">
                <a:solidFill>
                  <a:prstClr val="black"/>
                </a:solidFill>
                <a:latin typeface="Times New Roman"/>
                <a:ea typeface="Times New Roman"/>
                <a:cs typeface="Times New Roman"/>
              </a:rPr>
              <a:t>тапшырылды</a:t>
            </a:r>
            <a:r>
              <a:rPr lang="ru-RU" sz="1200" dirty="0">
                <a:solidFill>
                  <a:prstClr val="black"/>
                </a:solidFill>
                <a:latin typeface="Times New Roman"/>
                <a:ea typeface="Times New Roman"/>
                <a:cs typeface="Times New Roman"/>
              </a:rPr>
              <a:t>. </a:t>
            </a:r>
            <a:r>
              <a:rPr lang="ru-RU" sz="1200" dirty="0" err="1">
                <a:solidFill>
                  <a:prstClr val="black"/>
                </a:solidFill>
                <a:latin typeface="Times New Roman"/>
                <a:ea typeface="Times New Roman"/>
                <a:cs typeface="Times New Roman"/>
              </a:rPr>
              <a:t>Җитәкчеләре</a:t>
            </a:r>
            <a:r>
              <a:rPr lang="ru-RU" sz="1200" dirty="0">
                <a:solidFill>
                  <a:prstClr val="black"/>
                </a:solidFill>
                <a:latin typeface="Times New Roman"/>
                <a:ea typeface="Times New Roman"/>
                <a:cs typeface="Times New Roman"/>
              </a:rPr>
              <a:t> </a:t>
            </a:r>
            <a:r>
              <a:rPr lang="ru-RU" sz="1200" dirty="0" err="1">
                <a:solidFill>
                  <a:prstClr val="black"/>
                </a:solidFill>
                <a:latin typeface="Times New Roman"/>
                <a:ea typeface="Times New Roman"/>
                <a:cs typeface="Times New Roman"/>
              </a:rPr>
              <a:t>Гайнуллина</a:t>
            </a:r>
            <a:r>
              <a:rPr lang="ru-RU" sz="1200" dirty="0">
                <a:solidFill>
                  <a:prstClr val="black"/>
                </a:solidFill>
                <a:latin typeface="Times New Roman"/>
                <a:ea typeface="Times New Roman"/>
                <a:cs typeface="Times New Roman"/>
              </a:rPr>
              <a:t> Э.Х. </a:t>
            </a:r>
          </a:p>
          <a:p>
            <a:pPr lvl="0"/>
            <a:r>
              <a:rPr lang="ru-RU" sz="1200" dirty="0">
                <a:solidFill>
                  <a:prstClr val="black"/>
                </a:solidFill>
                <a:latin typeface="Times New Roman"/>
                <a:ea typeface="Times New Roman"/>
                <a:cs typeface="Times New Roman"/>
              </a:rPr>
              <a:t>        </a:t>
            </a:r>
            <a:r>
              <a:rPr lang="ru-RU" sz="1200" dirty="0" err="1">
                <a:solidFill>
                  <a:prstClr val="black"/>
                </a:solidFill>
                <a:latin typeface="Times New Roman"/>
                <a:ea typeface="Times New Roman"/>
                <a:cs typeface="Times New Roman"/>
              </a:rPr>
              <a:t>Җиңүчеләрне</a:t>
            </a:r>
            <a:r>
              <a:rPr lang="ru-RU" sz="1200" dirty="0">
                <a:solidFill>
                  <a:prstClr val="black"/>
                </a:solidFill>
                <a:latin typeface="Times New Roman"/>
                <a:ea typeface="Times New Roman"/>
                <a:cs typeface="Times New Roman"/>
              </a:rPr>
              <a:t>  </a:t>
            </a:r>
            <a:r>
              <a:rPr lang="ru-RU" sz="1200" dirty="0" err="1">
                <a:solidFill>
                  <a:prstClr val="black"/>
                </a:solidFill>
                <a:latin typeface="Times New Roman"/>
                <a:ea typeface="Times New Roman"/>
                <a:cs typeface="Times New Roman"/>
              </a:rPr>
              <a:t>котлыйбыз</a:t>
            </a:r>
            <a:r>
              <a:rPr lang="ru-RU" sz="1200" dirty="0">
                <a:solidFill>
                  <a:prstClr val="black"/>
                </a:solidFill>
                <a:latin typeface="Times New Roman"/>
                <a:ea typeface="Times New Roman"/>
                <a:cs typeface="Times New Roman"/>
              </a:rPr>
              <a:t>, </a:t>
            </a:r>
            <a:r>
              <a:rPr lang="ru-RU" sz="1200" dirty="0" err="1">
                <a:solidFill>
                  <a:prstClr val="black"/>
                </a:solidFill>
                <a:latin typeface="Times New Roman"/>
                <a:ea typeface="Times New Roman"/>
                <a:cs typeface="Times New Roman"/>
              </a:rPr>
              <a:t>алдагы</a:t>
            </a:r>
            <a:r>
              <a:rPr lang="ru-RU" sz="1200" dirty="0">
                <a:solidFill>
                  <a:prstClr val="black"/>
                </a:solidFill>
                <a:latin typeface="Times New Roman"/>
                <a:ea typeface="Times New Roman"/>
                <a:cs typeface="Times New Roman"/>
              </a:rPr>
              <a:t>  </a:t>
            </a:r>
            <a:r>
              <a:rPr lang="ru-RU" sz="1200" dirty="0" err="1">
                <a:solidFill>
                  <a:prstClr val="black"/>
                </a:solidFill>
                <a:latin typeface="Times New Roman"/>
                <a:ea typeface="Times New Roman"/>
                <a:cs typeface="Times New Roman"/>
              </a:rPr>
              <a:t>ярышларда</a:t>
            </a:r>
            <a:r>
              <a:rPr lang="ru-RU" sz="1200" dirty="0">
                <a:solidFill>
                  <a:prstClr val="black"/>
                </a:solidFill>
                <a:latin typeface="Times New Roman"/>
                <a:ea typeface="Times New Roman"/>
                <a:cs typeface="Times New Roman"/>
              </a:rPr>
              <a:t>  да </a:t>
            </a:r>
            <a:r>
              <a:rPr lang="ru-RU" sz="1200" dirty="0" err="1">
                <a:solidFill>
                  <a:prstClr val="black"/>
                </a:solidFill>
                <a:latin typeface="Times New Roman"/>
                <a:ea typeface="Times New Roman"/>
                <a:cs typeface="Times New Roman"/>
              </a:rPr>
              <a:t>уңышлар</a:t>
            </a:r>
            <a:r>
              <a:rPr lang="ru-RU" sz="1200" dirty="0">
                <a:solidFill>
                  <a:prstClr val="black"/>
                </a:solidFill>
                <a:latin typeface="Times New Roman"/>
                <a:ea typeface="Times New Roman"/>
                <a:cs typeface="Times New Roman"/>
              </a:rPr>
              <a:t>  </a:t>
            </a:r>
            <a:r>
              <a:rPr lang="ru-RU" sz="1200" dirty="0" err="1">
                <a:solidFill>
                  <a:prstClr val="black"/>
                </a:solidFill>
                <a:latin typeface="Times New Roman"/>
                <a:ea typeface="Times New Roman"/>
                <a:cs typeface="Times New Roman"/>
              </a:rPr>
              <a:t>телибез</a:t>
            </a:r>
            <a:r>
              <a:rPr lang="ru-RU" sz="1200" dirty="0">
                <a:solidFill>
                  <a:prstClr val="black"/>
                </a:solidFill>
                <a:latin typeface="Times New Roman"/>
                <a:ea typeface="Times New Roman"/>
                <a:cs typeface="Times New Roman"/>
              </a:rPr>
              <a:t>!</a:t>
            </a:r>
          </a:p>
          <a:p>
            <a:pPr lvl="0"/>
            <a:r>
              <a:rPr lang="tt-RU" sz="1200" dirty="0" smtClean="0">
                <a:solidFill>
                  <a:prstClr val="black"/>
                </a:solidFill>
                <a:latin typeface="Times New Roman"/>
                <a:ea typeface="Times New Roman"/>
                <a:cs typeface="Times New Roman"/>
              </a:rPr>
              <a:t>  </a:t>
            </a:r>
          </a:p>
          <a:p>
            <a:pPr lvl="0"/>
            <a:r>
              <a:rPr lang="tt-RU" sz="1200" dirty="0">
                <a:solidFill>
                  <a:prstClr val="black"/>
                </a:solidFill>
                <a:latin typeface="Times New Roman"/>
                <a:ea typeface="Times New Roman"/>
                <a:cs typeface="Times New Roman"/>
              </a:rPr>
              <a:t> </a:t>
            </a:r>
            <a:r>
              <a:rPr lang="tt-RU" sz="1200" dirty="0" smtClean="0">
                <a:solidFill>
                  <a:prstClr val="black"/>
                </a:solidFill>
                <a:latin typeface="Times New Roman"/>
                <a:ea typeface="Times New Roman"/>
                <a:cs typeface="Times New Roman"/>
              </a:rPr>
              <a:t>     26 </a:t>
            </a:r>
            <a:r>
              <a:rPr lang="tt-RU" sz="1200" dirty="0">
                <a:solidFill>
                  <a:prstClr val="black"/>
                </a:solidFill>
                <a:latin typeface="Times New Roman"/>
                <a:ea typeface="Times New Roman"/>
                <a:cs typeface="Times New Roman"/>
              </a:rPr>
              <a:t>мая команды 8 класса гимназии «Дуслык» и «Яшьлек» приняли участие в Международном научно – познавательном, творческом и интеллектуальном конкурсе «Тамчы- шоу» и стали победителями. В конце передачи командам были вручены памятные подарки и пригласительные билеты в театр им. Г.Камала. Руководитель Гайнуллина Э.Х.</a:t>
            </a:r>
          </a:p>
          <a:p>
            <a:pPr lvl="0"/>
            <a:r>
              <a:rPr lang="tt-RU" sz="1200" dirty="0">
                <a:solidFill>
                  <a:prstClr val="black"/>
                </a:solidFill>
                <a:latin typeface="Times New Roman"/>
                <a:ea typeface="Times New Roman"/>
                <a:cs typeface="Times New Roman"/>
              </a:rPr>
              <a:t>              Поздравляем победителей, желаем успехов в дальнейших соревнованиях! </a:t>
            </a:r>
            <a:endParaRPr lang="ru-RU" sz="1200" dirty="0">
              <a:solidFill>
                <a:prstClr val="black"/>
              </a:solidFill>
              <a:latin typeface="Calibri"/>
              <a:ea typeface="Times New Roman"/>
              <a:cs typeface="Times New Roman"/>
            </a:endParaRPr>
          </a:p>
          <a:p>
            <a:pPr lvl="0"/>
            <a:r>
              <a:rPr lang="tt-RU" sz="1200" dirty="0">
                <a:solidFill>
                  <a:prstClr val="black"/>
                </a:solidFill>
                <a:latin typeface="Times New Roman"/>
                <a:ea typeface="Times New Roman"/>
                <a:cs typeface="Times New Roman"/>
              </a:rPr>
              <a:t>          </a:t>
            </a:r>
            <a:endParaRPr lang="ru-RU" dirty="0"/>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7584" y="1048255"/>
            <a:ext cx="2448272" cy="183620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99592" y="3003798"/>
            <a:ext cx="2448000" cy="183600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5440717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B19B0651-EE4F-4900-A07F-96A6BFA9D0F0}" type="slidenum">
              <a:rPr lang="ru-RU" smtClean="0"/>
              <a:t>46</a:t>
            </a:fld>
            <a:endParaRPr lang="ru-RU"/>
          </a:p>
        </p:txBody>
      </p:sp>
      <p:sp>
        <p:nvSpPr>
          <p:cNvPr id="6" name="Заголовок 1"/>
          <p:cNvSpPr txBox="1">
            <a:spLocks/>
          </p:cNvSpPr>
          <p:nvPr/>
        </p:nvSpPr>
        <p:spPr>
          <a:xfrm>
            <a:off x="690861" y="248665"/>
            <a:ext cx="6977483" cy="2775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b="1" kern="1200">
                <a:solidFill>
                  <a:schemeClr val="tx1"/>
                </a:solidFill>
                <a:latin typeface="+mj-lt"/>
                <a:ea typeface="+mj-ea"/>
                <a:cs typeface="+mj-cs"/>
              </a:defRPr>
            </a:lvl1pPr>
          </a:lstStyle>
          <a:p>
            <a:r>
              <a:rPr lang="ru-RU" sz="1400" b="0" dirty="0" smtClean="0">
                <a:solidFill>
                  <a:srgbClr val="FF0000"/>
                </a:solidFill>
                <a:latin typeface="Times New Roman" panose="02020603050405020304" pitchFamily="18" charset="0"/>
                <a:cs typeface="Times New Roman" panose="02020603050405020304" pitchFamily="18" charset="0"/>
              </a:rPr>
              <a:t>СЛЕТ ОДАРЕННЫХ ДЕТЕЙ / С</a:t>
            </a:r>
            <a:r>
              <a:rPr lang="tt-RU" sz="1400" b="0" dirty="0" smtClean="0">
                <a:solidFill>
                  <a:srgbClr val="FF0000"/>
                </a:solidFill>
                <a:latin typeface="Times New Roman" panose="02020603050405020304" pitchFamily="18" charset="0"/>
                <a:cs typeface="Times New Roman" panose="02020603050405020304" pitchFamily="18" charset="0"/>
              </a:rPr>
              <a:t>ӘЛӘТЛЕ БАЛАЛАР СЛЕТЫ</a:t>
            </a:r>
            <a:endParaRPr lang="ru-RU" sz="1400"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9" name="Рисунок 18"/>
          <p:cNvPicPr>
            <a:picLocks noChangeAspect="1"/>
          </p:cNvPicPr>
          <p:nvPr/>
        </p:nvPicPr>
        <p:blipFill>
          <a:blip r:embed="rId2"/>
          <a:stretch>
            <a:fillRect/>
          </a:stretch>
        </p:blipFill>
        <p:spPr>
          <a:xfrm>
            <a:off x="7076362" y="0"/>
            <a:ext cx="2067638" cy="902055"/>
          </a:xfrm>
          <a:prstGeom prst="rect">
            <a:avLst/>
          </a:prstGeom>
        </p:spPr>
      </p:pic>
      <p:sp>
        <p:nvSpPr>
          <p:cNvPr id="3" name="TextBox 2"/>
          <p:cNvSpPr txBox="1"/>
          <p:nvPr/>
        </p:nvSpPr>
        <p:spPr>
          <a:xfrm>
            <a:off x="690861" y="699542"/>
            <a:ext cx="6912768" cy="2308324"/>
          </a:xfrm>
          <a:prstGeom prst="rect">
            <a:avLst/>
          </a:prstGeom>
          <a:noFill/>
        </p:spPr>
        <p:txBody>
          <a:bodyPr wrap="square" rtlCol="0">
            <a:spAutoFit/>
          </a:bodyPr>
          <a:lstStyle/>
          <a:p>
            <a:r>
              <a:rPr lang="tt-RU" sz="1200" dirty="0" smtClean="0">
                <a:latin typeface="Times New Roman" panose="02020603050405020304" pitchFamily="18" charset="0"/>
                <a:cs typeface="Times New Roman" panose="02020603050405020304" pitchFamily="18" charset="0"/>
              </a:rPr>
              <a:t>  </a:t>
            </a:r>
            <a:r>
              <a:rPr lang="tt-RU" sz="1200" dirty="0">
                <a:latin typeface="Times New Roman" panose="02020603050405020304" pitchFamily="18" charset="0"/>
                <a:cs typeface="Times New Roman" panose="02020603050405020304" pitchFamily="18" charset="0"/>
              </a:rPr>
              <a:t> </a:t>
            </a:r>
            <a:r>
              <a:rPr lang="tt-RU" sz="1200" dirty="0" smtClean="0">
                <a:latin typeface="Times New Roman" panose="02020603050405020304" pitchFamily="18" charset="0"/>
                <a:cs typeface="Times New Roman" panose="02020603050405020304" pitchFamily="18" charset="0"/>
              </a:rPr>
              <a:t>   Май аенда </a:t>
            </a:r>
            <a:r>
              <a:rPr lang="tt-RU" sz="1200" dirty="0">
                <a:latin typeface="Times New Roman" panose="02020603050405020304" pitchFamily="18" charset="0"/>
                <a:cs typeface="Times New Roman" panose="02020603050405020304" pitchFamily="18" charset="0"/>
              </a:rPr>
              <a:t>гимназиядә үченчәлекле матур бәйрәм – сәләтле балалар слеты </a:t>
            </a:r>
            <a:r>
              <a:rPr lang="tt-RU" sz="1200" dirty="0" smtClean="0">
                <a:latin typeface="Times New Roman" panose="02020603050405020304" pitchFamily="18" charset="0"/>
                <a:cs typeface="Times New Roman" panose="02020603050405020304" pitchFamily="18" charset="0"/>
              </a:rPr>
              <a:t>үткәрелә. </a:t>
            </a:r>
            <a:r>
              <a:rPr lang="tt-RU" sz="1200" dirty="0">
                <a:latin typeface="Times New Roman" panose="02020603050405020304" pitchFamily="18" charset="0"/>
                <a:cs typeface="Times New Roman" panose="02020603050405020304" pitchFamily="18" charset="0"/>
              </a:rPr>
              <a:t>Традициягә әйләнгән бәйрәмне милли эшләр буенча директор урынбасары Гайнуллина Э.Х. оештыра. Слетта ел буе ирешелгән уңышларга нәтиҗә ясала. Шефларыбыз ООО «РИТЭК» гимназиябезнең иң сәләтле укучыларын һәм аларны әзерләүче, тәрбияләүче укытучыларны котлый һәм кыйммәтле бүләкләр тапшыра. Тантанада бүләкләнү гимназистларда һәм укытучыларда киләсе уку елында тагын да </a:t>
            </a:r>
            <a:r>
              <a:rPr lang="tt-RU" sz="1200" dirty="0" smtClean="0">
                <a:latin typeface="Times New Roman" panose="02020603050405020304" pitchFamily="18" charset="0"/>
                <a:cs typeface="Times New Roman" panose="02020603050405020304" pitchFamily="18" charset="0"/>
              </a:rPr>
              <a:t>зуррак </a:t>
            </a:r>
            <a:r>
              <a:rPr lang="tt-RU" sz="1200" dirty="0">
                <a:latin typeface="Times New Roman" panose="02020603050405020304" pitchFamily="18" charset="0"/>
                <a:cs typeface="Times New Roman" panose="02020603050405020304" pitchFamily="18" charset="0"/>
              </a:rPr>
              <a:t>уңышларга ирешү өчен теләк һәм дәрт уята</a:t>
            </a:r>
            <a:r>
              <a:rPr lang="tt-RU" sz="1200" dirty="0" smtClean="0">
                <a:latin typeface="Times New Roman" panose="02020603050405020304" pitchFamily="18" charset="0"/>
                <a:cs typeface="Times New Roman" panose="02020603050405020304" pitchFamily="18" charset="0"/>
              </a:rPr>
              <a:t>.  </a:t>
            </a:r>
          </a:p>
          <a:p>
            <a:r>
              <a:rPr lang="tt-RU" sz="1200" dirty="0" smtClean="0">
                <a:latin typeface="Times New Roman" panose="02020603050405020304" pitchFamily="18" charset="0"/>
                <a:cs typeface="Times New Roman" panose="02020603050405020304" pitchFamily="18" charset="0"/>
              </a:rPr>
              <a:t>     В кон</a:t>
            </a:r>
            <a:r>
              <a:rPr lang="ru-RU" sz="1200" dirty="0" err="1" smtClean="0">
                <a:latin typeface="Times New Roman" panose="02020603050405020304" pitchFamily="18" charset="0"/>
                <a:cs typeface="Times New Roman" panose="02020603050405020304" pitchFamily="18" charset="0"/>
              </a:rPr>
              <a:t>це</a:t>
            </a:r>
            <a:r>
              <a:rPr lang="ru-RU" sz="1200" dirty="0" smtClean="0">
                <a:latin typeface="Times New Roman" panose="02020603050405020304" pitchFamily="18" charset="0"/>
                <a:cs typeface="Times New Roman" panose="02020603050405020304" pitchFamily="18" charset="0"/>
              </a:rPr>
              <a:t> каждого учебного года в </a:t>
            </a:r>
            <a:r>
              <a:rPr lang="ru-RU" sz="1200" dirty="0" err="1" smtClean="0">
                <a:latin typeface="Times New Roman" panose="02020603050405020304" pitchFamily="18" charset="0"/>
                <a:cs typeface="Times New Roman" panose="02020603050405020304" pitchFamily="18" charset="0"/>
              </a:rPr>
              <a:t>Нурлатской</a:t>
            </a:r>
            <a:r>
              <a:rPr lang="ru-RU" sz="1200" dirty="0" smtClean="0">
                <a:latin typeface="Times New Roman" panose="02020603050405020304" pitchFamily="18" charset="0"/>
                <a:cs typeface="Times New Roman" panose="02020603050405020304" pitchFamily="18" charset="0"/>
              </a:rPr>
              <a:t> гимназии проводится замечательный праздник – Слет одаренных детей. Слет проходит под руководством заместителя директора по национальным вопросам </a:t>
            </a:r>
            <a:r>
              <a:rPr lang="ru-RU" sz="1200" dirty="0" err="1" smtClean="0">
                <a:latin typeface="Times New Roman" panose="02020603050405020304" pitchFamily="18" charset="0"/>
                <a:cs typeface="Times New Roman" panose="02020603050405020304" pitchFamily="18" charset="0"/>
              </a:rPr>
              <a:t>Гайнуллиной</a:t>
            </a:r>
            <a:r>
              <a:rPr lang="ru-RU" sz="1200" dirty="0" smtClean="0">
                <a:latin typeface="Times New Roman" panose="02020603050405020304" pitchFamily="18" charset="0"/>
                <a:cs typeface="Times New Roman" panose="02020603050405020304" pitchFamily="18" charset="0"/>
              </a:rPr>
              <a:t> Э.Х. В ходе праздника подводится итоги учебного года. Наши шефы ООО «РИТЭК» сердечно поздравляют самых талантливых учеников, воспитывающих их учителей и дарят им ценные подарки. Награждение в этом замечательном торжестве дает стимул гимназистам и их учителям для достижения более высоких результатов в следующем ученом году. </a:t>
            </a:r>
          </a:p>
        </p:txBody>
      </p:sp>
      <p:pic>
        <p:nvPicPr>
          <p:cNvPr id="7170" name="Picture 2" descr="C:\Users\Гимназия\Desktop\фото видео\IMG-20210811-WA005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53" t="27245" r="253" b="37417"/>
          <a:stretch/>
        </p:blipFill>
        <p:spPr bwMode="auto">
          <a:xfrm>
            <a:off x="755576" y="3222848"/>
            <a:ext cx="2713802" cy="1704976"/>
          </a:xfrm>
          <a:prstGeom prst="rect">
            <a:avLst/>
          </a:prstGeom>
          <a:noFill/>
          <a:extLst>
            <a:ext uri="{909E8E84-426E-40DD-AFC4-6F175D3DCCD1}">
              <a14:hiddenFill xmlns:a14="http://schemas.microsoft.com/office/drawing/2010/main">
                <a:solidFill>
                  <a:srgbClr val="FFFFFF"/>
                </a:solidFill>
              </a14:hiddenFill>
            </a:ext>
          </a:extLst>
        </p:spPr>
      </p:pic>
      <p:pic>
        <p:nvPicPr>
          <p:cNvPr id="7171" name="Picture 3" descr="C:\Users\Гимназия\Desktop\фото видео\IMG-20210811-WA0056.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28970" b="21822"/>
          <a:stretch/>
        </p:blipFill>
        <p:spPr bwMode="auto">
          <a:xfrm>
            <a:off x="6588224" y="3188915"/>
            <a:ext cx="1945516" cy="1701950"/>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C:\Users\Гимназия\Desktop\фото видео\IMG-20210811-WA0058.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19124" b="33537"/>
          <a:stretch/>
        </p:blipFill>
        <p:spPr bwMode="auto">
          <a:xfrm>
            <a:off x="3923928" y="3166045"/>
            <a:ext cx="2116455" cy="1781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451663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B19B0651-EE4F-4900-A07F-96A6BFA9D0F0}" type="slidenum">
              <a:rPr lang="ru-RU" smtClean="0"/>
              <a:t>47</a:t>
            </a:fld>
            <a:endParaRPr lang="ru-RU"/>
          </a:p>
        </p:txBody>
      </p:sp>
      <p:sp>
        <p:nvSpPr>
          <p:cNvPr id="6" name="Заголовок 1"/>
          <p:cNvSpPr txBox="1">
            <a:spLocks/>
          </p:cNvSpPr>
          <p:nvPr/>
        </p:nvSpPr>
        <p:spPr>
          <a:xfrm>
            <a:off x="1115616" y="248665"/>
            <a:ext cx="5616624" cy="277540"/>
          </a:xfrm>
          <a:prstGeom prst="rect">
            <a:avLst/>
          </a:prstGeom>
        </p:spPr>
        <p:txBody>
          <a:bodyPr vert="horz" lIns="91440" tIns="45720" rIns="91440" bIns="45720" rtlCol="0" anchor="ctr">
            <a:normAutofit fontScale="75000" lnSpcReduction="20000"/>
          </a:bodyPr>
          <a:lstStyle>
            <a:lvl1pPr algn="ctr" defTabSz="914400" rtl="0" eaLnBrk="1" latinLnBrk="0" hangingPunct="1">
              <a:spcBef>
                <a:spcPct val="0"/>
              </a:spcBef>
              <a:buNone/>
              <a:defRPr sz="4400" b="1" kern="1200">
                <a:solidFill>
                  <a:schemeClr val="tx1"/>
                </a:solidFill>
                <a:latin typeface="+mj-lt"/>
                <a:ea typeface="+mj-ea"/>
                <a:cs typeface="+mj-cs"/>
              </a:defRPr>
            </a:lvl1pPr>
          </a:lstStyle>
          <a:p>
            <a:endParaRPr lang="ru-RU" sz="2000" dirty="0">
              <a:solidFill>
                <a:schemeClr val="tx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9" name="Рисунок 18"/>
          <p:cNvPicPr>
            <a:picLocks noChangeAspect="1"/>
          </p:cNvPicPr>
          <p:nvPr/>
        </p:nvPicPr>
        <p:blipFill>
          <a:blip r:embed="rId2"/>
          <a:stretch>
            <a:fillRect/>
          </a:stretch>
        </p:blipFill>
        <p:spPr>
          <a:xfrm>
            <a:off x="7076362" y="0"/>
            <a:ext cx="2067638" cy="902055"/>
          </a:xfrm>
          <a:prstGeom prst="rect">
            <a:avLst/>
          </a:prstGeom>
        </p:spPr>
      </p:pic>
      <p:sp>
        <p:nvSpPr>
          <p:cNvPr id="2" name="TextBox 1"/>
          <p:cNvSpPr txBox="1"/>
          <p:nvPr/>
        </p:nvSpPr>
        <p:spPr>
          <a:xfrm>
            <a:off x="2555776" y="341539"/>
            <a:ext cx="3209918" cy="307777"/>
          </a:xfrm>
          <a:prstGeom prst="rect">
            <a:avLst/>
          </a:prstGeom>
          <a:noFill/>
        </p:spPr>
        <p:txBody>
          <a:bodyPr wrap="none" rtlCol="0">
            <a:spAutoFit/>
          </a:bodyPr>
          <a:lstStyle/>
          <a:p>
            <a:r>
              <a:rPr lang="ru-RU" sz="1400" dirty="0" smtClean="0">
                <a:solidFill>
                  <a:srgbClr val="FF0000"/>
                </a:solidFill>
                <a:latin typeface="Times New Roman" panose="02020603050405020304" pitchFamily="18" charset="0"/>
                <a:cs typeface="Times New Roman" panose="02020603050405020304" pitchFamily="18" charset="0"/>
              </a:rPr>
              <a:t>ТАТАР СЫЛУЫ – МИСС ГИМНАЗИИ</a:t>
            </a:r>
            <a:endParaRPr lang="ru-RU" sz="1400" dirty="0">
              <a:solidFill>
                <a:srgbClr val="FF0000"/>
              </a:solidFill>
              <a:latin typeface="Times New Roman" panose="02020603050405020304" pitchFamily="18" charset="0"/>
              <a:cs typeface="Times New Roman" panose="02020603050405020304" pitchFamily="18" charset="0"/>
            </a:endParaRPr>
          </a:p>
        </p:txBody>
      </p:sp>
      <p:sp>
        <p:nvSpPr>
          <p:cNvPr id="3" name="TextBox 2"/>
          <p:cNvSpPr txBox="1"/>
          <p:nvPr/>
        </p:nvSpPr>
        <p:spPr>
          <a:xfrm>
            <a:off x="1051569" y="710871"/>
            <a:ext cx="6336704" cy="1754326"/>
          </a:xfrm>
          <a:prstGeom prst="rect">
            <a:avLst/>
          </a:prstGeom>
          <a:noFill/>
        </p:spPr>
        <p:txBody>
          <a:bodyPr wrap="square" rtlCol="0">
            <a:spAutoFit/>
          </a:bodyPr>
          <a:lstStyle/>
          <a:p>
            <a:r>
              <a:rPr lang="ru-RU" sz="1200" dirty="0" smtClean="0">
                <a:latin typeface="Times New Roman" panose="02020603050405020304" pitchFamily="18" charset="0"/>
                <a:cs typeface="Times New Roman" panose="02020603050405020304" pitchFamily="18" charset="0"/>
              </a:rPr>
              <a:t>      </a:t>
            </a:r>
            <a:r>
              <a:rPr lang="ru-RU" sz="1200" dirty="0">
                <a:latin typeface="Times New Roman" panose="02020603050405020304" pitchFamily="18" charset="0"/>
                <a:cs typeface="Times New Roman" panose="02020603050405020304" pitchFamily="18" charset="0"/>
              </a:rPr>
              <a:t>4 </a:t>
            </a:r>
            <a:r>
              <a:rPr lang="ru-RU" sz="1200" dirty="0" err="1">
                <a:latin typeface="Times New Roman" panose="02020603050405020304" pitchFamily="18" charset="0"/>
                <a:cs typeface="Times New Roman" panose="02020603050405020304" pitchFamily="18" charset="0"/>
              </a:rPr>
              <a:t>нче</a:t>
            </a:r>
            <a:r>
              <a:rPr lang="ru-RU" sz="1200" dirty="0">
                <a:latin typeface="Times New Roman" panose="02020603050405020304" pitchFamily="18" charset="0"/>
                <a:cs typeface="Times New Roman" panose="02020603050405020304" pitchFamily="18" charset="0"/>
              </a:rPr>
              <a:t> июнь </a:t>
            </a:r>
            <a:r>
              <a:rPr lang="ru-RU" sz="1200" dirty="0" err="1">
                <a:latin typeface="Times New Roman" panose="02020603050405020304" pitchFamily="18" charset="0"/>
                <a:cs typeface="Times New Roman" panose="02020603050405020304" pitchFamily="18" charset="0"/>
              </a:rPr>
              <a:t>көнне</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гимназиябездә</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чәчләрен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карап-тәрбияләп</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үстерүче</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уңган-булган</a:t>
            </a:r>
            <a:r>
              <a:rPr lang="ru-RU" sz="1200" dirty="0">
                <a:latin typeface="Times New Roman" panose="02020603050405020304" pitchFamily="18" charset="0"/>
                <a:cs typeface="Times New Roman" panose="02020603050405020304" pitchFamily="18" charset="0"/>
              </a:rPr>
              <a:t> татар </a:t>
            </a:r>
            <a:r>
              <a:rPr lang="ru-RU" sz="1200" dirty="0" err="1">
                <a:latin typeface="Times New Roman" panose="02020603050405020304" pitchFamily="18" charset="0"/>
                <a:cs typeface="Times New Roman" panose="02020603050405020304" pitchFamily="18" charset="0"/>
              </a:rPr>
              <a:t>кызларыбызның</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көтеп</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алынган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бәйрәме</a:t>
            </a:r>
            <a:r>
              <a:rPr lang="ru-RU" sz="1200" dirty="0">
                <a:latin typeface="Times New Roman" panose="02020603050405020304" pitchFamily="18" charset="0"/>
                <a:cs typeface="Times New Roman" panose="02020603050405020304" pitchFamily="18" charset="0"/>
              </a:rPr>
              <a:t> – «Татар </a:t>
            </a:r>
            <a:r>
              <a:rPr lang="ru-RU" sz="1200" dirty="0" err="1">
                <a:latin typeface="Times New Roman" panose="02020603050405020304" pitchFamily="18" charset="0"/>
                <a:cs typeface="Times New Roman" panose="02020603050405020304" pitchFamily="18" charset="0"/>
              </a:rPr>
              <a:t>сылуы</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бәйгесе</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үтте</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Берсеннән</a:t>
            </a:r>
            <a:r>
              <a:rPr lang="ru-RU" sz="1200" dirty="0">
                <a:latin typeface="Times New Roman" panose="02020603050405020304" pitchFamily="18" charset="0"/>
                <a:cs typeface="Times New Roman" panose="02020603050405020304" pitchFamily="18" charset="0"/>
              </a:rPr>
              <a:t>-берсе </a:t>
            </a:r>
            <a:r>
              <a:rPr lang="ru-RU" sz="1200" dirty="0" err="1">
                <a:latin typeface="Times New Roman" panose="02020603050405020304" pitchFamily="18" charset="0"/>
                <a:cs typeface="Times New Roman" panose="02020603050405020304" pitchFamily="18" charset="0"/>
              </a:rPr>
              <a:t>чибәр</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сөйкемле</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кызларыбыз</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төрле</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кызыклы</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бәйгеләрдә</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көч</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сынашты</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Бәйгене</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тамаша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кылган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һәм</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жюридә</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утырган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егетләр</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зифа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буйлы</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чибәр</a:t>
            </a:r>
            <a:r>
              <a:rPr lang="ru-RU" sz="1200" dirty="0">
                <a:latin typeface="Times New Roman" panose="02020603050405020304" pitchFamily="18" charset="0"/>
                <a:cs typeface="Times New Roman" panose="02020603050405020304" pitchFamily="18" charset="0"/>
              </a:rPr>
              <a:t> татар </a:t>
            </a:r>
            <a:r>
              <a:rPr lang="ru-RU" sz="1200" dirty="0" err="1">
                <a:latin typeface="Times New Roman" panose="02020603050405020304" pitchFamily="18" charset="0"/>
                <a:cs typeface="Times New Roman" panose="02020603050405020304" pitchFamily="18" charset="0"/>
              </a:rPr>
              <a:t>кызларыбызны</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осталыкларына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уңганлыкларына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сокланып</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утырдылар</a:t>
            </a:r>
            <a:r>
              <a:rPr lang="ru-RU" sz="1200" dirty="0">
                <a:latin typeface="Times New Roman" panose="02020603050405020304" pitchFamily="18" charset="0"/>
                <a:cs typeface="Times New Roman" panose="02020603050405020304" pitchFamily="18" charset="0"/>
              </a:rPr>
              <a:t>. </a:t>
            </a:r>
            <a:endParaRPr lang="ru-RU" sz="1200" dirty="0" smtClean="0">
              <a:latin typeface="Times New Roman" panose="02020603050405020304" pitchFamily="18" charset="0"/>
              <a:cs typeface="Times New Roman" panose="02020603050405020304" pitchFamily="18" charset="0"/>
            </a:endParaRPr>
          </a:p>
          <a:p>
            <a:r>
              <a:rPr lang="ru-RU" sz="1200" dirty="0">
                <a:latin typeface="Times New Roman" panose="02020603050405020304" pitchFamily="18" charset="0"/>
                <a:cs typeface="Times New Roman" panose="02020603050405020304" pitchFamily="18" charset="0"/>
              </a:rPr>
              <a:t> </a:t>
            </a:r>
            <a:r>
              <a:rPr lang="ru-RU" sz="1200" dirty="0" smtClean="0">
                <a:latin typeface="Times New Roman" panose="02020603050405020304" pitchFamily="18" charset="0"/>
                <a:cs typeface="Times New Roman" panose="02020603050405020304" pitchFamily="18" charset="0"/>
              </a:rPr>
              <a:t>      В 4 июня в гимназии проводился конкурс «Мисс гимназии». Самые симпатичные, умелые девушки соревновались в различных интересных конкурсах, показывая свое мастерство и талант. Зрители и юноши, входящие в состав жюри восхищались красотой татарских девушек. </a:t>
            </a:r>
          </a:p>
        </p:txBody>
      </p:sp>
      <p:pic>
        <p:nvPicPr>
          <p:cNvPr id="8195" name="Picture 3" descr="C:\Users\Гимназия\Desktop\фото видео\IMG-20210811-WA0085.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3763" t="26741" r="13808" b="20546"/>
          <a:stretch/>
        </p:blipFill>
        <p:spPr bwMode="auto">
          <a:xfrm>
            <a:off x="6300192" y="3036564"/>
            <a:ext cx="2520280" cy="1688283"/>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8196" name="Picture 4" descr="C:\Users\Гимназия\Desktop\фото видео\IMG-20210811-WA0084.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3144" t="27164" r="11829"/>
          <a:stretch/>
        </p:blipFill>
        <p:spPr bwMode="auto">
          <a:xfrm>
            <a:off x="3563888" y="3080002"/>
            <a:ext cx="2459666" cy="169916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8198" name="Picture 6" descr="C:\Users\Гимназия\Desktop\фото видео\IMG-20210811-WA0085.jpg"/>
          <p:cNvPicPr>
            <a:picLocks noChangeAspect="1" noChangeArrowheads="1"/>
          </p:cNvPicPr>
          <p:nvPr/>
        </p:nvPicPr>
        <p:blipFill rotWithShape="1">
          <a:blip r:embed="rId3">
            <a:extLst>
              <a:ext uri="{28A0092B-C50C-407E-A947-70E740481C1C}">
                <a14:useLocalDpi xmlns:a14="http://schemas.microsoft.com/office/drawing/2010/main" val="0"/>
              </a:ext>
            </a:extLst>
          </a:blip>
          <a:srcRect l="14288" t="31936" r="15069" b="20890"/>
          <a:stretch/>
        </p:blipFill>
        <p:spPr bwMode="auto">
          <a:xfrm>
            <a:off x="719673" y="3036564"/>
            <a:ext cx="2605595" cy="177624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593263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B19B0651-EE4F-4900-A07F-96A6BFA9D0F0}" type="slidenum">
              <a:rPr lang="ru-RU" smtClean="0"/>
              <a:t>48</a:t>
            </a:fld>
            <a:endParaRPr lang="ru-RU"/>
          </a:p>
        </p:txBody>
      </p:sp>
      <p:sp>
        <p:nvSpPr>
          <p:cNvPr id="6" name="Заголовок 1"/>
          <p:cNvSpPr txBox="1">
            <a:spLocks/>
          </p:cNvSpPr>
          <p:nvPr/>
        </p:nvSpPr>
        <p:spPr>
          <a:xfrm>
            <a:off x="611560" y="248665"/>
            <a:ext cx="8075240" cy="277540"/>
          </a:xfrm>
          <a:prstGeom prst="rect">
            <a:avLst/>
          </a:prstGeom>
        </p:spPr>
        <p:txBody>
          <a:bodyPr vert="horz" lIns="91440" tIns="45720" rIns="91440" bIns="45720" rtlCol="0" anchor="ctr">
            <a:normAutofit fontScale="75000" lnSpcReduction="20000"/>
          </a:bodyPr>
          <a:lstStyle>
            <a:lvl1pPr algn="ctr" defTabSz="914400" rtl="0" eaLnBrk="1" latinLnBrk="0" hangingPunct="1">
              <a:spcBef>
                <a:spcPct val="0"/>
              </a:spcBef>
              <a:buNone/>
              <a:defRPr sz="4400" b="1" kern="1200">
                <a:solidFill>
                  <a:schemeClr val="tx1"/>
                </a:solidFill>
                <a:latin typeface="+mj-lt"/>
                <a:ea typeface="+mj-ea"/>
                <a:cs typeface="+mj-cs"/>
              </a:defRPr>
            </a:lvl1pPr>
          </a:lstStyle>
          <a:p>
            <a:endParaRPr lang="ru-RU" sz="2000" dirty="0">
              <a:solidFill>
                <a:schemeClr val="tx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9" name="Рисунок 18"/>
          <p:cNvPicPr>
            <a:picLocks noChangeAspect="1"/>
          </p:cNvPicPr>
          <p:nvPr/>
        </p:nvPicPr>
        <p:blipFill>
          <a:blip r:embed="rId2"/>
          <a:stretch>
            <a:fillRect/>
          </a:stretch>
        </p:blipFill>
        <p:spPr>
          <a:xfrm>
            <a:off x="7076362" y="0"/>
            <a:ext cx="2067638" cy="902055"/>
          </a:xfrm>
          <a:prstGeom prst="rect">
            <a:avLst/>
          </a:prstGeom>
        </p:spPr>
      </p:pic>
      <p:sp>
        <p:nvSpPr>
          <p:cNvPr id="2" name="Прямоугольник 1"/>
          <p:cNvSpPr/>
          <p:nvPr/>
        </p:nvSpPr>
        <p:spPr>
          <a:xfrm>
            <a:off x="1259632" y="218428"/>
            <a:ext cx="5478936" cy="307777"/>
          </a:xfrm>
          <a:prstGeom prst="rect">
            <a:avLst/>
          </a:prstGeom>
        </p:spPr>
        <p:txBody>
          <a:bodyPr wrap="none">
            <a:spAutoFit/>
          </a:bodyPr>
          <a:lstStyle/>
          <a:p>
            <a:r>
              <a:rPr lang="ru-RU" sz="1400" dirty="0" smtClean="0">
                <a:solidFill>
                  <a:srgbClr val="FF0000"/>
                </a:solidFill>
                <a:latin typeface="Times New Roman" panose="02020603050405020304" pitchFamily="18" charset="0"/>
                <a:ea typeface="+mj-ea"/>
                <a:cs typeface="Times New Roman" panose="02020603050405020304" pitchFamily="18" charset="0"/>
              </a:rPr>
              <a:t>КВЕСТ УЕН/ КВЕСТ ИГРА «СТАНЦИЯ НА ТАТАРСКОМ ЯЗЫКЕ</a:t>
            </a:r>
            <a:r>
              <a:rPr lang="ru-RU" sz="1400" b="1" dirty="0" smtClean="0">
                <a:solidFill>
                  <a:srgbClr val="FF0000"/>
                </a:solidFill>
                <a:latin typeface="Times New Roman" panose="02020603050405020304" pitchFamily="18" charset="0"/>
                <a:ea typeface="+mj-ea"/>
                <a:cs typeface="Times New Roman" panose="02020603050405020304" pitchFamily="18" charset="0"/>
              </a:rPr>
              <a:t>»</a:t>
            </a:r>
            <a:endParaRPr lang="ru-RU" dirty="0">
              <a:solidFill>
                <a:srgbClr val="FF0000"/>
              </a:solidFill>
            </a:endParaRPr>
          </a:p>
        </p:txBody>
      </p:sp>
      <p:sp>
        <p:nvSpPr>
          <p:cNvPr id="3" name="Прямоугольник 2"/>
          <p:cNvSpPr/>
          <p:nvPr/>
        </p:nvSpPr>
        <p:spPr>
          <a:xfrm>
            <a:off x="3707904" y="987574"/>
            <a:ext cx="5201260" cy="1569660"/>
          </a:xfrm>
          <a:prstGeom prst="rect">
            <a:avLst/>
          </a:prstGeom>
        </p:spPr>
        <p:txBody>
          <a:bodyPr wrap="square">
            <a:spAutoFit/>
          </a:bodyPr>
          <a:lstStyle/>
          <a:p>
            <a:pPr lvl="0"/>
            <a:r>
              <a:rPr lang="ru-RU" sz="1200" dirty="0">
                <a:solidFill>
                  <a:prstClr val="black"/>
                </a:solidFill>
                <a:latin typeface="Times New Roman" panose="02020603050405020304" pitchFamily="18" charset="0"/>
                <a:cs typeface="Times New Roman" panose="02020603050405020304" pitchFamily="18" charset="0"/>
              </a:rPr>
              <a:t> </a:t>
            </a:r>
            <a:r>
              <a:rPr lang="ru-RU" sz="1200" dirty="0" smtClean="0">
                <a:solidFill>
                  <a:prstClr val="black"/>
                </a:solidFill>
                <a:latin typeface="Times New Roman" panose="02020603050405020304" pitchFamily="18" charset="0"/>
                <a:cs typeface="Times New Roman" panose="02020603050405020304" pitchFamily="18" charset="0"/>
              </a:rPr>
              <a:t>  10 </a:t>
            </a:r>
            <a:r>
              <a:rPr lang="ru-RU" sz="1200" dirty="0" err="1">
                <a:solidFill>
                  <a:prstClr val="black"/>
                </a:solidFill>
                <a:latin typeface="Times New Roman" panose="02020603050405020304" pitchFamily="18" charset="0"/>
                <a:cs typeface="Times New Roman" panose="02020603050405020304" pitchFamily="18" charset="0"/>
              </a:rPr>
              <a:t>нчы</a:t>
            </a:r>
            <a:r>
              <a:rPr lang="ru-RU" sz="1200" dirty="0">
                <a:solidFill>
                  <a:prstClr val="black"/>
                </a:solidFill>
                <a:latin typeface="Times New Roman" panose="02020603050405020304" pitchFamily="18" charset="0"/>
                <a:cs typeface="Times New Roman" panose="02020603050405020304" pitchFamily="18" charset="0"/>
              </a:rPr>
              <a:t> июнь </a:t>
            </a:r>
            <a:r>
              <a:rPr lang="ru-RU" sz="1200" dirty="0" err="1">
                <a:solidFill>
                  <a:prstClr val="black"/>
                </a:solidFill>
                <a:latin typeface="Times New Roman" panose="02020603050405020304" pitchFamily="18" charset="0"/>
                <a:cs typeface="Times New Roman" panose="02020603050405020304" pitchFamily="18" charset="0"/>
              </a:rPr>
              <a:t>көнне</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балалар</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өчен</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Квест</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уен</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оештырылды</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Уенда</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төрле</a:t>
            </a:r>
            <a:r>
              <a:rPr lang="ru-RU" sz="1200" dirty="0">
                <a:solidFill>
                  <a:prstClr val="black"/>
                </a:solidFill>
                <a:latin typeface="Times New Roman" panose="02020603050405020304" pitchFamily="18" charset="0"/>
                <a:cs typeface="Times New Roman" panose="02020603050405020304" pitchFamily="18" charset="0"/>
              </a:rPr>
              <a:t> предмет </a:t>
            </a:r>
            <a:r>
              <a:rPr lang="ru-RU" sz="1200" dirty="0" err="1">
                <a:solidFill>
                  <a:prstClr val="black"/>
                </a:solidFill>
                <a:latin typeface="Times New Roman" panose="02020603050405020304" pitchFamily="18" charset="0"/>
                <a:cs typeface="Times New Roman" panose="02020603050405020304" pitchFamily="18" charset="0"/>
              </a:rPr>
              <a:t>исемнәре</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күрсәтелде</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Балалар</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дөрес</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итеп</a:t>
            </a:r>
            <a:r>
              <a:rPr lang="ru-RU" sz="1200" dirty="0">
                <a:solidFill>
                  <a:prstClr val="black"/>
                </a:solidFill>
                <a:latin typeface="Times New Roman" panose="02020603050405020304" pitchFamily="18" charset="0"/>
                <a:cs typeface="Times New Roman" panose="02020603050405020304" pitchFamily="18" charset="0"/>
              </a:rPr>
              <a:t> предмет </a:t>
            </a:r>
            <a:r>
              <a:rPr lang="ru-RU" sz="1200" dirty="0" err="1">
                <a:solidFill>
                  <a:prstClr val="black"/>
                </a:solidFill>
                <a:latin typeface="Times New Roman" panose="02020603050405020304" pitchFamily="18" charset="0"/>
                <a:cs typeface="Times New Roman" panose="02020603050405020304" pitchFamily="18" charset="0"/>
              </a:rPr>
              <a:t>исемнәрен</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аларның</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билгеләрен</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әйтеп</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санап</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бирделәр</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җөмләләр</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төзеделәр.Уен</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бик</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кызыклы</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һәм</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мавыктыргыч</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булды</a:t>
            </a:r>
            <a:r>
              <a:rPr lang="ru-RU" sz="1200" dirty="0">
                <a:solidFill>
                  <a:prstClr val="black"/>
                </a:solidFill>
                <a:latin typeface="Times New Roman" panose="02020603050405020304" pitchFamily="18" charset="0"/>
                <a:cs typeface="Times New Roman" panose="02020603050405020304" pitchFamily="18" charset="0"/>
              </a:rPr>
              <a:t>. </a:t>
            </a:r>
          </a:p>
          <a:p>
            <a:pPr lvl="0"/>
            <a:r>
              <a:rPr lang="ru-RU" sz="1200" dirty="0">
                <a:solidFill>
                  <a:prstClr val="black"/>
                </a:solidFill>
                <a:latin typeface="Times New Roman" panose="02020603050405020304" pitchFamily="18" charset="0"/>
                <a:cs typeface="Times New Roman" panose="02020603050405020304" pitchFamily="18" charset="0"/>
              </a:rPr>
              <a:t>        10 июня для детей была организована игра-</a:t>
            </a:r>
            <a:r>
              <a:rPr lang="ru-RU" sz="1200" dirty="0" err="1">
                <a:solidFill>
                  <a:prstClr val="black"/>
                </a:solidFill>
                <a:latin typeface="Times New Roman" panose="02020603050405020304" pitchFamily="18" charset="0"/>
                <a:cs typeface="Times New Roman" panose="02020603050405020304" pitchFamily="18" charset="0"/>
              </a:rPr>
              <a:t>Квест</a:t>
            </a:r>
            <a:r>
              <a:rPr lang="ru-RU" sz="1200" dirty="0">
                <a:solidFill>
                  <a:prstClr val="black"/>
                </a:solidFill>
                <a:latin typeface="Times New Roman" panose="02020603050405020304" pitchFamily="18" charset="0"/>
                <a:cs typeface="Times New Roman" panose="02020603050405020304" pitchFamily="18" charset="0"/>
              </a:rPr>
              <a:t>. В игре представлены названия различных предметов. Дети правильно называли и перечисляли названия предметов, их признаки, составляли предложения. Игра получилась очень интересная  и увлекательная.</a:t>
            </a:r>
            <a:endParaRPr lang="ru-RU" dirty="0"/>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3568" y="1203598"/>
            <a:ext cx="2592286" cy="194421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07904" y="2767399"/>
            <a:ext cx="3926651" cy="22061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91324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B19B0651-EE4F-4900-A07F-96A6BFA9D0F0}" type="slidenum">
              <a:rPr lang="ru-RU" smtClean="0"/>
              <a:t>49</a:t>
            </a:fld>
            <a:endParaRPr lang="ru-RU"/>
          </a:p>
        </p:txBody>
      </p:sp>
      <p:sp>
        <p:nvSpPr>
          <p:cNvPr id="6" name="Заголовок 1"/>
          <p:cNvSpPr txBox="1">
            <a:spLocks/>
          </p:cNvSpPr>
          <p:nvPr/>
        </p:nvSpPr>
        <p:spPr>
          <a:xfrm>
            <a:off x="611560" y="248665"/>
            <a:ext cx="8075240" cy="277540"/>
          </a:xfrm>
          <a:prstGeom prst="rect">
            <a:avLst/>
          </a:prstGeom>
        </p:spPr>
        <p:txBody>
          <a:bodyPr vert="horz" lIns="91440" tIns="45720" rIns="91440" bIns="45720" rtlCol="0" anchor="ctr">
            <a:normAutofit fontScale="75000" lnSpcReduction="20000"/>
          </a:bodyPr>
          <a:lstStyle>
            <a:lvl1pPr algn="ctr" defTabSz="914400" rtl="0" eaLnBrk="1" latinLnBrk="0" hangingPunct="1">
              <a:spcBef>
                <a:spcPct val="0"/>
              </a:spcBef>
              <a:buNone/>
              <a:defRPr sz="4400" b="1" kern="1200">
                <a:solidFill>
                  <a:schemeClr val="tx1"/>
                </a:solidFill>
                <a:latin typeface="+mj-lt"/>
                <a:ea typeface="+mj-ea"/>
                <a:cs typeface="+mj-cs"/>
              </a:defRPr>
            </a:lvl1pPr>
          </a:lstStyle>
          <a:p>
            <a:endParaRPr lang="ru-RU" sz="2000" dirty="0">
              <a:solidFill>
                <a:schemeClr val="tx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9" name="Рисунок 18"/>
          <p:cNvPicPr>
            <a:picLocks noChangeAspect="1"/>
          </p:cNvPicPr>
          <p:nvPr/>
        </p:nvPicPr>
        <p:blipFill>
          <a:blip r:embed="rId2"/>
          <a:stretch>
            <a:fillRect/>
          </a:stretch>
        </p:blipFill>
        <p:spPr>
          <a:xfrm>
            <a:off x="7076362" y="0"/>
            <a:ext cx="2067638" cy="902055"/>
          </a:xfrm>
          <a:prstGeom prst="rect">
            <a:avLst/>
          </a:prstGeom>
        </p:spPr>
      </p:pic>
      <p:sp>
        <p:nvSpPr>
          <p:cNvPr id="2" name="Прямоугольник 1"/>
          <p:cNvSpPr/>
          <p:nvPr/>
        </p:nvSpPr>
        <p:spPr>
          <a:xfrm>
            <a:off x="899592" y="276450"/>
            <a:ext cx="5508104" cy="307777"/>
          </a:xfrm>
          <a:prstGeom prst="rect">
            <a:avLst/>
          </a:prstGeom>
        </p:spPr>
        <p:txBody>
          <a:bodyPr wrap="square">
            <a:spAutoFit/>
          </a:bodyPr>
          <a:lstStyle/>
          <a:p>
            <a:r>
              <a:rPr lang="ru-RU" sz="1400" dirty="0" smtClean="0">
                <a:solidFill>
                  <a:srgbClr val="FF0000"/>
                </a:solidFill>
                <a:latin typeface="Calibri" panose="020F0502020204030204" pitchFamily="34" charset="0"/>
                <a:ea typeface="+mj-ea"/>
                <a:cs typeface="Calibri" panose="020F0502020204030204" pitchFamily="34" charset="0"/>
              </a:rPr>
              <a:t>«КЕЧКЕНӘ ИЛ» ИСЕМЛЕ ЧАРА/ МЕРОПРИЯТИЕ «МАЛЕНЬКАЯ СТРАНА» </a:t>
            </a:r>
            <a:endParaRPr lang="ru-RU" sz="1400" dirty="0">
              <a:solidFill>
                <a:srgbClr val="FF0000"/>
              </a:solidFill>
              <a:latin typeface="Calibri" panose="020F0502020204030204" pitchFamily="34" charset="0"/>
              <a:cs typeface="Calibri" panose="020F0502020204030204" pitchFamily="34" charset="0"/>
            </a:endParaRPr>
          </a:p>
        </p:txBody>
      </p:sp>
      <p:sp>
        <p:nvSpPr>
          <p:cNvPr id="3" name="Прямоугольник 2"/>
          <p:cNvSpPr/>
          <p:nvPr/>
        </p:nvSpPr>
        <p:spPr>
          <a:xfrm>
            <a:off x="683568" y="699542"/>
            <a:ext cx="5112568" cy="1938992"/>
          </a:xfrm>
          <a:prstGeom prst="rect">
            <a:avLst/>
          </a:prstGeom>
        </p:spPr>
        <p:txBody>
          <a:bodyPr wrap="square">
            <a:spAutoFit/>
          </a:bodyPr>
          <a:lstStyle/>
          <a:p>
            <a:pPr lvl="0"/>
            <a:r>
              <a:rPr lang="en-US" sz="1200" dirty="0" smtClean="0">
                <a:solidFill>
                  <a:prstClr val="black"/>
                </a:solidFill>
                <a:latin typeface="Times New Roman" panose="02020603050405020304" pitchFamily="18" charset="0"/>
                <a:cs typeface="Times New Roman" panose="02020603050405020304" pitchFamily="18" charset="0"/>
              </a:rPr>
              <a:t>      </a:t>
            </a:r>
            <a:r>
              <a:rPr lang="ru-RU" sz="1200" dirty="0" err="1" smtClean="0">
                <a:solidFill>
                  <a:prstClr val="black"/>
                </a:solidFill>
                <a:latin typeface="Times New Roman" panose="02020603050405020304" pitchFamily="18" charset="0"/>
                <a:cs typeface="Times New Roman" panose="02020603050405020304" pitchFamily="18" charset="0"/>
              </a:rPr>
              <a:t>Туган</a:t>
            </a:r>
            <a:r>
              <a:rPr lang="ru-RU" sz="1200" dirty="0" smtClean="0">
                <a:solidFill>
                  <a:prstClr val="black"/>
                </a:solidFill>
                <a:latin typeface="Times New Roman" panose="02020603050405020304" pitchFamily="18" charset="0"/>
                <a:cs typeface="Times New Roman" panose="02020603050405020304" pitchFamily="18" charset="0"/>
              </a:rPr>
              <a:t> </a:t>
            </a:r>
            <a:r>
              <a:rPr lang="ru-RU" sz="1200" dirty="0">
                <a:solidFill>
                  <a:prstClr val="black"/>
                </a:solidFill>
                <a:latin typeface="Times New Roman" panose="02020603050405020304" pitchFamily="18" charset="0"/>
                <a:cs typeface="Times New Roman" panose="02020603050405020304" pitchFamily="18" charset="0"/>
              </a:rPr>
              <a:t>тел </a:t>
            </a:r>
            <a:r>
              <a:rPr lang="ru-RU" sz="1200" dirty="0" err="1">
                <a:solidFill>
                  <a:prstClr val="black"/>
                </a:solidFill>
                <a:latin typeface="Times New Roman" panose="02020603050405020304" pitchFamily="18" charset="0"/>
                <a:cs typeface="Times New Roman" panose="02020603050405020304" pitchFamily="18" charset="0"/>
              </a:rPr>
              <a:t>һәм</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Халыкара</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бердәмлеге</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елы</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кысаларында</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гимназиядә</a:t>
            </a:r>
            <a:r>
              <a:rPr lang="ru-RU" sz="1200" dirty="0">
                <a:solidFill>
                  <a:prstClr val="black"/>
                </a:solidFill>
                <a:latin typeface="Times New Roman" panose="02020603050405020304" pitchFamily="18" charset="0"/>
                <a:cs typeface="Times New Roman" panose="02020603050405020304" pitchFamily="18" charset="0"/>
              </a:rPr>
              <a:t>  </a:t>
            </a:r>
            <a:endParaRPr lang="ru-RU" sz="1200" dirty="0" smtClean="0">
              <a:solidFill>
                <a:prstClr val="black"/>
              </a:solidFill>
              <a:latin typeface="Times New Roman" panose="02020603050405020304" pitchFamily="18" charset="0"/>
              <a:cs typeface="Times New Roman" panose="02020603050405020304" pitchFamily="18" charset="0"/>
            </a:endParaRPr>
          </a:p>
          <a:p>
            <a:pPr lvl="0"/>
            <a:r>
              <a:rPr lang="ru-RU" sz="1200" dirty="0" smtClean="0">
                <a:solidFill>
                  <a:prstClr val="black"/>
                </a:solidFill>
                <a:latin typeface="Times New Roman" panose="02020603050405020304" pitchFamily="18" charset="0"/>
                <a:cs typeface="Times New Roman" panose="02020603050405020304" pitchFamily="18" charset="0"/>
              </a:rPr>
              <a:t>15 </a:t>
            </a:r>
            <a:r>
              <a:rPr lang="ru-RU" sz="1200" dirty="0" err="1">
                <a:solidFill>
                  <a:prstClr val="black"/>
                </a:solidFill>
                <a:latin typeface="Times New Roman" panose="02020603050405020304" pitchFamily="18" charset="0"/>
                <a:cs typeface="Times New Roman" panose="02020603050405020304" pitchFamily="18" charset="0"/>
              </a:rPr>
              <a:t>нче</a:t>
            </a:r>
            <a:r>
              <a:rPr lang="ru-RU" sz="1200" dirty="0">
                <a:solidFill>
                  <a:prstClr val="black"/>
                </a:solidFill>
                <a:latin typeface="Times New Roman" panose="02020603050405020304" pitchFamily="18" charset="0"/>
                <a:cs typeface="Times New Roman" panose="02020603050405020304" pitchFamily="18" charset="0"/>
              </a:rPr>
              <a:t> июнь </a:t>
            </a:r>
            <a:r>
              <a:rPr lang="ru-RU" sz="1200" dirty="0" err="1">
                <a:solidFill>
                  <a:prstClr val="black"/>
                </a:solidFill>
                <a:latin typeface="Times New Roman" panose="02020603050405020304" pitchFamily="18" charset="0"/>
                <a:cs typeface="Times New Roman" panose="02020603050405020304" pitchFamily="18" charset="0"/>
              </a:rPr>
              <a:t>көнне</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Кечкенә</a:t>
            </a:r>
            <a:r>
              <a:rPr lang="ru-RU" sz="1200" dirty="0">
                <a:solidFill>
                  <a:prstClr val="black"/>
                </a:solidFill>
                <a:latin typeface="Times New Roman" panose="02020603050405020304" pitchFamily="18" charset="0"/>
                <a:cs typeface="Times New Roman" panose="02020603050405020304" pitchFamily="18" charset="0"/>
              </a:rPr>
              <a:t> ил» </a:t>
            </a:r>
            <a:r>
              <a:rPr lang="ru-RU" sz="1200" dirty="0" err="1">
                <a:solidFill>
                  <a:prstClr val="black"/>
                </a:solidFill>
                <a:latin typeface="Times New Roman" panose="02020603050405020304" pitchFamily="18" charset="0"/>
                <a:cs typeface="Times New Roman" panose="02020603050405020304" pitchFamily="18" charset="0"/>
              </a:rPr>
              <a:t>исемле</a:t>
            </a:r>
            <a:r>
              <a:rPr lang="ru-RU" sz="1200" dirty="0">
                <a:solidFill>
                  <a:prstClr val="black"/>
                </a:solidFill>
                <a:latin typeface="Times New Roman" panose="02020603050405020304" pitchFamily="18" charset="0"/>
                <a:cs typeface="Times New Roman" panose="02020603050405020304" pitchFamily="18" charset="0"/>
              </a:rPr>
              <a:t> чара </a:t>
            </a:r>
            <a:r>
              <a:rPr lang="ru-RU" sz="1200" dirty="0" err="1">
                <a:solidFill>
                  <a:prstClr val="black"/>
                </a:solidFill>
                <a:latin typeface="Times New Roman" panose="02020603050405020304" pitchFamily="18" charset="0"/>
                <a:cs typeface="Times New Roman" panose="02020603050405020304" pitchFamily="18" charset="0"/>
              </a:rPr>
              <a:t>уздырылды</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Балалар</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үзләренең</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милли</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костюмнарын</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күрсәттеләр</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шулай</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ук</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безне</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төрле</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милләтләрнең</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иҗаты</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белән</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таныштырдылар</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үз</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туган</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телләрендә</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җырлар</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шигырьләр</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сөйләделәр</a:t>
            </a:r>
            <a:r>
              <a:rPr lang="ru-RU" sz="1200" dirty="0" smtClean="0">
                <a:solidFill>
                  <a:prstClr val="black"/>
                </a:solidFill>
                <a:latin typeface="Times New Roman" panose="02020603050405020304" pitchFamily="18" charset="0"/>
                <a:cs typeface="Times New Roman" panose="02020603050405020304" pitchFamily="18" charset="0"/>
              </a:rPr>
              <a:t>.</a:t>
            </a:r>
          </a:p>
          <a:p>
            <a:pPr lvl="0"/>
            <a:r>
              <a:rPr lang="ru-RU" sz="1200" dirty="0" smtClean="0">
                <a:solidFill>
                  <a:prstClr val="black"/>
                </a:solidFill>
                <a:latin typeface="Times New Roman" panose="02020603050405020304" pitchFamily="18" charset="0"/>
                <a:cs typeface="Times New Roman" panose="02020603050405020304" pitchFamily="18" charset="0"/>
              </a:rPr>
              <a:t> </a:t>
            </a:r>
            <a:endParaRPr lang="ru-RU" sz="1200" dirty="0">
              <a:solidFill>
                <a:prstClr val="black"/>
              </a:solidFill>
              <a:latin typeface="Times New Roman" panose="02020603050405020304" pitchFamily="18" charset="0"/>
              <a:cs typeface="Times New Roman" panose="02020603050405020304" pitchFamily="18" charset="0"/>
            </a:endParaRPr>
          </a:p>
          <a:p>
            <a:pPr lvl="0"/>
            <a:r>
              <a:rPr lang="ru-RU" sz="1200" dirty="0">
                <a:solidFill>
                  <a:prstClr val="black"/>
                </a:solidFill>
                <a:latin typeface="Times New Roman" panose="02020603050405020304" pitchFamily="18" charset="0"/>
                <a:cs typeface="Times New Roman" panose="02020603050405020304" pitchFamily="18" charset="0"/>
              </a:rPr>
              <a:t>     </a:t>
            </a:r>
            <a:r>
              <a:rPr lang="en-US" sz="1200" dirty="0" smtClean="0">
                <a:solidFill>
                  <a:prstClr val="black"/>
                </a:solidFill>
                <a:latin typeface="Times New Roman" panose="02020603050405020304" pitchFamily="18" charset="0"/>
                <a:cs typeface="Times New Roman" panose="02020603050405020304" pitchFamily="18" charset="0"/>
              </a:rPr>
              <a:t> </a:t>
            </a:r>
            <a:r>
              <a:rPr lang="ru-RU" sz="1200" dirty="0" smtClean="0">
                <a:solidFill>
                  <a:prstClr val="black"/>
                </a:solidFill>
                <a:latin typeface="Times New Roman" panose="02020603050405020304" pitchFamily="18" charset="0"/>
                <a:cs typeface="Times New Roman" panose="02020603050405020304" pitchFamily="18" charset="0"/>
              </a:rPr>
              <a:t>15 </a:t>
            </a:r>
            <a:r>
              <a:rPr lang="ru-RU" sz="1200" dirty="0">
                <a:solidFill>
                  <a:prstClr val="black"/>
                </a:solidFill>
                <a:latin typeface="Times New Roman" panose="02020603050405020304" pitchFamily="18" charset="0"/>
                <a:cs typeface="Times New Roman" panose="02020603050405020304" pitchFamily="18" charset="0"/>
              </a:rPr>
              <a:t>июня прошло мероприятие,  посвященное году родных языков и народного единства.  Ребята продемонстрировали свои национальные костюмы, а также познакомили нас с творчеством разных национальностей. Исполняли песни и стихи на родном языке.</a:t>
            </a:r>
          </a:p>
        </p:txBody>
      </p:sp>
      <p:pic>
        <p:nvPicPr>
          <p:cNvPr id="7"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4102" r="1936" b="26599"/>
          <a:stretch/>
        </p:blipFill>
        <p:spPr bwMode="auto">
          <a:xfrm>
            <a:off x="586172" y="3043429"/>
            <a:ext cx="2758339" cy="19177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5"/>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20568" b="22680"/>
          <a:stretch/>
        </p:blipFill>
        <p:spPr bwMode="auto">
          <a:xfrm>
            <a:off x="6176101" y="991406"/>
            <a:ext cx="2622110" cy="17602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4"/>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35986" r="89" b="19792"/>
          <a:stretch/>
        </p:blipFill>
        <p:spPr bwMode="auto">
          <a:xfrm>
            <a:off x="6212744" y="3041997"/>
            <a:ext cx="2592288" cy="18304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3"/>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12470" b="44439"/>
          <a:stretch/>
        </p:blipFill>
        <p:spPr bwMode="auto">
          <a:xfrm>
            <a:off x="3539622" y="3041997"/>
            <a:ext cx="2448272" cy="1875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5692862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B19B0651-EE4F-4900-A07F-96A6BFA9D0F0}" type="slidenum">
              <a:rPr lang="ru-RU" smtClean="0"/>
              <a:t>50</a:t>
            </a:fld>
            <a:endParaRPr lang="ru-RU"/>
          </a:p>
        </p:txBody>
      </p:sp>
      <p:sp>
        <p:nvSpPr>
          <p:cNvPr id="6" name="Заголовок 1"/>
          <p:cNvSpPr txBox="1">
            <a:spLocks/>
          </p:cNvSpPr>
          <p:nvPr/>
        </p:nvSpPr>
        <p:spPr>
          <a:xfrm>
            <a:off x="611560" y="248665"/>
            <a:ext cx="8075240" cy="277540"/>
          </a:xfrm>
          <a:prstGeom prst="rect">
            <a:avLst/>
          </a:prstGeom>
        </p:spPr>
        <p:txBody>
          <a:bodyPr vert="horz" lIns="91440" tIns="45720" rIns="91440" bIns="45720" rtlCol="0" anchor="ctr">
            <a:normAutofit fontScale="75000" lnSpcReduction="20000"/>
          </a:bodyPr>
          <a:lstStyle>
            <a:lvl1pPr algn="ctr" defTabSz="914400" rtl="0" eaLnBrk="1" latinLnBrk="0" hangingPunct="1">
              <a:spcBef>
                <a:spcPct val="0"/>
              </a:spcBef>
              <a:buNone/>
              <a:defRPr sz="4400" b="1" kern="1200">
                <a:solidFill>
                  <a:schemeClr val="tx1"/>
                </a:solidFill>
                <a:latin typeface="+mj-lt"/>
                <a:ea typeface="+mj-ea"/>
                <a:cs typeface="+mj-cs"/>
              </a:defRPr>
            </a:lvl1pPr>
          </a:lstStyle>
          <a:p>
            <a:endParaRPr lang="ru-RU" sz="2000" dirty="0">
              <a:solidFill>
                <a:schemeClr val="tx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9" name="Рисунок 18"/>
          <p:cNvPicPr>
            <a:picLocks noChangeAspect="1"/>
          </p:cNvPicPr>
          <p:nvPr/>
        </p:nvPicPr>
        <p:blipFill>
          <a:blip r:embed="rId2"/>
          <a:stretch>
            <a:fillRect/>
          </a:stretch>
        </p:blipFill>
        <p:spPr>
          <a:xfrm>
            <a:off x="7076362" y="0"/>
            <a:ext cx="2067638" cy="902055"/>
          </a:xfrm>
          <a:prstGeom prst="rect">
            <a:avLst/>
          </a:prstGeom>
        </p:spPr>
      </p:pic>
      <p:sp>
        <p:nvSpPr>
          <p:cNvPr id="2" name="Прямоугольник 1"/>
          <p:cNvSpPr/>
          <p:nvPr/>
        </p:nvSpPr>
        <p:spPr>
          <a:xfrm>
            <a:off x="755576" y="297138"/>
            <a:ext cx="5940152" cy="307777"/>
          </a:xfrm>
          <a:prstGeom prst="rect">
            <a:avLst/>
          </a:prstGeom>
        </p:spPr>
        <p:txBody>
          <a:bodyPr wrap="square">
            <a:spAutoFit/>
          </a:bodyPr>
          <a:lstStyle/>
          <a:p>
            <a:pPr algn="ctr"/>
            <a:r>
              <a:rPr lang="ru-RU" sz="1400" dirty="0" smtClean="0">
                <a:solidFill>
                  <a:srgbClr val="FF0000"/>
                </a:solidFill>
                <a:latin typeface="Calibri" panose="020F0502020204030204" pitchFamily="34" charset="0"/>
                <a:ea typeface="+mj-ea"/>
                <a:cs typeface="Calibri" panose="020F0502020204030204" pitchFamily="34" charset="0"/>
              </a:rPr>
              <a:t>«КЕЧКЕНӘ ИЛ» ИСЕМЛЕ ЧАРА/ МЕРОПРИЯТИЕ «МАЛЕНЬКАЯ СТРАНА» </a:t>
            </a:r>
            <a:endParaRPr lang="ru-RU" sz="1400" dirty="0">
              <a:solidFill>
                <a:srgbClr val="FF0000"/>
              </a:solidFill>
              <a:latin typeface="Calibri" panose="020F0502020204030204" pitchFamily="34" charset="0"/>
              <a:cs typeface="Calibri" panose="020F0502020204030204" pitchFamily="34" charset="0"/>
            </a:endParaRPr>
          </a:p>
        </p:txBody>
      </p:sp>
      <p:pic>
        <p:nvPicPr>
          <p:cNvPr id="7"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18407" r="12012" b="30864"/>
          <a:stretch/>
        </p:blipFill>
        <p:spPr bwMode="auto">
          <a:xfrm>
            <a:off x="755576" y="1147485"/>
            <a:ext cx="2725069" cy="245758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26593" r="6784" b="18392"/>
          <a:stretch/>
        </p:blipFill>
        <p:spPr bwMode="auto">
          <a:xfrm>
            <a:off x="3635896" y="2436451"/>
            <a:ext cx="2402517" cy="2520807"/>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4"/>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1607" t="11170" r="4723"/>
          <a:stretch/>
        </p:blipFill>
        <p:spPr bwMode="auto">
          <a:xfrm>
            <a:off x="6228184" y="1147485"/>
            <a:ext cx="2782059" cy="2210612"/>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156146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B19B0651-EE4F-4900-A07F-96A6BFA9D0F0}" type="slidenum">
              <a:rPr lang="ru-RU" smtClean="0"/>
              <a:t>51</a:t>
            </a:fld>
            <a:endParaRPr lang="ru-RU"/>
          </a:p>
        </p:txBody>
      </p:sp>
      <p:sp>
        <p:nvSpPr>
          <p:cNvPr id="6" name="Заголовок 1"/>
          <p:cNvSpPr txBox="1">
            <a:spLocks/>
          </p:cNvSpPr>
          <p:nvPr/>
        </p:nvSpPr>
        <p:spPr>
          <a:xfrm>
            <a:off x="1763688" y="233387"/>
            <a:ext cx="4392488" cy="2775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b="1" kern="1200">
                <a:solidFill>
                  <a:schemeClr val="tx1"/>
                </a:solidFill>
                <a:latin typeface="+mj-lt"/>
                <a:ea typeface="+mj-ea"/>
                <a:cs typeface="+mj-cs"/>
              </a:defRPr>
            </a:lvl1pPr>
          </a:lstStyle>
          <a:p>
            <a:r>
              <a:rPr lang="ru-RU" sz="1200" b="0" dirty="0" smtClean="0">
                <a:solidFill>
                  <a:srgbClr val="FF0000"/>
                </a:solidFill>
                <a:latin typeface="Calibri" panose="020F0502020204030204" pitchFamily="34" charset="0"/>
                <a:cs typeface="Calibri" panose="020F0502020204030204" pitchFamily="34" charset="0"/>
              </a:rPr>
              <a:t>ПУТЕШЕСТВИЕ В ИСТОРИЮ </a:t>
            </a:r>
            <a:r>
              <a:rPr lang="en-US" sz="1200" b="0" dirty="0" smtClean="0">
                <a:solidFill>
                  <a:srgbClr val="FF0000"/>
                </a:solidFill>
                <a:latin typeface="Calibri" panose="020F0502020204030204" pitchFamily="34" charset="0"/>
                <a:cs typeface="Calibri" panose="020F0502020204030204" pitchFamily="34" charset="0"/>
              </a:rPr>
              <a:t>/</a:t>
            </a:r>
            <a:r>
              <a:rPr lang="ru-RU" sz="1200" b="0" dirty="0" smtClean="0">
                <a:solidFill>
                  <a:srgbClr val="FF0000"/>
                </a:solidFill>
                <a:latin typeface="Calibri" panose="020F0502020204030204" pitchFamily="34" charset="0"/>
                <a:cs typeface="Calibri" panose="020F0502020204030204" pitchFamily="34" charset="0"/>
              </a:rPr>
              <a:t> </a:t>
            </a:r>
            <a:r>
              <a:rPr lang="tt-RU" sz="1200" b="0" dirty="0" smtClean="0">
                <a:solidFill>
                  <a:srgbClr val="FF0000"/>
                </a:solidFill>
                <a:latin typeface="Calibri" panose="020F0502020204030204" pitchFamily="34" charset="0"/>
                <a:cs typeface="Calibri" panose="020F0502020204030204" pitchFamily="34" charset="0"/>
              </a:rPr>
              <a:t>ТАРИХКА СӘЯХӘТ</a:t>
            </a:r>
            <a:endParaRPr lang="ru-RU" sz="1200" b="0" dirty="0">
              <a:solidFill>
                <a:srgbClr val="FF0000"/>
              </a:solidFill>
              <a:latin typeface="Calibri" panose="020F0502020204030204" pitchFamily="34" charset="0"/>
              <a:cs typeface="Calibri" panose="020F0502020204030204" pitchFamily="34" charset="0"/>
            </a:endParaRPr>
          </a:p>
        </p:txBody>
      </p:sp>
      <p:pic>
        <p:nvPicPr>
          <p:cNvPr id="19" name="Рисунок 18"/>
          <p:cNvPicPr>
            <a:picLocks noChangeAspect="1"/>
          </p:cNvPicPr>
          <p:nvPr/>
        </p:nvPicPr>
        <p:blipFill>
          <a:blip r:embed="rId2"/>
          <a:stretch>
            <a:fillRect/>
          </a:stretch>
        </p:blipFill>
        <p:spPr>
          <a:xfrm>
            <a:off x="7308304" y="239165"/>
            <a:ext cx="1728192" cy="636745"/>
          </a:xfrm>
          <a:prstGeom prst="rect">
            <a:avLst/>
          </a:prstGeom>
        </p:spPr>
      </p:pic>
      <p:pic>
        <p:nvPicPr>
          <p:cNvPr id="512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59632" y="2409110"/>
            <a:ext cx="3106028" cy="23295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36095" y="2355726"/>
            <a:ext cx="3177205" cy="23829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1763688" y="771550"/>
            <a:ext cx="5621796" cy="1384995"/>
          </a:xfrm>
          <a:prstGeom prst="rect">
            <a:avLst/>
          </a:prstGeom>
          <a:noFill/>
        </p:spPr>
        <p:txBody>
          <a:bodyPr wrap="square" rtlCol="0">
            <a:spAutoFit/>
          </a:bodyPr>
          <a:lstStyle/>
          <a:p>
            <a:r>
              <a:rPr lang="ru-RU" sz="1200" dirty="0" smtClean="0"/>
              <a:t>    </a:t>
            </a:r>
            <a:r>
              <a:rPr lang="ru-RU" sz="1200" dirty="0"/>
              <a:t> </a:t>
            </a:r>
            <a:r>
              <a:rPr lang="ru-RU" sz="1200" dirty="0" err="1">
                <a:latin typeface="Times New Roman" panose="02020603050405020304" pitchFamily="18" charset="0"/>
                <a:cs typeface="Times New Roman" panose="02020603050405020304" pitchFamily="18" charset="0"/>
              </a:rPr>
              <a:t>Туган</a:t>
            </a:r>
            <a:r>
              <a:rPr lang="ru-RU" sz="1200" dirty="0">
                <a:latin typeface="Times New Roman" panose="02020603050405020304" pitchFamily="18" charset="0"/>
                <a:cs typeface="Times New Roman" panose="02020603050405020304" pitchFamily="18" charset="0"/>
              </a:rPr>
              <a:t> теле </a:t>
            </a:r>
            <a:r>
              <a:rPr lang="ru-RU" sz="1200" dirty="0" err="1">
                <a:latin typeface="Times New Roman" panose="02020603050405020304" pitchFamily="18" charset="0"/>
                <a:cs typeface="Times New Roman" panose="02020603050405020304" pitchFamily="18" charset="0"/>
              </a:rPr>
              <a:t>укытучылары</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Кизләү</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авылында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сәяхәттә</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булдылар</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Сәяхәт</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барышында</a:t>
            </a:r>
            <a:r>
              <a:rPr lang="ru-RU" sz="1200" dirty="0">
                <a:latin typeface="Times New Roman" panose="02020603050405020304" pitchFamily="18" charset="0"/>
                <a:cs typeface="Times New Roman" panose="02020603050405020304" pitchFamily="18" charset="0"/>
              </a:rPr>
              <a:t> бай </a:t>
            </a:r>
            <a:r>
              <a:rPr lang="ru-RU" sz="1200" dirty="0" err="1">
                <a:latin typeface="Times New Roman" panose="02020603050405020304" pitchFamily="18" charset="0"/>
                <a:cs typeface="Times New Roman" panose="02020603050405020304" pitchFamily="18" charset="0"/>
              </a:rPr>
              <a:t>тарихлы</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борынгы</a:t>
            </a:r>
            <a:r>
              <a:rPr lang="ru-RU" sz="1200" dirty="0">
                <a:latin typeface="Times New Roman" panose="02020603050405020304" pitchFamily="18" charset="0"/>
                <a:cs typeface="Times New Roman" panose="02020603050405020304" pitchFamily="18" charset="0"/>
              </a:rPr>
              <a:t> </a:t>
            </a:r>
            <a:r>
              <a:rPr lang="ru-RU" sz="1200" dirty="0" err="1" smtClean="0">
                <a:latin typeface="Times New Roman" panose="02020603050405020304" pitchFamily="18" charset="0"/>
                <a:cs typeface="Times New Roman" panose="02020603050405020304" pitchFamily="18" charset="0"/>
              </a:rPr>
              <a:t>мәктәп</a:t>
            </a:r>
            <a:r>
              <a:rPr lang="ru-RU" sz="1200" dirty="0" smtClean="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искиткеч</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гүзәл</a:t>
            </a:r>
            <a:r>
              <a:rPr lang="ru-RU" sz="1200" dirty="0">
                <a:latin typeface="Times New Roman" panose="02020603050405020304" pitchFamily="18" charset="0"/>
                <a:cs typeface="Times New Roman" panose="02020603050405020304" pitchFamily="18" charset="0"/>
              </a:rPr>
              <a:t> </a:t>
            </a:r>
            <a:r>
              <a:rPr lang="ru-RU" sz="1200" dirty="0" err="1" smtClean="0">
                <a:latin typeface="Times New Roman" panose="02020603050405020304" pitchFamily="18" charset="0"/>
                <a:cs typeface="Times New Roman" panose="02020603050405020304" pitchFamily="18" charset="0"/>
              </a:rPr>
              <a:t>табигать</a:t>
            </a:r>
            <a:r>
              <a:rPr lang="ru-RU" sz="1200" dirty="0" smtClean="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белән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танышып</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кайттылар</a:t>
            </a:r>
            <a:r>
              <a:rPr lang="ru-RU" sz="1200" dirty="0">
                <a:latin typeface="Times New Roman" panose="02020603050405020304" pitchFamily="18" charset="0"/>
                <a:cs typeface="Times New Roman" panose="02020603050405020304" pitchFamily="18" charset="0"/>
              </a:rPr>
              <a:t>.  </a:t>
            </a:r>
            <a:endParaRPr lang="ru-RU" sz="1200" dirty="0" smtClean="0">
              <a:latin typeface="Times New Roman" panose="02020603050405020304" pitchFamily="18" charset="0"/>
              <a:cs typeface="Times New Roman" panose="02020603050405020304" pitchFamily="18" charset="0"/>
            </a:endParaRPr>
          </a:p>
          <a:p>
            <a:endParaRPr lang="ru-RU" sz="1200" dirty="0" smtClean="0">
              <a:latin typeface="Times New Roman" panose="02020603050405020304" pitchFamily="18" charset="0"/>
              <a:cs typeface="Times New Roman" panose="02020603050405020304" pitchFamily="18" charset="0"/>
            </a:endParaRPr>
          </a:p>
          <a:p>
            <a:r>
              <a:rPr lang="ru-RU" sz="1200" dirty="0">
                <a:latin typeface="Times New Roman" panose="02020603050405020304" pitchFamily="18" charset="0"/>
                <a:cs typeface="Times New Roman" panose="02020603050405020304" pitchFamily="18" charset="0"/>
              </a:rPr>
              <a:t> </a:t>
            </a:r>
            <a:r>
              <a:rPr lang="ru-RU" sz="1200" dirty="0" smtClean="0">
                <a:latin typeface="Times New Roman" panose="02020603050405020304" pitchFamily="18" charset="0"/>
                <a:cs typeface="Times New Roman" panose="02020603050405020304" pitchFamily="18" charset="0"/>
              </a:rPr>
              <a:t>      </a:t>
            </a:r>
            <a:r>
              <a:rPr lang="ru-RU" sz="1200" dirty="0" smtClean="0">
                <a:latin typeface="Times New Roman" panose="02020603050405020304" pitchFamily="18" charset="0"/>
                <a:cs typeface="Times New Roman" panose="02020603050405020304" pitchFamily="18" charset="0"/>
              </a:rPr>
              <a:t>Учителя </a:t>
            </a:r>
            <a:r>
              <a:rPr lang="ru-RU" sz="1200" dirty="0" smtClean="0">
                <a:latin typeface="Times New Roman" panose="02020603050405020304" pitchFamily="18" charset="0"/>
                <a:cs typeface="Times New Roman" panose="02020603050405020304" pitchFamily="18" charset="0"/>
              </a:rPr>
              <a:t>родного </a:t>
            </a:r>
            <a:r>
              <a:rPr lang="ru-RU" sz="1200" dirty="0">
                <a:latin typeface="Times New Roman" panose="02020603050405020304" pitchFamily="18" charset="0"/>
                <a:cs typeface="Times New Roman" panose="02020603050405020304" pitchFamily="18" charset="0"/>
              </a:rPr>
              <a:t>языка побывали в </a:t>
            </a:r>
            <a:r>
              <a:rPr lang="ru-RU" sz="1200" dirty="0" smtClean="0">
                <a:latin typeface="Times New Roman" panose="02020603050405020304" pitchFamily="18" charset="0"/>
                <a:cs typeface="Times New Roman" panose="02020603050405020304" pitchFamily="18" charset="0"/>
              </a:rPr>
              <a:t>деревне </a:t>
            </a:r>
            <a:r>
              <a:rPr lang="ru-RU" sz="1200" dirty="0" err="1" smtClean="0">
                <a:latin typeface="Times New Roman" panose="02020603050405020304" pitchFamily="18" charset="0"/>
                <a:cs typeface="Times New Roman" panose="02020603050405020304" pitchFamily="18" charset="0"/>
              </a:rPr>
              <a:t>Курманаево</a:t>
            </a:r>
            <a:r>
              <a:rPr lang="ru-RU" sz="1200" dirty="0" smtClean="0">
                <a:latin typeface="Times New Roman" panose="02020603050405020304" pitchFamily="18" charset="0"/>
                <a:cs typeface="Times New Roman" panose="02020603050405020304" pitchFamily="18" charset="0"/>
              </a:rPr>
              <a:t>. </a:t>
            </a:r>
            <a:r>
              <a:rPr lang="ru-RU" sz="1200" dirty="0">
                <a:latin typeface="Times New Roman" panose="02020603050405020304" pitchFamily="18" charset="0"/>
                <a:cs typeface="Times New Roman" panose="02020603050405020304" pitchFamily="18" charset="0"/>
              </a:rPr>
              <a:t>В ходе путешествия они познакомились с богатой историей </a:t>
            </a:r>
            <a:r>
              <a:rPr lang="ru-RU" sz="1200" dirty="0" smtClean="0">
                <a:latin typeface="Times New Roman" panose="02020603050405020304" pitchFamily="18" charset="0"/>
                <a:cs typeface="Times New Roman" panose="02020603050405020304" pitchFamily="18" charset="0"/>
              </a:rPr>
              <a:t>древней </a:t>
            </a:r>
            <a:r>
              <a:rPr lang="ru-RU" sz="1200" dirty="0">
                <a:latin typeface="Times New Roman" panose="02020603050405020304" pitchFamily="18" charset="0"/>
                <a:cs typeface="Times New Roman" panose="02020603050405020304" pitchFamily="18" charset="0"/>
              </a:rPr>
              <a:t>школы, удивительной живописной природой</a:t>
            </a:r>
            <a:r>
              <a:rPr lang="ru-RU" sz="1200" dirty="0" smtClean="0">
                <a:latin typeface="Times New Roman" panose="02020603050405020304" pitchFamily="18" charset="0"/>
                <a:cs typeface="Times New Roman" panose="02020603050405020304" pitchFamily="18" charset="0"/>
              </a:rPr>
              <a:t>.</a:t>
            </a:r>
            <a:endParaRPr lang="tt-RU" sz="12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6633673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02767" y="863667"/>
            <a:ext cx="7139135" cy="3024336"/>
          </a:xfrm>
        </p:spPr>
        <p:txBody>
          <a:bodyPr>
            <a:normAutofit fontScale="90000"/>
          </a:bodyPr>
          <a:lstStyle/>
          <a:p>
            <a:r>
              <a:rPr lang="ru-RU" sz="1600" b="0" dirty="0" smtClean="0">
                <a:latin typeface="Calibri" panose="020F0502020204030204" pitchFamily="34" charset="0"/>
                <a:cs typeface="Calibri" panose="020F0502020204030204" pitchFamily="34" charset="0"/>
              </a:rPr>
              <a:t>    </a:t>
            </a:r>
            <a:r>
              <a:rPr lang="ru-RU" sz="1600" b="0" dirty="0">
                <a:latin typeface="Calibri" panose="020F0502020204030204" pitchFamily="34" charset="0"/>
                <a:cs typeface="Calibri" panose="020F0502020204030204" pitchFamily="34" charset="0"/>
              </a:rPr>
              <a:t> </a:t>
            </a:r>
            <a:r>
              <a:rPr lang="ru-RU" sz="1300" b="0" dirty="0">
                <a:latin typeface="Times New Roman" panose="02020603050405020304" pitchFamily="18" charset="0"/>
                <a:cs typeface="Times New Roman" panose="02020603050405020304" pitchFamily="18" charset="0"/>
              </a:rPr>
              <a:t>16 </a:t>
            </a:r>
            <a:r>
              <a:rPr lang="ru-RU" sz="1300" b="0" dirty="0" err="1">
                <a:latin typeface="Times New Roman" panose="02020603050405020304" pitchFamily="18" charset="0"/>
                <a:cs typeface="Times New Roman" panose="02020603050405020304" pitchFamily="18" charset="0"/>
              </a:rPr>
              <a:t>нчы</a:t>
            </a:r>
            <a:r>
              <a:rPr lang="ru-RU" sz="1300" b="0" dirty="0">
                <a:latin typeface="Times New Roman" panose="02020603050405020304" pitchFamily="18" charset="0"/>
                <a:cs typeface="Times New Roman" panose="02020603050405020304" pitchFamily="18" charset="0"/>
              </a:rPr>
              <a:t> </a:t>
            </a:r>
            <a:r>
              <a:rPr lang="ru-RU" sz="1300" b="0" dirty="0" err="1">
                <a:latin typeface="Times New Roman" panose="02020603050405020304" pitchFamily="18" charset="0"/>
                <a:cs typeface="Times New Roman" panose="02020603050405020304" pitchFamily="18" charset="0"/>
              </a:rPr>
              <a:t>июньдә</a:t>
            </a:r>
            <a:r>
              <a:rPr lang="ru-RU" sz="1300" b="0" dirty="0">
                <a:latin typeface="Times New Roman" panose="02020603050405020304" pitchFamily="18" charset="0"/>
                <a:cs typeface="Times New Roman" panose="02020603050405020304" pitchFamily="18" charset="0"/>
              </a:rPr>
              <a:t> </a:t>
            </a:r>
            <a:r>
              <a:rPr lang="ru-RU" sz="1300" b="0" dirty="0" err="1">
                <a:latin typeface="Times New Roman" panose="02020603050405020304" pitchFamily="18" charset="0"/>
                <a:cs typeface="Times New Roman" panose="02020603050405020304" pitchFamily="18" charset="0"/>
              </a:rPr>
              <a:t>шәһәребездә</a:t>
            </a:r>
            <a:r>
              <a:rPr lang="ru-RU" sz="1300" b="0" dirty="0">
                <a:latin typeface="Times New Roman" panose="02020603050405020304" pitchFamily="18" charset="0"/>
                <a:cs typeface="Times New Roman" panose="02020603050405020304" pitchFamily="18" charset="0"/>
              </a:rPr>
              <a:t> </a:t>
            </a:r>
            <a:r>
              <a:rPr lang="ru-RU" sz="1300" b="0" dirty="0" err="1">
                <a:latin typeface="Times New Roman" panose="02020603050405020304" pitchFamily="18" charset="0"/>
                <a:cs typeface="Times New Roman" panose="02020603050405020304" pitchFamily="18" charset="0"/>
              </a:rPr>
              <a:t>хезмәт</a:t>
            </a:r>
            <a:r>
              <a:rPr lang="ru-RU" sz="1300" b="0" dirty="0">
                <a:latin typeface="Times New Roman" panose="02020603050405020304" pitchFamily="18" charset="0"/>
                <a:cs typeface="Times New Roman" panose="02020603050405020304" pitchFamily="18" charset="0"/>
              </a:rPr>
              <a:t> </a:t>
            </a:r>
            <a:r>
              <a:rPr lang="ru-RU" sz="1300" b="0" dirty="0" err="1">
                <a:latin typeface="Times New Roman" panose="02020603050405020304" pitchFamily="18" charset="0"/>
                <a:cs typeface="Times New Roman" panose="02020603050405020304" pitchFamily="18" charset="0"/>
              </a:rPr>
              <a:t>һәм</a:t>
            </a:r>
            <a:r>
              <a:rPr lang="ru-RU" sz="1300" b="0" dirty="0">
                <a:latin typeface="Times New Roman" panose="02020603050405020304" pitchFamily="18" charset="0"/>
                <a:cs typeface="Times New Roman" panose="02020603050405020304" pitchFamily="18" charset="0"/>
              </a:rPr>
              <a:t> </a:t>
            </a:r>
            <a:r>
              <a:rPr lang="ru-RU" sz="1300" b="0" dirty="0" err="1">
                <a:latin typeface="Times New Roman" panose="02020603050405020304" pitchFamily="18" charset="0"/>
                <a:cs typeface="Times New Roman" panose="02020603050405020304" pitchFamily="18" charset="0"/>
              </a:rPr>
              <a:t>дуслык</a:t>
            </a:r>
            <a:r>
              <a:rPr lang="ru-RU" sz="1300" b="0" dirty="0">
                <a:latin typeface="Times New Roman" panose="02020603050405020304" pitchFamily="18" charset="0"/>
                <a:cs typeface="Times New Roman" panose="02020603050405020304" pitchFamily="18" charset="0"/>
              </a:rPr>
              <a:t> </a:t>
            </a:r>
            <a:r>
              <a:rPr lang="ru-RU" sz="1300" b="0" dirty="0" err="1">
                <a:latin typeface="Times New Roman" panose="02020603050405020304" pitchFamily="18" charset="0"/>
                <a:cs typeface="Times New Roman" panose="02020603050405020304" pitchFamily="18" charset="0"/>
              </a:rPr>
              <a:t>бәйрәме</a:t>
            </a:r>
            <a:r>
              <a:rPr lang="ru-RU" sz="1300" b="0" dirty="0">
                <a:latin typeface="Times New Roman" panose="02020603050405020304" pitchFamily="18" charset="0"/>
                <a:cs typeface="Times New Roman" panose="02020603050405020304" pitchFamily="18" charset="0"/>
              </a:rPr>
              <a:t> Сабан туе узды. </a:t>
            </a:r>
            <a:r>
              <a:rPr lang="ru-RU" sz="1300" b="0" dirty="0" err="1">
                <a:latin typeface="Times New Roman" panose="02020603050405020304" pitchFamily="18" charset="0"/>
                <a:cs typeface="Times New Roman" panose="02020603050405020304" pitchFamily="18" charset="0"/>
              </a:rPr>
              <a:t>Туган</a:t>
            </a:r>
            <a:r>
              <a:rPr lang="ru-RU" sz="1300" b="0" dirty="0">
                <a:latin typeface="Times New Roman" panose="02020603050405020304" pitchFamily="18" charset="0"/>
                <a:cs typeface="Times New Roman" panose="02020603050405020304" pitchFamily="18" charset="0"/>
              </a:rPr>
              <a:t> </a:t>
            </a:r>
            <a:r>
              <a:rPr lang="ru-RU" sz="1300" b="0" dirty="0" err="1">
                <a:latin typeface="Times New Roman" panose="02020603050405020304" pitchFamily="18" charset="0"/>
                <a:cs typeface="Times New Roman" panose="02020603050405020304" pitchFamily="18" charset="0"/>
              </a:rPr>
              <a:t>телләр</a:t>
            </a:r>
            <a:r>
              <a:rPr lang="ru-RU" sz="1300" b="0" dirty="0">
                <a:latin typeface="Times New Roman" panose="02020603050405020304" pitchFamily="18" charset="0"/>
                <a:cs typeface="Times New Roman" panose="02020603050405020304" pitchFamily="18" charset="0"/>
              </a:rPr>
              <a:t> </a:t>
            </a:r>
            <a:r>
              <a:rPr lang="ru-RU" sz="1300" b="0" dirty="0" err="1">
                <a:latin typeface="Times New Roman" panose="02020603050405020304" pitchFamily="18" charset="0"/>
                <a:cs typeface="Times New Roman" panose="02020603050405020304" pitchFamily="18" charset="0"/>
              </a:rPr>
              <a:t>һәм</a:t>
            </a:r>
            <a:r>
              <a:rPr lang="ru-RU" sz="1300" b="0" dirty="0">
                <a:latin typeface="Times New Roman" panose="02020603050405020304" pitchFamily="18" charset="0"/>
                <a:cs typeface="Times New Roman" panose="02020603050405020304" pitchFamily="18" charset="0"/>
              </a:rPr>
              <a:t> </a:t>
            </a:r>
            <a:r>
              <a:rPr lang="ru-RU" sz="1300" b="0" dirty="0" err="1">
                <a:latin typeface="Times New Roman" panose="02020603050405020304" pitchFamily="18" charset="0"/>
                <a:cs typeface="Times New Roman" panose="02020603050405020304" pitchFamily="18" charset="0"/>
              </a:rPr>
              <a:t>халыклар</a:t>
            </a:r>
            <a:r>
              <a:rPr lang="ru-RU" sz="1300" b="0" dirty="0">
                <a:latin typeface="Times New Roman" panose="02020603050405020304" pitchFamily="18" charset="0"/>
                <a:cs typeface="Times New Roman" panose="02020603050405020304" pitchFamily="18" charset="0"/>
              </a:rPr>
              <a:t> </a:t>
            </a:r>
            <a:r>
              <a:rPr lang="ru-RU" sz="1300" b="0" dirty="0" err="1">
                <a:latin typeface="Times New Roman" panose="02020603050405020304" pitchFamily="18" charset="0"/>
                <a:cs typeface="Times New Roman" panose="02020603050405020304" pitchFamily="18" charset="0"/>
              </a:rPr>
              <a:t>бердәмлеге</a:t>
            </a:r>
            <a:r>
              <a:rPr lang="ru-RU" sz="1300" b="0" dirty="0">
                <a:latin typeface="Times New Roman" panose="02020603050405020304" pitchFamily="18" charset="0"/>
                <a:cs typeface="Times New Roman" panose="02020603050405020304" pitchFamily="18" charset="0"/>
              </a:rPr>
              <a:t> </a:t>
            </a:r>
            <a:r>
              <a:rPr lang="ru-RU" sz="1300" b="0" dirty="0" err="1">
                <a:latin typeface="Times New Roman" panose="02020603050405020304" pitchFamily="18" charset="0"/>
                <a:cs typeface="Times New Roman" panose="02020603050405020304" pitchFamily="18" charset="0"/>
              </a:rPr>
              <a:t>кысаларында</a:t>
            </a:r>
            <a:r>
              <a:rPr lang="ru-RU" sz="1300" b="0" dirty="0">
                <a:latin typeface="Times New Roman" panose="02020603050405020304" pitchFamily="18" charset="0"/>
                <a:cs typeface="Times New Roman" panose="02020603050405020304" pitchFamily="18" charset="0"/>
              </a:rPr>
              <a:t> </a:t>
            </a:r>
            <a:r>
              <a:rPr lang="ru-RU" sz="1300" b="0" dirty="0" err="1">
                <a:latin typeface="Times New Roman" panose="02020603050405020304" pitchFamily="18" charset="0"/>
                <a:cs typeface="Times New Roman" panose="02020603050405020304" pitchFamily="18" charset="0"/>
              </a:rPr>
              <a:t>бәйрәмдә</a:t>
            </a:r>
            <a:r>
              <a:rPr lang="ru-RU" sz="1300" b="0" dirty="0">
                <a:latin typeface="Times New Roman" panose="02020603050405020304" pitchFamily="18" charset="0"/>
                <a:cs typeface="Times New Roman" panose="02020603050405020304" pitchFamily="18" charset="0"/>
              </a:rPr>
              <a:t> </a:t>
            </a:r>
            <a:r>
              <a:rPr lang="ru-RU" sz="1300" b="0" dirty="0" err="1">
                <a:latin typeface="Times New Roman" panose="02020603050405020304" pitchFamily="18" charset="0"/>
                <a:cs typeface="Times New Roman" panose="02020603050405020304" pitchFamily="18" charset="0"/>
              </a:rPr>
              <a:t>туган</a:t>
            </a:r>
            <a:r>
              <a:rPr lang="ru-RU" sz="1300" b="0" dirty="0">
                <a:latin typeface="Times New Roman" panose="02020603050405020304" pitchFamily="18" charset="0"/>
                <a:cs typeface="Times New Roman" panose="02020603050405020304" pitchFamily="18" charset="0"/>
              </a:rPr>
              <a:t> тел </a:t>
            </a:r>
            <a:r>
              <a:rPr lang="ru-RU" sz="1300" b="0" dirty="0" err="1">
                <a:latin typeface="Times New Roman" panose="02020603050405020304" pitchFamily="18" charset="0"/>
                <a:cs typeface="Times New Roman" panose="02020603050405020304" pitchFamily="18" charset="0"/>
              </a:rPr>
              <a:t>укытучылары</a:t>
            </a:r>
            <a:r>
              <a:rPr lang="ru-RU" sz="1300" b="0" dirty="0">
                <a:latin typeface="Times New Roman" panose="02020603050405020304" pitchFamily="18" charset="0"/>
                <a:cs typeface="Times New Roman" panose="02020603050405020304" pitchFamily="18" charset="0"/>
              </a:rPr>
              <a:t> </a:t>
            </a:r>
            <a:r>
              <a:rPr lang="ru-RU" sz="1300" b="0" dirty="0" err="1">
                <a:latin typeface="Times New Roman" panose="02020603050405020304" pitchFamily="18" charset="0"/>
                <a:cs typeface="Times New Roman" panose="02020603050405020304" pitchFamily="18" charset="0"/>
              </a:rPr>
              <a:t>укучылар</a:t>
            </a:r>
            <a:r>
              <a:rPr lang="ru-RU" sz="1300" b="0" dirty="0">
                <a:latin typeface="Times New Roman" panose="02020603050405020304" pitchFamily="18" charset="0"/>
                <a:cs typeface="Times New Roman" panose="02020603050405020304" pitchFamily="18" charset="0"/>
              </a:rPr>
              <a:t> </a:t>
            </a:r>
            <a:r>
              <a:rPr lang="ru-RU" sz="1300" b="0" dirty="0" err="1">
                <a:latin typeface="Times New Roman" panose="02020603050405020304" pitchFamily="18" charset="0"/>
                <a:cs typeface="Times New Roman" panose="02020603050405020304" pitchFamily="18" charset="0"/>
              </a:rPr>
              <a:t>белән</a:t>
            </a:r>
            <a:r>
              <a:rPr lang="ru-RU" sz="1300" b="0" dirty="0">
                <a:latin typeface="Times New Roman" panose="02020603050405020304" pitchFamily="18" charset="0"/>
                <a:cs typeface="Times New Roman" panose="02020603050405020304" pitchFamily="18" charset="0"/>
              </a:rPr>
              <a:t> </a:t>
            </a:r>
            <a:r>
              <a:rPr lang="ru-RU" sz="1300" b="0" dirty="0" err="1">
                <a:latin typeface="Times New Roman" panose="02020603050405020304" pitchFamily="18" charset="0"/>
                <a:cs typeface="Times New Roman" panose="02020603050405020304" pitchFamily="18" charset="0"/>
              </a:rPr>
              <a:t>берлектә</a:t>
            </a:r>
            <a:r>
              <a:rPr lang="ru-RU" sz="1300" b="0" dirty="0">
                <a:latin typeface="Times New Roman" panose="02020603050405020304" pitchFamily="18" charset="0"/>
                <a:cs typeface="Times New Roman" panose="02020603050405020304" pitchFamily="18" charset="0"/>
              </a:rPr>
              <a:t> «</a:t>
            </a:r>
            <a:r>
              <a:rPr lang="ru-RU" sz="1300" b="0" dirty="0" err="1">
                <a:latin typeface="Times New Roman" panose="02020603050405020304" pitchFamily="18" charset="0"/>
                <a:cs typeface="Times New Roman" panose="02020603050405020304" pitchFamily="18" charset="0"/>
              </a:rPr>
              <a:t>Тылсымлы</a:t>
            </a:r>
            <a:r>
              <a:rPr lang="ru-RU" sz="1300" b="0" dirty="0">
                <a:latin typeface="Times New Roman" panose="02020603050405020304" pitchFamily="18" charset="0"/>
                <a:cs typeface="Times New Roman" panose="02020603050405020304" pitchFamily="18" charset="0"/>
              </a:rPr>
              <a:t> </a:t>
            </a:r>
            <a:r>
              <a:rPr lang="ru-RU" sz="1300" b="0" dirty="0" err="1">
                <a:latin typeface="Times New Roman" panose="02020603050405020304" pitchFamily="18" charset="0"/>
                <a:cs typeface="Times New Roman" panose="02020603050405020304" pitchFamily="18" charset="0"/>
              </a:rPr>
              <a:t>остаханә</a:t>
            </a:r>
            <a:r>
              <a:rPr lang="ru-RU" sz="1300" b="0" dirty="0">
                <a:latin typeface="Times New Roman" panose="02020603050405020304" pitchFamily="18" charset="0"/>
                <a:cs typeface="Times New Roman" panose="02020603050405020304" pitchFamily="18" charset="0"/>
              </a:rPr>
              <a:t>" мастер-классы </a:t>
            </a:r>
            <a:r>
              <a:rPr lang="ru-RU" sz="1300" b="0" dirty="0" err="1">
                <a:latin typeface="Times New Roman" panose="02020603050405020304" pitchFamily="18" charset="0"/>
                <a:cs typeface="Times New Roman" panose="02020603050405020304" pitchFamily="18" charset="0"/>
              </a:rPr>
              <a:t>һәм</a:t>
            </a:r>
            <a:r>
              <a:rPr lang="ru-RU" sz="1300" b="0" dirty="0">
                <a:latin typeface="Times New Roman" panose="02020603050405020304" pitchFamily="18" charset="0"/>
                <a:cs typeface="Times New Roman" panose="02020603050405020304" pitchFamily="18" charset="0"/>
              </a:rPr>
              <a:t> "Татар </a:t>
            </a:r>
            <a:r>
              <a:rPr lang="ru-RU" sz="1300" b="0" dirty="0" err="1">
                <a:latin typeface="Times New Roman" panose="02020603050405020304" pitchFamily="18" charset="0"/>
                <a:cs typeface="Times New Roman" panose="02020603050405020304" pitchFamily="18" charset="0"/>
              </a:rPr>
              <a:t>өе</a:t>
            </a:r>
            <a:r>
              <a:rPr lang="ru-RU" sz="1300" b="0" dirty="0">
                <a:latin typeface="Times New Roman" panose="02020603050405020304" pitchFamily="18" charset="0"/>
                <a:cs typeface="Times New Roman" panose="02020603050405020304" pitchFamily="18" charset="0"/>
              </a:rPr>
              <a:t> </a:t>
            </a:r>
            <a:r>
              <a:rPr lang="ru-RU" sz="1300" b="0" dirty="0" err="1">
                <a:latin typeface="Times New Roman" panose="02020603050405020304" pitchFamily="18" charset="0"/>
                <a:cs typeface="Times New Roman" panose="02020603050405020304" pitchFamily="18" charset="0"/>
              </a:rPr>
              <a:t>күренеше"күргзәмәсе</a:t>
            </a:r>
            <a:r>
              <a:rPr lang="ru-RU" sz="1300" b="0" dirty="0">
                <a:latin typeface="Times New Roman" panose="02020603050405020304" pitchFamily="18" charset="0"/>
                <a:cs typeface="Times New Roman" panose="02020603050405020304" pitchFamily="18" charset="0"/>
              </a:rPr>
              <a:t> </a:t>
            </a:r>
            <a:r>
              <a:rPr lang="ru-RU" sz="1300" b="0" dirty="0" err="1">
                <a:latin typeface="Times New Roman" panose="02020603050405020304" pitchFamily="18" charset="0"/>
                <a:cs typeface="Times New Roman" panose="02020603050405020304" pitchFamily="18" charset="0"/>
              </a:rPr>
              <a:t>оештырдылар</a:t>
            </a:r>
            <a:r>
              <a:rPr lang="ru-RU" sz="1300" b="0" dirty="0">
                <a:latin typeface="Times New Roman" panose="02020603050405020304" pitchFamily="18" charset="0"/>
                <a:cs typeface="Times New Roman" panose="02020603050405020304" pitchFamily="18" charset="0"/>
              </a:rPr>
              <a:t>. </a:t>
            </a:r>
            <a:r>
              <a:rPr lang="ru-RU" sz="1300" b="0" dirty="0" err="1">
                <a:latin typeface="Times New Roman" panose="02020603050405020304" pitchFamily="18" charset="0"/>
                <a:cs typeface="Times New Roman" panose="02020603050405020304" pitchFamily="18" charset="0"/>
              </a:rPr>
              <a:t>Бәйрәмгә</a:t>
            </a:r>
            <a:r>
              <a:rPr lang="ru-RU" sz="1300" b="0" dirty="0">
                <a:latin typeface="Times New Roman" panose="02020603050405020304" pitchFamily="18" charset="0"/>
                <a:cs typeface="Times New Roman" panose="02020603050405020304" pitchFamily="18" charset="0"/>
              </a:rPr>
              <a:t> </a:t>
            </a:r>
            <a:r>
              <a:rPr lang="ru-RU" sz="1300" b="0" dirty="0" err="1">
                <a:latin typeface="Times New Roman" panose="02020603050405020304" pitchFamily="18" charset="0"/>
                <a:cs typeface="Times New Roman" panose="02020603050405020304" pitchFamily="18" charset="0"/>
              </a:rPr>
              <a:t>чакырылган</a:t>
            </a:r>
            <a:r>
              <a:rPr lang="ru-RU" sz="1300" b="0" dirty="0">
                <a:latin typeface="Times New Roman" panose="02020603050405020304" pitchFamily="18" charset="0"/>
                <a:cs typeface="Times New Roman" panose="02020603050405020304" pitchFamily="18" charset="0"/>
              </a:rPr>
              <a:t> </a:t>
            </a:r>
            <a:r>
              <a:rPr lang="ru-RU" sz="1300" b="0" dirty="0" err="1">
                <a:latin typeface="Times New Roman" panose="02020603050405020304" pitchFamily="18" charset="0"/>
                <a:cs typeface="Times New Roman" panose="02020603050405020304" pitchFamily="18" charset="0"/>
              </a:rPr>
              <a:t>кунаклар</a:t>
            </a:r>
            <a:r>
              <a:rPr lang="ru-RU" sz="1300" b="0" dirty="0">
                <a:latin typeface="Times New Roman" panose="02020603050405020304" pitchFamily="18" charset="0"/>
                <a:cs typeface="Times New Roman" panose="02020603050405020304" pitchFamily="18" charset="0"/>
              </a:rPr>
              <a:t> </a:t>
            </a:r>
            <a:r>
              <a:rPr lang="ru-RU" sz="1300" b="0" dirty="0" err="1">
                <a:latin typeface="Times New Roman" panose="02020603050405020304" pitchFamily="18" charset="0"/>
                <a:cs typeface="Times New Roman" panose="02020603050405020304" pitchFamily="18" charset="0"/>
              </a:rPr>
              <a:t>һәм</a:t>
            </a:r>
            <a:r>
              <a:rPr lang="ru-RU" sz="1300" b="0" dirty="0">
                <a:latin typeface="Times New Roman" panose="02020603050405020304" pitchFamily="18" charset="0"/>
                <a:cs typeface="Times New Roman" panose="02020603050405020304" pitchFamily="18" charset="0"/>
              </a:rPr>
              <a:t> </a:t>
            </a:r>
            <a:r>
              <a:rPr lang="ru-RU" sz="1300" b="0" dirty="0" err="1">
                <a:latin typeface="Times New Roman" panose="02020603050405020304" pitchFamily="18" charset="0"/>
                <a:cs typeface="Times New Roman" panose="02020603050405020304" pitchFamily="18" charset="0"/>
              </a:rPr>
              <a:t>җитәкчеләр</a:t>
            </a:r>
            <a:r>
              <a:rPr lang="ru-RU" sz="1300" b="0" dirty="0">
                <a:latin typeface="Times New Roman" panose="02020603050405020304" pitchFamily="18" charset="0"/>
                <a:cs typeface="Times New Roman" panose="02020603050405020304" pitchFamily="18" charset="0"/>
              </a:rPr>
              <a:t> </a:t>
            </a:r>
            <a:r>
              <a:rPr lang="ru-RU" sz="1300" b="0" dirty="0" err="1">
                <a:latin typeface="Times New Roman" panose="02020603050405020304" pitchFamily="18" charset="0"/>
                <a:cs typeface="Times New Roman" panose="02020603050405020304" pitchFamily="18" charset="0"/>
              </a:rPr>
              <a:t>бик</a:t>
            </a:r>
            <a:r>
              <a:rPr lang="ru-RU" sz="1300" b="0" dirty="0">
                <a:latin typeface="Times New Roman" panose="02020603050405020304" pitchFamily="18" charset="0"/>
                <a:cs typeface="Times New Roman" panose="02020603050405020304" pitchFamily="18" charset="0"/>
              </a:rPr>
              <a:t> </a:t>
            </a:r>
            <a:r>
              <a:rPr lang="ru-RU" sz="1300" b="0" dirty="0" err="1">
                <a:latin typeface="Times New Roman" panose="02020603050405020304" pitchFamily="18" charset="0"/>
                <a:cs typeface="Times New Roman" panose="02020603050405020304" pitchFamily="18" charset="0"/>
              </a:rPr>
              <a:t>канәгать</a:t>
            </a:r>
            <a:r>
              <a:rPr lang="ru-RU" sz="1300" b="0" dirty="0">
                <a:latin typeface="Times New Roman" panose="02020603050405020304" pitchFamily="18" charset="0"/>
                <a:cs typeface="Times New Roman" panose="02020603050405020304" pitchFamily="18" charset="0"/>
              </a:rPr>
              <a:t> </a:t>
            </a:r>
            <a:r>
              <a:rPr lang="ru-RU" sz="1300" b="0" dirty="0" err="1">
                <a:latin typeface="Times New Roman" panose="02020603050405020304" pitchFamily="18" charset="0"/>
                <a:cs typeface="Times New Roman" panose="02020603050405020304" pitchFamily="18" charset="0"/>
              </a:rPr>
              <a:t>калдылар</a:t>
            </a:r>
            <a:r>
              <a:rPr lang="ru-RU" sz="1300" b="0" dirty="0">
                <a:latin typeface="Times New Roman" panose="02020603050405020304" pitchFamily="18" charset="0"/>
                <a:cs typeface="Times New Roman" panose="02020603050405020304" pitchFamily="18" charset="0"/>
              </a:rPr>
              <a:t> </a:t>
            </a:r>
            <a:r>
              <a:rPr lang="ru-RU" sz="1300" b="0" dirty="0" err="1">
                <a:latin typeface="Times New Roman" panose="02020603050405020304" pitchFamily="18" charset="0"/>
                <a:cs typeface="Times New Roman" panose="02020603050405020304" pitchFamily="18" charset="0"/>
              </a:rPr>
              <a:t>һәм</a:t>
            </a:r>
            <a:r>
              <a:rPr lang="ru-RU" sz="1300" b="0" dirty="0">
                <a:latin typeface="Times New Roman" panose="02020603050405020304" pitchFamily="18" charset="0"/>
                <a:cs typeface="Times New Roman" panose="02020603050405020304" pitchFamily="18" charset="0"/>
              </a:rPr>
              <a:t> </a:t>
            </a:r>
            <a:r>
              <a:rPr lang="ru-RU" sz="1300" b="0" dirty="0" err="1">
                <a:latin typeface="Times New Roman" panose="02020603050405020304" pitchFamily="18" charset="0"/>
                <a:cs typeface="Times New Roman" panose="02020603050405020304" pitchFamily="18" charset="0"/>
              </a:rPr>
              <a:t>рәхмәт</a:t>
            </a:r>
            <a:r>
              <a:rPr lang="ru-RU" sz="1300" b="0" dirty="0">
                <a:latin typeface="Times New Roman" panose="02020603050405020304" pitchFamily="18" charset="0"/>
                <a:cs typeface="Times New Roman" panose="02020603050405020304" pitchFamily="18" charset="0"/>
              </a:rPr>
              <a:t> </a:t>
            </a:r>
            <a:r>
              <a:rPr lang="ru-RU" sz="1300" b="0" dirty="0" err="1">
                <a:latin typeface="Times New Roman" panose="02020603050405020304" pitchFamily="18" charset="0"/>
                <a:cs typeface="Times New Roman" panose="02020603050405020304" pitchFamily="18" charset="0"/>
              </a:rPr>
              <a:t>сүзләрен</a:t>
            </a:r>
            <a:r>
              <a:rPr lang="ru-RU" sz="1300" b="0" dirty="0">
                <a:latin typeface="Times New Roman" panose="02020603050405020304" pitchFamily="18" charset="0"/>
                <a:cs typeface="Times New Roman" panose="02020603050405020304" pitchFamily="18" charset="0"/>
              </a:rPr>
              <a:t> </a:t>
            </a:r>
            <a:r>
              <a:rPr lang="ru-RU" sz="1300" b="0" dirty="0" err="1">
                <a:latin typeface="Times New Roman" panose="02020603050405020304" pitchFamily="18" charset="0"/>
                <a:cs typeface="Times New Roman" panose="02020603050405020304" pitchFamily="18" charset="0"/>
              </a:rPr>
              <a:t>җиткерделәр</a:t>
            </a:r>
            <a:r>
              <a:rPr lang="ru-RU" sz="1300" b="0" dirty="0">
                <a:latin typeface="Times New Roman" panose="02020603050405020304" pitchFamily="18" charset="0"/>
                <a:cs typeface="Times New Roman" panose="02020603050405020304" pitchFamily="18" charset="0"/>
              </a:rPr>
              <a:t>. </a:t>
            </a:r>
            <a:r>
              <a:rPr lang="ru-RU" sz="1300" b="0" dirty="0">
                <a:latin typeface="Calibri" panose="020F0502020204030204" pitchFamily="34" charset="0"/>
                <a:cs typeface="Calibri" panose="020F0502020204030204" pitchFamily="34" charset="0"/>
              </a:rPr>
              <a:t/>
            </a:r>
            <a:br>
              <a:rPr lang="ru-RU" sz="1300" b="0" dirty="0">
                <a:latin typeface="Calibri" panose="020F0502020204030204" pitchFamily="34" charset="0"/>
                <a:cs typeface="Calibri" panose="020F0502020204030204" pitchFamily="34" charset="0"/>
              </a:rPr>
            </a:br>
            <a:r>
              <a:rPr lang="ru-RU" sz="1600" b="0" dirty="0">
                <a:latin typeface="Calibri" panose="020F0502020204030204" pitchFamily="34" charset="0"/>
                <a:cs typeface="Calibri" panose="020F0502020204030204" pitchFamily="34" charset="0"/>
              </a:rPr>
              <a:t> </a:t>
            </a:r>
            <a:r>
              <a:rPr lang="ru-RU" sz="1600" b="0" dirty="0" smtClean="0">
                <a:latin typeface="Calibri" panose="020F0502020204030204" pitchFamily="34" charset="0"/>
                <a:cs typeface="Calibri" panose="020F0502020204030204" pitchFamily="34" charset="0"/>
              </a:rPr>
              <a:t/>
            </a:r>
            <a:br>
              <a:rPr lang="ru-RU" sz="1600" b="0" dirty="0" smtClean="0">
                <a:latin typeface="Calibri" panose="020F0502020204030204" pitchFamily="34" charset="0"/>
                <a:cs typeface="Calibri" panose="020F0502020204030204" pitchFamily="34" charset="0"/>
              </a:rPr>
            </a:br>
            <a:r>
              <a:rPr lang="ru-RU" sz="1600" b="0" dirty="0">
                <a:latin typeface="Calibri" panose="020F0502020204030204" pitchFamily="34" charset="0"/>
                <a:cs typeface="Calibri" panose="020F0502020204030204" pitchFamily="34" charset="0"/>
              </a:rPr>
              <a:t> </a:t>
            </a:r>
            <a:r>
              <a:rPr lang="ru-RU" sz="1600" b="0" dirty="0" smtClean="0">
                <a:latin typeface="Calibri" panose="020F0502020204030204" pitchFamily="34" charset="0"/>
                <a:cs typeface="Calibri" panose="020F0502020204030204" pitchFamily="34" charset="0"/>
              </a:rPr>
              <a:t>    </a:t>
            </a:r>
            <a:r>
              <a:rPr lang="ru-RU" sz="1300" b="0" dirty="0" smtClean="0">
                <a:latin typeface="Times New Roman" panose="02020603050405020304" pitchFamily="18" charset="0"/>
                <a:cs typeface="Times New Roman" panose="02020603050405020304" pitchFamily="18" charset="0"/>
              </a:rPr>
              <a:t>16 </a:t>
            </a:r>
            <a:r>
              <a:rPr lang="ru-RU" sz="1300" b="0" dirty="0">
                <a:latin typeface="Times New Roman" panose="02020603050405020304" pitchFamily="18" charset="0"/>
                <a:cs typeface="Times New Roman" panose="02020603050405020304" pitchFamily="18" charset="0"/>
              </a:rPr>
              <a:t>июня в нашем городе прошел Сабантуй-праздник труда и дружбы. В </a:t>
            </a:r>
            <a:r>
              <a:rPr lang="ru-RU" sz="1300" b="0" dirty="0" smtClean="0">
                <a:latin typeface="Times New Roman" panose="02020603050405020304" pitchFamily="18" charset="0"/>
                <a:cs typeface="Times New Roman" panose="02020603050405020304" pitchFamily="18" charset="0"/>
              </a:rPr>
              <a:t>рамках Года родных языков и Народного Единства учителя </a:t>
            </a:r>
            <a:r>
              <a:rPr lang="ru-RU" sz="1300" b="0" dirty="0">
                <a:latin typeface="Times New Roman" panose="02020603050405020304" pitchFamily="18" charset="0"/>
                <a:cs typeface="Times New Roman" panose="02020603050405020304" pitchFamily="18" charset="0"/>
              </a:rPr>
              <a:t>родного языка совместно с учащимися организовали мастер-класс </a:t>
            </a:r>
            <a:r>
              <a:rPr lang="ru-RU" sz="1300" b="0" dirty="0" smtClean="0">
                <a:latin typeface="Times New Roman" panose="02020603050405020304" pitchFamily="18" charset="0"/>
                <a:cs typeface="Times New Roman" panose="02020603050405020304" pitchFamily="18" charset="0"/>
              </a:rPr>
              <a:t>«Волшебная Мастерская» и </a:t>
            </a:r>
            <a:r>
              <a:rPr lang="ru-RU" sz="1300" b="0" dirty="0">
                <a:latin typeface="Times New Roman" panose="02020603050405020304" pitchFamily="18" charset="0"/>
                <a:cs typeface="Times New Roman" panose="02020603050405020304" pitchFamily="18" charset="0"/>
              </a:rPr>
              <a:t>выставку </a:t>
            </a:r>
            <a:r>
              <a:rPr lang="ru-RU" sz="1300" b="0" dirty="0" smtClean="0">
                <a:latin typeface="Times New Roman" panose="02020603050405020304" pitchFamily="18" charset="0"/>
                <a:cs typeface="Times New Roman" panose="02020603050405020304" pitchFamily="18" charset="0"/>
              </a:rPr>
              <a:t>«Татарская деревня". </a:t>
            </a:r>
            <a:r>
              <a:rPr lang="ru-RU" sz="1300" b="0" dirty="0">
                <a:latin typeface="Times New Roman" panose="02020603050405020304" pitchFamily="18" charset="0"/>
                <a:cs typeface="Times New Roman" panose="02020603050405020304" pitchFamily="18" charset="0"/>
              </a:rPr>
              <a:t>Приглашенные гости и руководители остались очень довольны и выразили слова благодарности</a:t>
            </a:r>
            <a:r>
              <a:rPr lang="ru-RU" sz="1300" b="0" dirty="0" smtClean="0">
                <a:latin typeface="Times New Roman" panose="02020603050405020304" pitchFamily="18" charset="0"/>
                <a:cs typeface="Times New Roman" panose="02020603050405020304" pitchFamily="18" charset="0"/>
              </a:rPr>
              <a:t>.</a:t>
            </a:r>
            <a:r>
              <a:rPr lang="ru-RU" sz="1300" b="0" dirty="0">
                <a:latin typeface="Times New Roman" panose="02020603050405020304" pitchFamily="18" charset="0"/>
                <a:cs typeface="Times New Roman" panose="02020603050405020304" pitchFamily="18" charset="0"/>
              </a:rPr>
              <a:t/>
            </a:r>
            <a:br>
              <a:rPr lang="ru-RU" sz="1300" b="0" dirty="0">
                <a:latin typeface="Times New Roman" panose="02020603050405020304" pitchFamily="18" charset="0"/>
                <a:cs typeface="Times New Roman" panose="02020603050405020304" pitchFamily="18" charset="0"/>
              </a:rPr>
            </a:br>
            <a:r>
              <a:rPr lang="ru-RU" sz="1300" b="0" dirty="0">
                <a:latin typeface="Times New Roman" panose="02020603050405020304" pitchFamily="18" charset="0"/>
                <a:cs typeface="Times New Roman" panose="02020603050405020304" pitchFamily="18" charset="0"/>
              </a:rPr>
              <a:t/>
            </a:r>
            <a:br>
              <a:rPr lang="ru-RU" sz="1300" b="0" dirty="0">
                <a:latin typeface="Times New Roman" panose="02020603050405020304" pitchFamily="18" charset="0"/>
                <a:cs typeface="Times New Roman" panose="02020603050405020304" pitchFamily="18" charset="0"/>
              </a:rPr>
            </a:br>
            <a:r>
              <a:rPr lang="ru-RU" sz="1300" b="0" dirty="0" smtClean="0">
                <a:latin typeface="Times New Roman" panose="02020603050405020304" pitchFamily="18" charset="0"/>
                <a:cs typeface="Times New Roman" panose="02020603050405020304" pitchFamily="18" charset="0"/>
              </a:rPr>
              <a:t/>
            </a:r>
            <a:br>
              <a:rPr lang="ru-RU" sz="1300" b="0" dirty="0" smtClean="0">
                <a:latin typeface="Times New Roman" panose="02020603050405020304" pitchFamily="18" charset="0"/>
                <a:cs typeface="Times New Roman" panose="02020603050405020304" pitchFamily="18" charset="0"/>
              </a:rPr>
            </a:br>
            <a:r>
              <a:rPr lang="ru-RU" sz="1600" b="0" dirty="0">
                <a:latin typeface="Calibri" panose="020F0502020204030204" pitchFamily="34" charset="0"/>
                <a:cs typeface="Calibri" panose="020F0502020204030204" pitchFamily="34" charset="0"/>
              </a:rPr>
              <a:t/>
            </a:r>
            <a:br>
              <a:rPr lang="ru-RU" sz="1600" b="0" dirty="0">
                <a:latin typeface="Calibri" panose="020F0502020204030204" pitchFamily="34" charset="0"/>
                <a:cs typeface="Calibri" panose="020F0502020204030204" pitchFamily="34" charset="0"/>
              </a:rPr>
            </a:br>
            <a:r>
              <a:rPr lang="ru-RU" sz="1600" b="0" dirty="0" smtClean="0">
                <a:latin typeface="Calibri" panose="020F0502020204030204" pitchFamily="34" charset="0"/>
                <a:cs typeface="Calibri" panose="020F0502020204030204" pitchFamily="34" charset="0"/>
              </a:rPr>
              <a:t/>
            </a:r>
            <a:br>
              <a:rPr lang="ru-RU" sz="1600" b="0" dirty="0" smtClean="0">
                <a:latin typeface="Calibri" panose="020F0502020204030204" pitchFamily="34" charset="0"/>
                <a:cs typeface="Calibri" panose="020F0502020204030204" pitchFamily="34" charset="0"/>
              </a:rPr>
            </a:br>
            <a:endParaRPr lang="ru-RU" sz="1600" b="0" dirty="0">
              <a:latin typeface="Calibri" panose="020F0502020204030204" pitchFamily="34" charset="0"/>
              <a:cs typeface="Calibri" panose="020F0502020204030204" pitchFamily="34" charset="0"/>
            </a:endParaRPr>
          </a:p>
        </p:txBody>
      </p:sp>
      <p:sp>
        <p:nvSpPr>
          <p:cNvPr id="5" name="Номер слайда 4"/>
          <p:cNvSpPr>
            <a:spLocks noGrp="1"/>
          </p:cNvSpPr>
          <p:nvPr>
            <p:ph type="sldNum" sz="quarter" idx="12"/>
          </p:nvPr>
        </p:nvSpPr>
        <p:spPr/>
        <p:txBody>
          <a:bodyPr/>
          <a:lstStyle/>
          <a:p>
            <a:fld id="{B19B0651-EE4F-4900-A07F-96A6BFA9D0F0}" type="slidenum">
              <a:rPr lang="ru-RU" smtClean="0"/>
              <a:t>52</a:t>
            </a:fld>
            <a:endParaRPr lang="ru-RU"/>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8264" y="195486"/>
            <a:ext cx="2066925" cy="901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59632" y="2993829"/>
            <a:ext cx="2376263" cy="17821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1"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48064" y="2831810"/>
            <a:ext cx="2592288" cy="1944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Прямоугольник 6"/>
          <p:cNvSpPr/>
          <p:nvPr/>
        </p:nvSpPr>
        <p:spPr>
          <a:xfrm>
            <a:off x="908057" y="195486"/>
            <a:ext cx="6933845" cy="523220"/>
          </a:xfrm>
          <a:prstGeom prst="rect">
            <a:avLst/>
          </a:prstGeom>
        </p:spPr>
        <p:txBody>
          <a:bodyPr wrap="square">
            <a:spAutoFit/>
          </a:bodyPr>
          <a:lstStyle/>
          <a:p>
            <a:pPr algn="ctr"/>
            <a:r>
              <a:rPr lang="ru-RU" sz="1400" dirty="0" smtClean="0">
                <a:solidFill>
                  <a:srgbClr val="FF0000"/>
                </a:solidFill>
                <a:latin typeface="Calibri" panose="020F0502020204030204" pitchFamily="34" charset="0"/>
                <a:ea typeface="+mj-ea"/>
                <a:cs typeface="Calibri" panose="020F0502020204030204" pitchFamily="34" charset="0"/>
              </a:rPr>
              <a:t>САБАНТУЙ-ПРАЗДНИК ТРУДА И ДРУЖБЫ</a:t>
            </a:r>
            <a:r>
              <a:rPr lang="en-US" sz="1400" dirty="0" smtClean="0">
                <a:solidFill>
                  <a:srgbClr val="FF0000"/>
                </a:solidFill>
                <a:latin typeface="Calibri" panose="020F0502020204030204" pitchFamily="34" charset="0"/>
                <a:ea typeface="+mj-ea"/>
                <a:cs typeface="Calibri" panose="020F0502020204030204" pitchFamily="34" charset="0"/>
              </a:rPr>
              <a:t> / </a:t>
            </a:r>
            <a:endParaRPr lang="tt-RU" sz="1400" dirty="0" smtClean="0">
              <a:solidFill>
                <a:srgbClr val="FF0000"/>
              </a:solidFill>
              <a:latin typeface="Calibri" panose="020F0502020204030204" pitchFamily="34" charset="0"/>
              <a:ea typeface="+mj-ea"/>
              <a:cs typeface="Calibri" panose="020F0502020204030204" pitchFamily="34" charset="0"/>
            </a:endParaRPr>
          </a:p>
          <a:p>
            <a:pPr algn="ctr"/>
            <a:r>
              <a:rPr lang="ru-RU" sz="1400" dirty="0" smtClean="0">
                <a:solidFill>
                  <a:srgbClr val="FF0000"/>
                </a:solidFill>
                <a:latin typeface="Calibri" panose="020F0502020204030204" pitchFamily="34" charset="0"/>
                <a:ea typeface="+mj-ea"/>
                <a:cs typeface="Calibri" panose="020F0502020204030204" pitchFamily="34" charset="0"/>
              </a:rPr>
              <a:t>САБАНТУЙ ХЕЗМ</a:t>
            </a:r>
            <a:r>
              <a:rPr lang="tt-RU" sz="1400" dirty="0" smtClean="0">
                <a:solidFill>
                  <a:srgbClr val="FF0000"/>
                </a:solidFill>
                <a:latin typeface="Calibri" panose="020F0502020204030204" pitchFamily="34" charset="0"/>
                <a:ea typeface="+mj-ea"/>
                <a:cs typeface="Calibri" panose="020F0502020204030204" pitchFamily="34" charset="0"/>
              </a:rPr>
              <a:t>Ә</a:t>
            </a:r>
            <a:r>
              <a:rPr lang="ru-RU" sz="1400" dirty="0" smtClean="0">
                <a:solidFill>
                  <a:srgbClr val="FF0000"/>
                </a:solidFill>
                <a:latin typeface="Calibri" panose="020F0502020204030204" pitchFamily="34" charset="0"/>
                <a:ea typeface="+mj-ea"/>
                <a:cs typeface="Calibri" panose="020F0502020204030204" pitchFamily="34" charset="0"/>
              </a:rPr>
              <a:t>Т ҺӘМ ДУСЛЫК БӘЙРӘМЕ </a:t>
            </a:r>
            <a:endParaRPr lang="ru-RU" sz="1400" dirty="0">
              <a:solidFill>
                <a:srgbClr val="FF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9374183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B19B0651-EE4F-4900-A07F-96A6BFA9D0F0}" type="slidenum">
              <a:rPr lang="ru-RU" smtClean="0"/>
              <a:t>53</a:t>
            </a:fld>
            <a:endParaRPr lang="ru-RU"/>
          </a:p>
        </p:txBody>
      </p:sp>
      <p:sp>
        <p:nvSpPr>
          <p:cNvPr id="6" name="Заголовок 1"/>
          <p:cNvSpPr txBox="1">
            <a:spLocks/>
          </p:cNvSpPr>
          <p:nvPr/>
        </p:nvSpPr>
        <p:spPr>
          <a:xfrm>
            <a:off x="611560" y="263783"/>
            <a:ext cx="8075240" cy="277540"/>
          </a:xfrm>
          <a:prstGeom prst="rect">
            <a:avLst/>
          </a:prstGeom>
        </p:spPr>
        <p:txBody>
          <a:bodyPr vert="horz" lIns="91440" tIns="45720" rIns="91440" bIns="45720" rtlCol="0" anchor="ctr">
            <a:normAutofit fontScale="75000" lnSpcReduction="20000"/>
          </a:bodyPr>
          <a:lstStyle>
            <a:lvl1pPr algn="ctr" defTabSz="914400" rtl="0" eaLnBrk="1" latinLnBrk="0" hangingPunct="1">
              <a:spcBef>
                <a:spcPct val="0"/>
              </a:spcBef>
              <a:buNone/>
              <a:defRPr sz="4400" b="1" kern="1200">
                <a:solidFill>
                  <a:schemeClr val="tx1"/>
                </a:solidFill>
                <a:latin typeface="+mj-lt"/>
                <a:ea typeface="+mj-ea"/>
                <a:cs typeface="+mj-cs"/>
              </a:defRPr>
            </a:lvl1pPr>
          </a:lstStyle>
          <a:p>
            <a:endParaRPr lang="ru-RU" sz="2000" dirty="0">
              <a:solidFill>
                <a:schemeClr val="tx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9" name="Рисунок 18"/>
          <p:cNvPicPr>
            <a:picLocks noChangeAspect="1"/>
          </p:cNvPicPr>
          <p:nvPr/>
        </p:nvPicPr>
        <p:blipFill>
          <a:blip r:embed="rId2"/>
          <a:stretch>
            <a:fillRect/>
          </a:stretch>
        </p:blipFill>
        <p:spPr>
          <a:xfrm>
            <a:off x="7076362" y="0"/>
            <a:ext cx="2067638" cy="902055"/>
          </a:xfrm>
          <a:prstGeom prst="rect">
            <a:avLst/>
          </a:prstGeom>
        </p:spPr>
      </p:pic>
      <p:sp>
        <p:nvSpPr>
          <p:cNvPr id="2" name="Прямоугольник 1"/>
          <p:cNvSpPr/>
          <p:nvPr/>
        </p:nvSpPr>
        <p:spPr>
          <a:xfrm>
            <a:off x="2393504" y="248665"/>
            <a:ext cx="4176464" cy="307777"/>
          </a:xfrm>
          <a:prstGeom prst="rect">
            <a:avLst/>
          </a:prstGeom>
        </p:spPr>
        <p:txBody>
          <a:bodyPr wrap="square">
            <a:spAutoFit/>
          </a:bodyPr>
          <a:lstStyle/>
          <a:p>
            <a:r>
              <a:rPr lang="ru-RU" sz="1400" dirty="0" smtClean="0">
                <a:solidFill>
                  <a:srgbClr val="FF0000"/>
                </a:solidFill>
                <a:latin typeface="Calibri" panose="020F0502020204030204" pitchFamily="34" charset="0"/>
                <a:ea typeface="+mj-ea"/>
                <a:cs typeface="Calibri" panose="020F0502020204030204" pitchFamily="34" charset="0"/>
              </a:rPr>
              <a:t>«АУЛАК </a:t>
            </a:r>
            <a:r>
              <a:rPr lang="tt-RU" sz="1400" dirty="0">
                <a:solidFill>
                  <a:srgbClr val="FF0000"/>
                </a:solidFill>
                <a:latin typeface="Calibri" panose="020F0502020204030204" pitchFamily="34" charset="0"/>
                <a:ea typeface="+mj-ea"/>
                <a:cs typeface="Calibri" panose="020F0502020204030204" pitchFamily="34" charset="0"/>
              </a:rPr>
              <a:t>ӨЙ</a:t>
            </a:r>
            <a:r>
              <a:rPr lang="tt-RU" sz="1400" dirty="0" smtClean="0">
                <a:solidFill>
                  <a:srgbClr val="FF0000"/>
                </a:solidFill>
                <a:latin typeface="Calibri" panose="020F0502020204030204" pitchFamily="34" charset="0"/>
                <a:ea typeface="+mj-ea"/>
                <a:cs typeface="Calibri" panose="020F0502020204030204" pitchFamily="34" charset="0"/>
              </a:rPr>
              <a:t>»</a:t>
            </a:r>
            <a:r>
              <a:rPr lang="en-US" sz="1400" dirty="0" smtClean="0">
                <a:solidFill>
                  <a:srgbClr val="FF0000"/>
                </a:solidFill>
                <a:latin typeface="Calibri" panose="020F0502020204030204" pitchFamily="34" charset="0"/>
                <a:ea typeface="+mj-ea"/>
                <a:cs typeface="Calibri" panose="020F0502020204030204" pitchFamily="34" charset="0"/>
              </a:rPr>
              <a:t>/</a:t>
            </a:r>
            <a:r>
              <a:rPr lang="ru-RU" sz="1400" dirty="0">
                <a:solidFill>
                  <a:srgbClr val="FF0000"/>
                </a:solidFill>
                <a:latin typeface="Calibri" panose="020F0502020204030204" pitchFamily="34" charset="0"/>
                <a:ea typeface="+mj-ea"/>
                <a:cs typeface="Calibri" panose="020F0502020204030204" pitchFamily="34" charset="0"/>
              </a:rPr>
              <a:t> </a:t>
            </a:r>
            <a:r>
              <a:rPr lang="ru-RU" sz="1400" dirty="0" smtClean="0">
                <a:solidFill>
                  <a:srgbClr val="FF0000"/>
                </a:solidFill>
                <a:latin typeface="Calibri" panose="020F0502020204030204" pitchFamily="34" charset="0"/>
                <a:ea typeface="+mj-ea"/>
                <a:cs typeface="Calibri" panose="020F0502020204030204" pitchFamily="34" charset="0"/>
              </a:rPr>
              <a:t>«</a:t>
            </a:r>
            <a:r>
              <a:rPr lang="ru-RU" sz="1400" dirty="0" smtClean="0">
                <a:solidFill>
                  <a:srgbClr val="FF0000"/>
                </a:solidFill>
                <a:latin typeface="Calibri" panose="020F0502020204030204" pitchFamily="34" charset="0"/>
                <a:cs typeface="Calibri" panose="020F0502020204030204" pitchFamily="34" charset="0"/>
              </a:rPr>
              <a:t>ДЕРЕВЕНСКИЕ ПОСИДЕЛКИ</a:t>
            </a:r>
            <a:r>
              <a:rPr lang="ru-RU" sz="1400" dirty="0" smtClean="0">
                <a:solidFill>
                  <a:srgbClr val="FF0000"/>
                </a:solidFill>
                <a:latin typeface="Calibri" panose="020F0502020204030204" pitchFamily="34" charset="0"/>
                <a:ea typeface="+mj-ea"/>
                <a:cs typeface="Calibri" panose="020F0502020204030204" pitchFamily="34" charset="0"/>
              </a:rPr>
              <a:t>»</a:t>
            </a:r>
            <a:endParaRPr lang="ru-RU" sz="1400" dirty="0">
              <a:solidFill>
                <a:srgbClr val="FF0000"/>
              </a:solidFill>
              <a:latin typeface="Calibri" panose="020F0502020204030204" pitchFamily="34" charset="0"/>
              <a:cs typeface="Calibri" panose="020F0502020204030204" pitchFamily="34" charset="0"/>
            </a:endParaRPr>
          </a:p>
        </p:txBody>
      </p:sp>
      <p:sp>
        <p:nvSpPr>
          <p:cNvPr id="3" name="Прямоугольник 2"/>
          <p:cNvSpPr/>
          <p:nvPr/>
        </p:nvSpPr>
        <p:spPr>
          <a:xfrm>
            <a:off x="4149013" y="743131"/>
            <a:ext cx="4572000" cy="2308324"/>
          </a:xfrm>
          <a:prstGeom prst="rect">
            <a:avLst/>
          </a:prstGeom>
        </p:spPr>
        <p:txBody>
          <a:bodyPr>
            <a:spAutoFit/>
          </a:bodyPr>
          <a:lstStyle/>
          <a:p>
            <a:pPr lvl="0"/>
            <a:r>
              <a:rPr lang="ru-RU" sz="1200" dirty="0" smtClean="0">
                <a:solidFill>
                  <a:prstClr val="black"/>
                </a:solidFill>
                <a:latin typeface="Times New Roman" panose="02020603050405020304" pitchFamily="18" charset="0"/>
                <a:cs typeface="Times New Roman" panose="02020603050405020304" pitchFamily="18" charset="0"/>
              </a:rPr>
              <a:t>    16 </a:t>
            </a:r>
            <a:r>
              <a:rPr lang="ru-RU" sz="1200" dirty="0" err="1">
                <a:solidFill>
                  <a:prstClr val="black"/>
                </a:solidFill>
                <a:latin typeface="Times New Roman" panose="02020603050405020304" pitchFamily="18" charset="0"/>
                <a:cs typeface="Times New Roman" panose="02020603050405020304" pitchFamily="18" charset="0"/>
              </a:rPr>
              <a:t>нчы</a:t>
            </a:r>
            <a:r>
              <a:rPr lang="ru-RU" sz="1200" dirty="0">
                <a:solidFill>
                  <a:prstClr val="black"/>
                </a:solidFill>
                <a:latin typeface="Times New Roman" panose="02020603050405020304" pitchFamily="18" charset="0"/>
                <a:cs typeface="Times New Roman" panose="02020603050405020304" pitchFamily="18" charset="0"/>
              </a:rPr>
              <a:t> июль </a:t>
            </a:r>
            <a:r>
              <a:rPr lang="ru-RU" sz="1200" dirty="0" err="1">
                <a:solidFill>
                  <a:prstClr val="black"/>
                </a:solidFill>
                <a:latin typeface="Times New Roman" panose="02020603050405020304" pitchFamily="18" charset="0"/>
                <a:cs typeface="Times New Roman" panose="02020603050405020304" pitchFamily="18" charset="0"/>
              </a:rPr>
              <a:t>көнне</a:t>
            </a:r>
            <a:r>
              <a:rPr lang="ru-RU" sz="1200" dirty="0">
                <a:solidFill>
                  <a:prstClr val="black"/>
                </a:solidFill>
                <a:latin typeface="Times New Roman" panose="02020603050405020304" pitchFamily="18" charset="0"/>
                <a:cs typeface="Times New Roman" panose="02020603050405020304" pitchFamily="18" charset="0"/>
              </a:rPr>
              <a:t>, президент </a:t>
            </a:r>
            <a:r>
              <a:rPr lang="ru-RU" sz="1200" dirty="0" err="1">
                <a:solidFill>
                  <a:prstClr val="black"/>
                </a:solidFill>
                <a:latin typeface="Times New Roman" panose="02020603050405020304" pitchFamily="18" charset="0"/>
                <a:cs typeface="Times New Roman" panose="02020603050405020304" pitchFamily="18" charset="0"/>
              </a:rPr>
              <a:t>Минниханов</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Рөстәм</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smtClean="0">
                <a:solidFill>
                  <a:prstClr val="black"/>
                </a:solidFill>
                <a:latin typeface="Times New Roman" panose="02020603050405020304" pitchFamily="18" charset="0"/>
                <a:cs typeface="Times New Roman" panose="02020603050405020304" pitchFamily="18" charset="0"/>
              </a:rPr>
              <a:t>Нургали</a:t>
            </a:r>
            <a:r>
              <a:rPr lang="ru-RU" sz="1200" dirty="0" smtClean="0">
                <a:solidFill>
                  <a:prstClr val="black"/>
                </a:solidFill>
                <a:latin typeface="Times New Roman" panose="02020603050405020304" pitchFamily="18" charset="0"/>
                <a:cs typeface="Times New Roman" panose="02020603050405020304" pitchFamily="18" charset="0"/>
              </a:rPr>
              <a:t> </a:t>
            </a:r>
            <a:r>
              <a:rPr lang="ru-RU" sz="1200" dirty="0" err="1" smtClean="0">
                <a:solidFill>
                  <a:prstClr val="black"/>
                </a:solidFill>
                <a:latin typeface="Times New Roman" panose="02020603050405020304" pitchFamily="18" charset="0"/>
                <a:cs typeface="Times New Roman" panose="02020603050405020304" pitchFamily="18" charset="0"/>
              </a:rPr>
              <a:t>улы</a:t>
            </a:r>
            <a:r>
              <a:rPr lang="ru-RU" sz="1200" dirty="0" smtClean="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белән</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очрашу</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барышында</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Яшь</a:t>
            </a:r>
            <a:r>
              <a:rPr lang="ru-RU" sz="1200" dirty="0">
                <a:solidFill>
                  <a:prstClr val="black"/>
                </a:solidFill>
                <a:latin typeface="Times New Roman" panose="02020603050405020304" pitchFamily="18" charset="0"/>
                <a:cs typeface="Times New Roman" panose="02020603050405020304" pitchFamily="18" charset="0"/>
              </a:rPr>
              <a:t> Артист» театр  </a:t>
            </a:r>
            <a:r>
              <a:rPr lang="ru-RU" sz="1200" dirty="0" err="1">
                <a:solidFill>
                  <a:prstClr val="black"/>
                </a:solidFill>
                <a:latin typeface="Times New Roman" panose="02020603050405020304" pitchFamily="18" charset="0"/>
                <a:cs typeface="Times New Roman" panose="02020603050405020304" pitchFamily="18" charset="0"/>
              </a:rPr>
              <a:t>түгәреге</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укучылары</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Аулак</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өй</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күренешен</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сәхнәгә</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куйдылар</a:t>
            </a:r>
            <a:r>
              <a:rPr lang="ru-RU" sz="1200" dirty="0">
                <a:solidFill>
                  <a:prstClr val="black"/>
                </a:solidFill>
                <a:latin typeface="Times New Roman" panose="02020603050405020304" pitchFamily="18" charset="0"/>
                <a:cs typeface="Times New Roman" panose="02020603050405020304" pitchFamily="18" charset="0"/>
              </a:rPr>
              <a:t>.</a:t>
            </a:r>
          </a:p>
          <a:p>
            <a:pPr lvl="0"/>
            <a:r>
              <a:rPr lang="ru-RU" sz="1200" dirty="0" err="1">
                <a:solidFill>
                  <a:prstClr val="black"/>
                </a:solidFill>
                <a:latin typeface="Times New Roman" panose="02020603050405020304" pitchFamily="18" charset="0"/>
                <a:cs typeface="Times New Roman" panose="02020603050405020304" pitchFamily="18" charset="0"/>
              </a:rPr>
              <a:t>Чарада</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укучылар</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курчак</a:t>
            </a:r>
            <a:r>
              <a:rPr lang="ru-RU" sz="1200" dirty="0">
                <a:solidFill>
                  <a:prstClr val="black"/>
                </a:solidFill>
                <a:latin typeface="Times New Roman" panose="02020603050405020304" pitchFamily="18" charset="0"/>
                <a:cs typeface="Times New Roman" panose="02020603050405020304" pitchFamily="18" charset="0"/>
              </a:rPr>
              <a:t>  театры </a:t>
            </a:r>
            <a:r>
              <a:rPr lang="ru-RU" sz="1200" dirty="0" err="1">
                <a:solidFill>
                  <a:prstClr val="black"/>
                </a:solidFill>
                <a:latin typeface="Times New Roman" panose="02020603050405020304" pitchFamily="18" charset="0"/>
                <a:cs typeface="Times New Roman" panose="02020603050405020304" pitchFamily="18" charset="0"/>
              </a:rPr>
              <a:t>элементларын</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smtClean="0">
                <a:solidFill>
                  <a:prstClr val="black"/>
                </a:solidFill>
                <a:latin typeface="Times New Roman" panose="02020603050405020304" pitchFamily="18" charset="0"/>
                <a:cs typeface="Times New Roman" panose="02020603050405020304" pitchFamily="18" charset="0"/>
              </a:rPr>
              <a:t>кулланып</a:t>
            </a:r>
            <a:r>
              <a:rPr lang="ru-RU" sz="1200" dirty="0" smtClean="0">
                <a:solidFill>
                  <a:prstClr val="black"/>
                </a:solidFill>
                <a:latin typeface="Times New Roman" panose="02020603050405020304" pitchFamily="18" charset="0"/>
                <a:cs typeface="Times New Roman" panose="02020603050405020304" pitchFamily="18" charset="0"/>
              </a:rPr>
              <a:t>,  </a:t>
            </a:r>
            <a:r>
              <a:rPr lang="ru-RU" sz="1200" dirty="0">
                <a:solidFill>
                  <a:prstClr val="black"/>
                </a:solidFill>
                <a:latin typeface="Times New Roman" panose="02020603050405020304" pitchFamily="18" charset="0"/>
                <a:cs typeface="Times New Roman" panose="02020603050405020304" pitchFamily="18" charset="0"/>
              </a:rPr>
              <a:t>театр </a:t>
            </a:r>
            <a:r>
              <a:rPr lang="ru-RU" sz="1200" dirty="0" err="1">
                <a:solidFill>
                  <a:prstClr val="black"/>
                </a:solidFill>
                <a:latin typeface="Times New Roman" panose="02020603050405020304" pitchFamily="18" charset="0"/>
                <a:cs typeface="Times New Roman" panose="02020603050405020304" pitchFamily="18" charset="0"/>
              </a:rPr>
              <a:t>сәнгатенә</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осталыкларын</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сәләтләрен</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күрсәттеләр</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Төремкәй</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әкиятен</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сәхнәләштерделәр</a:t>
            </a:r>
            <a:r>
              <a:rPr lang="ru-RU" sz="1200" dirty="0">
                <a:solidFill>
                  <a:prstClr val="black"/>
                </a:solidFill>
                <a:latin typeface="Times New Roman" panose="02020603050405020304" pitchFamily="18" charset="0"/>
                <a:cs typeface="Times New Roman" panose="02020603050405020304" pitchFamily="18" charset="0"/>
              </a:rPr>
              <a:t>.</a:t>
            </a:r>
          </a:p>
          <a:p>
            <a:pPr lvl="0"/>
            <a:r>
              <a:rPr lang="ru-RU" sz="1200" dirty="0">
                <a:solidFill>
                  <a:prstClr val="black"/>
                </a:solidFill>
                <a:latin typeface="Times New Roman" panose="02020603050405020304" pitchFamily="18" charset="0"/>
                <a:cs typeface="Times New Roman" panose="02020603050405020304" pitchFamily="18" charset="0"/>
              </a:rPr>
              <a:t>          </a:t>
            </a:r>
            <a:endParaRPr lang="ru-RU" sz="1200" dirty="0" smtClean="0">
              <a:solidFill>
                <a:prstClr val="black"/>
              </a:solidFill>
              <a:latin typeface="Times New Roman" panose="02020603050405020304" pitchFamily="18" charset="0"/>
              <a:cs typeface="Times New Roman" panose="02020603050405020304" pitchFamily="18" charset="0"/>
            </a:endParaRPr>
          </a:p>
          <a:p>
            <a:pPr lvl="0"/>
            <a:r>
              <a:rPr lang="ru-RU" sz="1200" dirty="0">
                <a:solidFill>
                  <a:prstClr val="black"/>
                </a:solidFill>
                <a:latin typeface="Times New Roman" panose="02020603050405020304" pitchFamily="18" charset="0"/>
                <a:cs typeface="Times New Roman" panose="02020603050405020304" pitchFamily="18" charset="0"/>
              </a:rPr>
              <a:t> </a:t>
            </a:r>
            <a:r>
              <a:rPr lang="ru-RU" sz="1200" dirty="0" smtClean="0">
                <a:solidFill>
                  <a:prstClr val="black"/>
                </a:solidFill>
                <a:latin typeface="Times New Roman" panose="02020603050405020304" pitchFamily="18" charset="0"/>
                <a:cs typeface="Times New Roman" panose="02020603050405020304" pitchFamily="18" charset="0"/>
              </a:rPr>
              <a:t>    16 </a:t>
            </a:r>
            <a:r>
              <a:rPr lang="ru-RU" sz="1200" dirty="0">
                <a:solidFill>
                  <a:prstClr val="black"/>
                </a:solidFill>
                <a:latin typeface="Times New Roman" panose="02020603050405020304" pitchFamily="18" charset="0"/>
                <a:cs typeface="Times New Roman" panose="02020603050405020304" pitchFamily="18" charset="0"/>
              </a:rPr>
              <a:t>июля учащиеся театрального кружка «Юный Артист» презентовали </a:t>
            </a:r>
            <a:r>
              <a:rPr lang="ru-RU" sz="1200" dirty="0" smtClean="0">
                <a:solidFill>
                  <a:prstClr val="black"/>
                </a:solidFill>
                <a:latin typeface="Times New Roman" panose="02020603050405020304" pitchFamily="18" charset="0"/>
                <a:cs typeface="Times New Roman" panose="02020603050405020304" pitchFamily="18" charset="0"/>
              </a:rPr>
              <a:t>инсценировку  </a:t>
            </a:r>
            <a:r>
              <a:rPr lang="ru-RU" sz="1200" dirty="0">
                <a:solidFill>
                  <a:prstClr val="black"/>
                </a:solidFill>
                <a:latin typeface="Times New Roman" panose="02020603050405020304" pitchFamily="18" charset="0"/>
                <a:cs typeface="Times New Roman" panose="02020603050405020304" pitchFamily="18" charset="0"/>
              </a:rPr>
              <a:t>на тему деревенских посиделок «</a:t>
            </a:r>
            <a:r>
              <a:rPr lang="ru-RU" sz="1200" dirty="0" err="1">
                <a:solidFill>
                  <a:prstClr val="black"/>
                </a:solidFill>
                <a:latin typeface="Times New Roman" panose="02020603050405020304" pitchFamily="18" charset="0"/>
                <a:cs typeface="Times New Roman" panose="02020603050405020304" pitchFamily="18" charset="0"/>
              </a:rPr>
              <a:t>Аулак</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өй</a:t>
            </a:r>
            <a:r>
              <a:rPr lang="ru-RU" sz="1200" dirty="0">
                <a:solidFill>
                  <a:prstClr val="black"/>
                </a:solidFill>
                <a:latin typeface="Times New Roman" panose="02020603050405020304" pitchFamily="18" charset="0"/>
                <a:cs typeface="Times New Roman" panose="02020603050405020304" pitchFamily="18" charset="0"/>
              </a:rPr>
              <a:t>». На мероприятии они  показали свое мастерство и способности к театральному искусству с использованием элементов кукольного театра. Поставили сказку «Теремок</a:t>
            </a:r>
            <a:r>
              <a:rPr lang="ru-RU" sz="1200" dirty="0" smtClean="0">
                <a:solidFill>
                  <a:prstClr val="black"/>
                </a:solidFill>
                <a:latin typeface="Times New Roman" panose="02020603050405020304" pitchFamily="18" charset="0"/>
                <a:cs typeface="Times New Roman" panose="02020603050405020304" pitchFamily="18" charset="0"/>
              </a:rPr>
              <a:t>».</a:t>
            </a:r>
            <a:endParaRPr lang="ru-RU" sz="1200" dirty="0">
              <a:solidFill>
                <a:prstClr val="black"/>
              </a:solidFill>
              <a:latin typeface="Times New Roman" panose="02020603050405020304" pitchFamily="18" charset="0"/>
              <a:cs typeface="Times New Roman" panose="02020603050405020304" pitchFamily="18" charset="0"/>
            </a:endParaRPr>
          </a:p>
        </p:txBody>
      </p:sp>
      <p:pic>
        <p:nvPicPr>
          <p:cNvPr id="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899" t="37892" r="478" b="36848"/>
          <a:stretch/>
        </p:blipFill>
        <p:spPr bwMode="auto">
          <a:xfrm>
            <a:off x="955708" y="955129"/>
            <a:ext cx="2773751" cy="1699662"/>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4274" t="10746" r="21014"/>
          <a:stretch/>
        </p:blipFill>
        <p:spPr bwMode="auto">
          <a:xfrm>
            <a:off x="991104" y="3142369"/>
            <a:ext cx="2804800" cy="180709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60032" y="3078787"/>
            <a:ext cx="2961526" cy="180922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9534471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B19B0651-EE4F-4900-A07F-96A6BFA9D0F0}" type="slidenum">
              <a:rPr lang="ru-RU" smtClean="0"/>
              <a:t>54</a:t>
            </a:fld>
            <a:endParaRPr lang="ru-RU"/>
          </a:p>
        </p:txBody>
      </p:sp>
      <p:sp>
        <p:nvSpPr>
          <p:cNvPr id="6" name="Заголовок 1"/>
          <p:cNvSpPr txBox="1">
            <a:spLocks/>
          </p:cNvSpPr>
          <p:nvPr/>
        </p:nvSpPr>
        <p:spPr>
          <a:xfrm>
            <a:off x="611560" y="248665"/>
            <a:ext cx="8075240" cy="277540"/>
          </a:xfrm>
          <a:prstGeom prst="rect">
            <a:avLst/>
          </a:prstGeom>
        </p:spPr>
        <p:txBody>
          <a:bodyPr vert="horz" lIns="91440" tIns="45720" rIns="91440" bIns="45720" rtlCol="0" anchor="ctr">
            <a:normAutofit fontScale="75000" lnSpcReduction="20000"/>
          </a:bodyPr>
          <a:lstStyle>
            <a:lvl1pPr algn="ctr" defTabSz="914400" rtl="0" eaLnBrk="1" latinLnBrk="0" hangingPunct="1">
              <a:spcBef>
                <a:spcPct val="0"/>
              </a:spcBef>
              <a:buNone/>
              <a:defRPr sz="4400" b="1" kern="1200">
                <a:solidFill>
                  <a:schemeClr val="tx1"/>
                </a:solidFill>
                <a:latin typeface="+mj-lt"/>
                <a:ea typeface="+mj-ea"/>
                <a:cs typeface="+mj-cs"/>
              </a:defRPr>
            </a:lvl1pPr>
          </a:lstStyle>
          <a:p>
            <a:endParaRPr lang="ru-RU" sz="2000" dirty="0">
              <a:solidFill>
                <a:schemeClr val="tx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9" name="Рисунок 18"/>
          <p:cNvPicPr>
            <a:picLocks noChangeAspect="1"/>
          </p:cNvPicPr>
          <p:nvPr/>
        </p:nvPicPr>
        <p:blipFill>
          <a:blip r:embed="rId2"/>
          <a:stretch>
            <a:fillRect/>
          </a:stretch>
        </p:blipFill>
        <p:spPr>
          <a:xfrm>
            <a:off x="7076362" y="0"/>
            <a:ext cx="2067638" cy="902055"/>
          </a:xfrm>
          <a:prstGeom prst="rect">
            <a:avLst/>
          </a:prstGeom>
        </p:spPr>
      </p:pic>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559" y="387435"/>
            <a:ext cx="1809201" cy="241226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Прямоугольник 1"/>
          <p:cNvSpPr/>
          <p:nvPr/>
        </p:nvSpPr>
        <p:spPr>
          <a:xfrm>
            <a:off x="3051745" y="451027"/>
            <a:ext cx="3040512" cy="307777"/>
          </a:xfrm>
          <a:prstGeom prst="rect">
            <a:avLst/>
          </a:prstGeom>
        </p:spPr>
        <p:txBody>
          <a:bodyPr wrap="none">
            <a:spAutoFit/>
          </a:bodyPr>
          <a:lstStyle/>
          <a:p>
            <a:pPr lvl="0" algn="ctr"/>
            <a:r>
              <a:rPr lang="ru-RU" sz="1400" dirty="0" smtClean="0">
                <a:solidFill>
                  <a:srgbClr val="FF0000"/>
                </a:solidFill>
                <a:latin typeface="Calibri"/>
              </a:rPr>
              <a:t>ФОРУМ«СЭЛЭТ</a:t>
            </a:r>
            <a:r>
              <a:rPr lang="ru-RU" sz="1400" dirty="0">
                <a:solidFill>
                  <a:srgbClr val="FF0000"/>
                </a:solidFill>
                <a:latin typeface="Calibri"/>
              </a:rPr>
              <a:t>»  </a:t>
            </a:r>
            <a:r>
              <a:rPr lang="en-US" sz="1400" dirty="0" smtClean="0">
                <a:solidFill>
                  <a:srgbClr val="FF0000"/>
                </a:solidFill>
                <a:latin typeface="Calibri"/>
              </a:rPr>
              <a:t>/</a:t>
            </a:r>
            <a:r>
              <a:rPr lang="ru-RU" sz="1400" dirty="0" smtClean="0">
                <a:solidFill>
                  <a:srgbClr val="FF0000"/>
                </a:solidFill>
                <a:latin typeface="Calibri"/>
              </a:rPr>
              <a:t>«</a:t>
            </a:r>
            <a:r>
              <a:rPr lang="ru-RU" sz="1400" dirty="0">
                <a:solidFill>
                  <a:srgbClr val="FF0000"/>
                </a:solidFill>
                <a:latin typeface="Calibri"/>
              </a:rPr>
              <a:t>С</a:t>
            </a:r>
            <a:r>
              <a:rPr lang="tt-RU" sz="1400" dirty="0">
                <a:solidFill>
                  <a:srgbClr val="FF0000"/>
                </a:solidFill>
                <a:latin typeface="Calibri"/>
              </a:rPr>
              <a:t>ӘЛӘТ</a:t>
            </a:r>
            <a:r>
              <a:rPr lang="ru-RU" sz="1400" dirty="0">
                <a:solidFill>
                  <a:srgbClr val="FF0000"/>
                </a:solidFill>
                <a:latin typeface="Calibri"/>
              </a:rPr>
              <a:t>»</a:t>
            </a:r>
            <a:r>
              <a:rPr lang="tt-RU" sz="1400" dirty="0">
                <a:solidFill>
                  <a:srgbClr val="FF0000"/>
                </a:solidFill>
                <a:latin typeface="Calibri"/>
              </a:rPr>
              <a:t> ФОРУМЫ</a:t>
            </a:r>
            <a:endParaRPr lang="ru-RU" sz="1400" dirty="0">
              <a:solidFill>
                <a:srgbClr val="FF0000"/>
              </a:solidFill>
              <a:latin typeface="Calibri"/>
            </a:endParaRPr>
          </a:p>
        </p:txBody>
      </p:sp>
      <p:sp>
        <p:nvSpPr>
          <p:cNvPr id="3" name="TextBox 2"/>
          <p:cNvSpPr txBox="1"/>
          <p:nvPr/>
        </p:nvSpPr>
        <p:spPr>
          <a:xfrm>
            <a:off x="2623734" y="987574"/>
            <a:ext cx="6264696" cy="1569660"/>
          </a:xfrm>
          <a:prstGeom prst="rect">
            <a:avLst/>
          </a:prstGeom>
          <a:noFill/>
        </p:spPr>
        <p:txBody>
          <a:bodyPr wrap="square" rtlCol="0">
            <a:spAutoFit/>
          </a:bodyPr>
          <a:lstStyle/>
          <a:p>
            <a:r>
              <a:rPr lang="ru-RU" dirty="0" smtClean="0"/>
              <a:t>  </a:t>
            </a:r>
            <a:r>
              <a:rPr lang="ru-RU" sz="1200" dirty="0">
                <a:latin typeface="Times New Roman" panose="02020603050405020304" pitchFamily="18" charset="0"/>
                <a:cs typeface="Times New Roman" panose="02020603050405020304" pitchFamily="18" charset="0"/>
              </a:rPr>
              <a:t>5-9 </a:t>
            </a:r>
            <a:r>
              <a:rPr lang="ru-RU" sz="1200" dirty="0" err="1">
                <a:latin typeface="Times New Roman" panose="02020603050405020304" pitchFamily="18" charset="0"/>
                <a:cs typeface="Times New Roman" panose="02020603050405020304" pitchFamily="18" charset="0"/>
              </a:rPr>
              <a:t>сыйныф</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укучылары</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җәйге</a:t>
            </a:r>
            <a:r>
              <a:rPr lang="ru-RU" sz="1200" dirty="0">
                <a:latin typeface="Times New Roman" panose="02020603050405020304" pitchFamily="18" charset="0"/>
                <a:cs typeface="Times New Roman" panose="02020603050405020304" pitchFamily="18" charset="0"/>
              </a:rPr>
              <a:t> каникул </a:t>
            </a:r>
            <a:r>
              <a:rPr lang="ru-RU" sz="1200" dirty="0" err="1">
                <a:latin typeface="Times New Roman" panose="02020603050405020304" pitchFamily="18" charset="0"/>
                <a:cs typeface="Times New Roman" panose="02020603050405020304" pitchFamily="18" charset="0"/>
              </a:rPr>
              <a:t>вакытларында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Биләрдә</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үткәрелгән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Сәләт</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форумында</a:t>
            </a:r>
            <a:r>
              <a:rPr lang="ru-RU" sz="1200" dirty="0">
                <a:latin typeface="Times New Roman" panose="02020603050405020304" pitchFamily="18" charset="0"/>
                <a:cs typeface="Times New Roman" panose="02020603050405020304" pitchFamily="18" charset="0"/>
              </a:rPr>
              <a:t> ял </a:t>
            </a:r>
            <a:r>
              <a:rPr lang="ru-RU" sz="1200" dirty="0" err="1">
                <a:latin typeface="Times New Roman" panose="02020603050405020304" pitchFamily="18" charset="0"/>
                <a:cs typeface="Times New Roman" panose="02020603050405020304" pitchFamily="18" charset="0"/>
              </a:rPr>
              <a:t>итеп</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кайттылар</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Алар</a:t>
            </a:r>
            <a:r>
              <a:rPr lang="ru-RU" sz="1200" dirty="0">
                <a:latin typeface="Times New Roman" panose="02020603050405020304" pitchFamily="18" charset="0"/>
                <a:cs typeface="Times New Roman" panose="02020603050405020304" pitchFamily="18" charset="0"/>
              </a:rPr>
              <a:t> мастер-</a:t>
            </a:r>
            <a:r>
              <a:rPr lang="ru-RU" sz="1200" dirty="0" err="1">
                <a:latin typeface="Times New Roman" panose="02020603050405020304" pitchFamily="18" charset="0"/>
                <a:cs typeface="Times New Roman" panose="02020603050405020304" pitchFamily="18" charset="0"/>
              </a:rPr>
              <a:t>классларга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йөреп</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файдалы</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күнекмәләр</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алдылар</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төрле</a:t>
            </a:r>
            <a:r>
              <a:rPr lang="ru-RU" sz="1200" dirty="0">
                <a:latin typeface="Times New Roman" panose="02020603050405020304" pitchFamily="18" charset="0"/>
                <a:cs typeface="Times New Roman" panose="02020603050405020304" pitchFamily="18" charset="0"/>
              </a:rPr>
              <a:t> спорт </a:t>
            </a:r>
            <a:r>
              <a:rPr lang="ru-RU" sz="1200" dirty="0" err="1">
                <a:latin typeface="Times New Roman" panose="02020603050405020304" pitchFamily="18" charset="0"/>
                <a:cs typeface="Times New Roman" panose="02020603050405020304" pitchFamily="18" charset="0"/>
              </a:rPr>
              <a:t>ярышларында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катнаштылар</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Укучыларга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Сәләт</a:t>
            </a:r>
            <a:r>
              <a:rPr lang="ru-RU" sz="1200" dirty="0">
                <a:latin typeface="Times New Roman" panose="02020603050405020304" pitchFamily="18" charset="0"/>
                <a:cs typeface="Times New Roman" panose="02020603050405020304" pitchFamily="18" charset="0"/>
              </a:rPr>
              <a:t>” форумы </a:t>
            </a:r>
            <a:r>
              <a:rPr lang="ru-RU" sz="1200" dirty="0" err="1">
                <a:latin typeface="Times New Roman" panose="02020603050405020304" pitchFamily="18" charset="0"/>
                <a:cs typeface="Times New Roman" panose="02020603050405020304" pitchFamily="18" charset="0"/>
              </a:rPr>
              <a:t>бик</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ошады</a:t>
            </a:r>
            <a:r>
              <a:rPr lang="ru-RU" sz="1200" dirty="0">
                <a:latin typeface="Times New Roman" panose="02020603050405020304" pitchFamily="18" charset="0"/>
                <a:cs typeface="Times New Roman" panose="02020603050405020304" pitchFamily="18" charset="0"/>
              </a:rPr>
              <a:t>.</a:t>
            </a:r>
          </a:p>
          <a:p>
            <a:r>
              <a:rPr lang="ru-RU" dirty="0" smtClean="0"/>
              <a:t> </a:t>
            </a:r>
            <a:r>
              <a:rPr lang="ru-RU" sz="1200" dirty="0" smtClean="0">
                <a:latin typeface="Times New Roman" panose="02020603050405020304" pitchFamily="18" charset="0"/>
                <a:cs typeface="Times New Roman" panose="02020603050405020304" pitchFamily="18" charset="0"/>
              </a:rPr>
              <a:t>Учащиеся </a:t>
            </a:r>
            <a:r>
              <a:rPr lang="ru-RU" sz="1200" dirty="0">
                <a:latin typeface="Times New Roman" panose="02020603050405020304" pitchFamily="18" charset="0"/>
                <a:cs typeface="Times New Roman" panose="02020603050405020304" pitchFamily="18" charset="0"/>
              </a:rPr>
              <a:t>5-9 классов во время летних </a:t>
            </a:r>
            <a:r>
              <a:rPr lang="ru-RU" sz="1200" dirty="0" smtClean="0">
                <a:latin typeface="Times New Roman" panose="02020603050405020304" pitchFamily="18" charset="0"/>
                <a:cs typeface="Times New Roman" panose="02020603050405020304" pitchFamily="18" charset="0"/>
              </a:rPr>
              <a:t>каникул отдохнули на </a:t>
            </a:r>
            <a:r>
              <a:rPr lang="ru-RU" sz="1200" dirty="0">
                <a:latin typeface="Times New Roman" panose="02020603050405020304" pitchFamily="18" charset="0"/>
                <a:cs typeface="Times New Roman" panose="02020603050405020304" pitchFamily="18" charset="0"/>
              </a:rPr>
              <a:t>форуме “</a:t>
            </a:r>
            <a:r>
              <a:rPr lang="ru-RU" sz="1200" dirty="0" err="1">
                <a:latin typeface="Times New Roman" panose="02020603050405020304" pitchFamily="18" charset="0"/>
                <a:cs typeface="Times New Roman" panose="02020603050405020304" pitchFamily="18" charset="0"/>
              </a:rPr>
              <a:t>Сэлэт</a:t>
            </a:r>
            <a:r>
              <a:rPr lang="ru-RU" sz="1200" dirty="0">
                <a:latin typeface="Times New Roman" panose="02020603050405020304" pitchFamily="18" charset="0"/>
                <a:cs typeface="Times New Roman" panose="02020603050405020304" pitchFamily="18" charset="0"/>
              </a:rPr>
              <a:t>” в </a:t>
            </a:r>
            <a:r>
              <a:rPr lang="ru-RU" sz="1200" dirty="0" smtClean="0">
                <a:latin typeface="Times New Roman" panose="02020603050405020304" pitchFamily="18" charset="0"/>
                <a:cs typeface="Times New Roman" panose="02020603050405020304" pitchFamily="18" charset="0"/>
              </a:rPr>
              <a:t>Билярске. Они </a:t>
            </a:r>
            <a:r>
              <a:rPr lang="ru-RU" sz="1200" dirty="0">
                <a:latin typeface="Times New Roman" panose="02020603050405020304" pitchFamily="18" charset="0"/>
                <a:cs typeface="Times New Roman" panose="02020603050405020304" pitchFamily="18" charset="0"/>
              </a:rPr>
              <a:t>посещали </a:t>
            </a:r>
            <a:r>
              <a:rPr lang="ru-RU" sz="1200" dirty="0" smtClean="0">
                <a:latin typeface="Times New Roman" panose="02020603050405020304" pitchFamily="18" charset="0"/>
                <a:cs typeface="Times New Roman" panose="02020603050405020304" pitchFamily="18" charset="0"/>
              </a:rPr>
              <a:t>мастер-классы и </a:t>
            </a:r>
            <a:r>
              <a:rPr lang="ru-RU" sz="1200" dirty="0">
                <a:latin typeface="Times New Roman" panose="02020603050405020304" pitchFamily="18" charset="0"/>
                <a:cs typeface="Times New Roman" panose="02020603050405020304" pitchFamily="18" charset="0"/>
              </a:rPr>
              <a:t>получали </a:t>
            </a:r>
            <a:r>
              <a:rPr lang="ru-RU" sz="1200" dirty="0" smtClean="0">
                <a:latin typeface="Times New Roman" panose="02020603050405020304" pitchFamily="18" charset="0"/>
                <a:cs typeface="Times New Roman" panose="02020603050405020304" pitchFamily="18" charset="0"/>
              </a:rPr>
              <a:t>полезные навыки, участвовали в спортивных соревнованиях. Школьникам </a:t>
            </a:r>
            <a:r>
              <a:rPr lang="ru-RU" sz="1200" dirty="0">
                <a:latin typeface="Times New Roman" panose="02020603050405020304" pitchFamily="18" charset="0"/>
                <a:cs typeface="Times New Roman" panose="02020603050405020304" pitchFamily="18" charset="0"/>
              </a:rPr>
              <a:t>очень понравился форум” </a:t>
            </a:r>
            <a:r>
              <a:rPr lang="ru-RU" sz="1200" dirty="0" err="1">
                <a:latin typeface="Times New Roman" panose="02020603050405020304" pitchFamily="18" charset="0"/>
                <a:cs typeface="Times New Roman" panose="02020603050405020304" pitchFamily="18" charset="0"/>
              </a:rPr>
              <a:t>Сәләт</a:t>
            </a:r>
            <a:r>
              <a:rPr lang="ru-RU" sz="1200" dirty="0">
                <a:latin typeface="Times New Roman" panose="02020603050405020304" pitchFamily="18" charset="0"/>
                <a:cs typeface="Times New Roman" panose="02020603050405020304" pitchFamily="18" charset="0"/>
              </a:rPr>
              <a:t>".</a:t>
            </a:r>
            <a:endParaRPr lang="tt-RU" sz="1200" dirty="0" smtClean="0">
              <a:latin typeface="Times New Roman" panose="02020603050405020304" pitchFamily="18" charset="0"/>
              <a:cs typeface="Times New Roman" panose="02020603050405020304" pitchFamily="18" charset="0"/>
            </a:endParaRPr>
          </a:p>
          <a:p>
            <a:r>
              <a:rPr lang="tt-RU" sz="1200" dirty="0" smtClean="0">
                <a:latin typeface="Times New Roman" panose="02020603050405020304" pitchFamily="18" charset="0"/>
                <a:cs typeface="Times New Roman" panose="02020603050405020304" pitchFamily="18" charset="0"/>
              </a:rPr>
              <a:t>     </a:t>
            </a:r>
            <a:endParaRPr lang="ru-RU" sz="1200" dirty="0">
              <a:latin typeface="Times New Roman" panose="02020603050405020304" pitchFamily="18" charset="0"/>
              <a:cs typeface="Times New Roman" panose="02020603050405020304" pitchFamily="18" charset="0"/>
            </a:endParaRPr>
          </a:p>
        </p:txBody>
      </p:sp>
      <p:pic>
        <p:nvPicPr>
          <p:cNvPr id="614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1561" y="3003798"/>
            <a:ext cx="2751062" cy="18354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525318" y="3054787"/>
            <a:ext cx="2600871" cy="17844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213790" y="3054787"/>
            <a:ext cx="2674640" cy="17844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972782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B19B0651-EE4F-4900-A07F-96A6BFA9D0F0}" type="slidenum">
              <a:rPr lang="ru-RU" smtClean="0"/>
              <a:t>55</a:t>
            </a:fld>
            <a:endParaRPr lang="ru-RU"/>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19672" y="2916603"/>
            <a:ext cx="2664296" cy="1998222"/>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5281" y="2916604"/>
            <a:ext cx="3069243" cy="1998222"/>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3472462" y="389156"/>
            <a:ext cx="1696298" cy="307777"/>
          </a:xfrm>
          <a:prstGeom prst="rect">
            <a:avLst/>
          </a:prstGeom>
          <a:noFill/>
        </p:spPr>
        <p:txBody>
          <a:bodyPr wrap="none" rtlCol="0">
            <a:spAutoFit/>
          </a:bodyPr>
          <a:lstStyle/>
          <a:p>
            <a:pPr algn="ctr"/>
            <a:r>
              <a:rPr lang="tt-RU" sz="1400" dirty="0" smtClean="0">
                <a:solidFill>
                  <a:srgbClr val="FF0000"/>
                </a:solidFill>
                <a:latin typeface="Calibri" panose="020F0502020204030204" pitchFamily="34" charset="0"/>
                <a:cs typeface="Calibri" panose="020F0502020204030204" pitchFamily="34" charset="0"/>
              </a:rPr>
              <a:t>“АУЛАК ӨЙ - БАТТЛ”</a:t>
            </a:r>
            <a:endParaRPr lang="ru-RU" sz="1400" dirty="0">
              <a:solidFill>
                <a:srgbClr val="FF0000"/>
              </a:solidFill>
              <a:latin typeface="Calibri" panose="020F0502020204030204" pitchFamily="34" charset="0"/>
              <a:cs typeface="Calibri" panose="020F0502020204030204" pitchFamily="34" charset="0"/>
            </a:endParaRPr>
          </a:p>
        </p:txBody>
      </p:sp>
      <p:sp>
        <p:nvSpPr>
          <p:cNvPr id="3" name="TextBox 2"/>
          <p:cNvSpPr txBox="1"/>
          <p:nvPr/>
        </p:nvSpPr>
        <p:spPr>
          <a:xfrm>
            <a:off x="719607" y="724062"/>
            <a:ext cx="7776863" cy="2123658"/>
          </a:xfrm>
          <a:prstGeom prst="rect">
            <a:avLst/>
          </a:prstGeom>
          <a:noFill/>
        </p:spPr>
        <p:txBody>
          <a:bodyPr wrap="square" rtlCol="0">
            <a:spAutoFit/>
          </a:bodyPr>
          <a:lstStyle/>
          <a:p>
            <a:r>
              <a:rPr lang="tt-RU" sz="1200" dirty="0" smtClean="0">
                <a:latin typeface="Times New Roman" panose="02020603050405020304" pitchFamily="18" charset="0"/>
                <a:cs typeface="Times New Roman" panose="02020603050405020304" pitchFamily="18" charset="0"/>
              </a:rPr>
              <a:t>          2021 нче елның 11 нче августында Нурлат сәнгат</a:t>
            </a:r>
            <a:r>
              <a:rPr lang="ru-RU" sz="1200" dirty="0" smtClean="0">
                <a:latin typeface="Times New Roman" panose="02020603050405020304" pitchFamily="18" charset="0"/>
                <a:cs typeface="Times New Roman" panose="02020603050405020304" pitchFamily="18" charset="0"/>
              </a:rPr>
              <a:t>ь</a:t>
            </a:r>
            <a:r>
              <a:rPr lang="en-US" sz="1200" dirty="0" smtClean="0">
                <a:latin typeface="Times New Roman" panose="02020603050405020304" pitchFamily="18" charset="0"/>
                <a:cs typeface="Times New Roman" panose="02020603050405020304" pitchFamily="18" charset="0"/>
              </a:rPr>
              <a:t> </a:t>
            </a:r>
            <a:r>
              <a:rPr lang="tt-RU" sz="1200" dirty="0" smtClean="0">
                <a:latin typeface="Times New Roman" panose="02020603050405020304" pitchFamily="18" charset="0"/>
                <a:cs typeface="Times New Roman" panose="02020603050405020304" pitchFamily="18" charset="0"/>
              </a:rPr>
              <a:t>мәктәбендә Казаннан килгән язучылар белән үзенчәлекле очрашу-бәйге (баттл) булып узды. Бәйге халкыбызның милли йоласы аулак өй рәвешендә бик кызыклы итеп оештырылды. Казан кунаклары белән үзебезнең җирле шагыйр</a:t>
            </a:r>
            <a:r>
              <a:rPr lang="ru-RU" sz="1200" dirty="0" smtClean="0">
                <a:latin typeface="Times New Roman" panose="02020603050405020304" pitchFamily="18" charset="0"/>
                <a:cs typeface="Times New Roman" panose="02020603050405020304" pitchFamily="18" charset="0"/>
              </a:rPr>
              <a:t>ь</a:t>
            </a:r>
            <a:r>
              <a:rPr lang="tt-RU" sz="1200" dirty="0" smtClean="0">
                <a:latin typeface="Times New Roman" panose="02020603050405020304" pitchFamily="18" charset="0"/>
                <a:cs typeface="Times New Roman" panose="02020603050405020304" pitchFamily="18" charset="0"/>
              </a:rPr>
              <a:t>ләребез төрле бәйгеләрдә көч сынашты. Бәйгеләр җыр-бию, уеннар белән үрелеп барды һәм тамашачылар күңеленә хуш килде. Нурлатыбыз горурлыгы академик, галим, </a:t>
            </a:r>
            <a:r>
              <a:rPr lang="tt-RU" sz="1200" dirty="0">
                <a:latin typeface="Times New Roman" panose="02020603050405020304" pitchFamily="18" charset="0"/>
                <a:cs typeface="Times New Roman" panose="02020603050405020304" pitchFamily="18" charset="0"/>
              </a:rPr>
              <a:t>я</a:t>
            </a:r>
            <a:r>
              <a:rPr lang="tt-RU" sz="1200" dirty="0" smtClean="0">
                <a:latin typeface="Times New Roman" panose="02020603050405020304" pitchFamily="18" charset="0"/>
                <a:cs typeface="Times New Roman" panose="02020603050405020304" pitchFamily="18" charset="0"/>
              </a:rPr>
              <a:t>зучы Тәлгать ага Галиуллинның бу бәйгедә катнашуы нур өстенә нур булды. </a:t>
            </a:r>
          </a:p>
          <a:p>
            <a:r>
              <a:rPr lang="tt-RU" sz="1200" dirty="0">
                <a:latin typeface="Times New Roman" panose="02020603050405020304" pitchFamily="18" charset="0"/>
                <a:cs typeface="Times New Roman" panose="02020603050405020304" pitchFamily="18" charset="0"/>
              </a:rPr>
              <a:t> </a:t>
            </a:r>
            <a:r>
              <a:rPr lang="tt-RU" sz="1200" dirty="0" smtClean="0">
                <a:latin typeface="Times New Roman" panose="02020603050405020304" pitchFamily="18" charset="0"/>
                <a:cs typeface="Times New Roman" panose="02020603050405020304" pitchFamily="18" charset="0"/>
              </a:rPr>
              <a:t>   </a:t>
            </a:r>
          </a:p>
          <a:p>
            <a:r>
              <a:rPr lang="tt-RU" sz="1200" dirty="0">
                <a:latin typeface="Times New Roman" panose="02020603050405020304" pitchFamily="18" charset="0"/>
                <a:cs typeface="Times New Roman" panose="02020603050405020304" pitchFamily="18" charset="0"/>
              </a:rPr>
              <a:t> </a:t>
            </a:r>
            <a:r>
              <a:rPr lang="tt-RU" sz="1200" dirty="0" smtClean="0">
                <a:latin typeface="Times New Roman" panose="02020603050405020304" pitchFamily="18" charset="0"/>
                <a:cs typeface="Times New Roman" panose="02020603050405020304" pitchFamily="18" charset="0"/>
              </a:rPr>
              <a:t>         11 августа 2021 года на базе школы искусств “Сэлэт” прошла незабываемая встреча с писателями из Казани. Она прошла в своеобразной форме “Аулак өй- баттл”, где соревновались наши местные поэтессы с Казанскими гостями. Интересные конкурсы чередовались с татарскими народными песнями, стихами, танцами. Зрители были в восторге от такой встречи. Выступление нашего земляка-писателя академика Талгата Галиуллина прозвучала как призыв к сохранению родного языка.</a:t>
            </a:r>
            <a:endParaRPr lang="ru-RU" sz="1200" dirty="0">
              <a:latin typeface="Times New Roman" panose="02020603050405020304" pitchFamily="18" charset="0"/>
              <a:cs typeface="Times New Roman" panose="02020603050405020304" pitchFamily="18" charset="0"/>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38375" y="0"/>
            <a:ext cx="1948822" cy="8501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0665951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B19B0651-EE4F-4900-A07F-96A6BFA9D0F0}" type="slidenum">
              <a:rPr lang="ru-RU" smtClean="0"/>
              <a:t>56</a:t>
            </a:fld>
            <a:endParaRPr lang="ru-RU"/>
          </a:p>
        </p:txBody>
      </p:sp>
      <p:sp>
        <p:nvSpPr>
          <p:cNvPr id="3" name="TextBox 2"/>
          <p:cNvSpPr txBox="1"/>
          <p:nvPr/>
        </p:nvSpPr>
        <p:spPr>
          <a:xfrm>
            <a:off x="755577" y="843558"/>
            <a:ext cx="7776863" cy="276999"/>
          </a:xfrm>
          <a:prstGeom prst="rect">
            <a:avLst/>
          </a:prstGeom>
          <a:noFill/>
        </p:spPr>
        <p:txBody>
          <a:bodyPr wrap="square" rtlCol="0">
            <a:spAutoFit/>
          </a:bodyPr>
          <a:lstStyle/>
          <a:p>
            <a:r>
              <a:rPr lang="tt-RU" sz="1200" dirty="0" smtClean="0">
                <a:latin typeface="Times New Roman" panose="02020603050405020304" pitchFamily="18" charset="0"/>
                <a:cs typeface="Times New Roman" panose="02020603050405020304" pitchFamily="18" charset="0"/>
              </a:rPr>
              <a:t>     </a:t>
            </a:r>
            <a:endParaRPr lang="ru-RU" sz="1200" dirty="0">
              <a:latin typeface="Times New Roman" panose="02020603050405020304" pitchFamily="18" charset="0"/>
              <a:cs typeface="Times New Roman" panose="02020603050405020304"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38375" y="0"/>
            <a:ext cx="1948822" cy="8501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857672" y="765160"/>
            <a:ext cx="7920880" cy="1446550"/>
          </a:xfrm>
          <a:prstGeom prst="rect">
            <a:avLst/>
          </a:prstGeom>
        </p:spPr>
        <p:txBody>
          <a:bodyPr wrap="square">
            <a:spAutoFit/>
          </a:bodyPr>
          <a:lstStyle/>
          <a:p>
            <a:r>
              <a:rPr lang="ru-RU" sz="1600" dirty="0" smtClean="0">
                <a:latin typeface="Times New Roman" panose="02020603050405020304" pitchFamily="18" charset="0"/>
                <a:cs typeface="Times New Roman" panose="02020603050405020304" pitchFamily="18" charset="0"/>
              </a:rPr>
              <a:t>       </a:t>
            </a:r>
            <a:r>
              <a:rPr lang="ru-RU" sz="1200" dirty="0" smtClean="0">
                <a:latin typeface="Times New Roman" panose="02020603050405020304" pitchFamily="18" charset="0"/>
                <a:cs typeface="Times New Roman" panose="02020603050405020304" pitchFamily="18" charset="0"/>
              </a:rPr>
              <a:t>19 </a:t>
            </a:r>
            <a:r>
              <a:rPr lang="ru-RU" sz="1200" dirty="0" err="1">
                <a:latin typeface="Times New Roman" panose="02020603050405020304" pitchFamily="18" charset="0"/>
                <a:cs typeface="Times New Roman" panose="02020603050405020304" pitchFamily="18" charset="0"/>
              </a:rPr>
              <a:t>нчы</a:t>
            </a:r>
            <a:r>
              <a:rPr lang="ru-RU" sz="1200" dirty="0">
                <a:latin typeface="Times New Roman" panose="02020603050405020304" pitchFamily="18" charset="0"/>
                <a:cs typeface="Times New Roman" panose="02020603050405020304" pitchFamily="18" charset="0"/>
              </a:rPr>
              <a:t> </a:t>
            </a:r>
            <a:r>
              <a:rPr lang="ru-RU" sz="1200" dirty="0" smtClean="0">
                <a:latin typeface="Times New Roman" panose="02020603050405020304" pitchFamily="18" charset="0"/>
                <a:cs typeface="Times New Roman" panose="02020603050405020304" pitchFamily="18" charset="0"/>
              </a:rPr>
              <a:t>август  </a:t>
            </a:r>
            <a:r>
              <a:rPr lang="ru-RU" sz="1200" dirty="0" err="1">
                <a:latin typeface="Times New Roman" panose="02020603050405020304" pitchFamily="18" charset="0"/>
                <a:cs typeface="Times New Roman" panose="02020603050405020304" pitchFamily="18" charset="0"/>
              </a:rPr>
              <a:t>көнне</a:t>
            </a:r>
            <a:r>
              <a:rPr lang="ru-RU" sz="1200" dirty="0">
                <a:latin typeface="Times New Roman" panose="02020603050405020304" pitchFamily="18" charset="0"/>
                <a:cs typeface="Times New Roman" panose="02020603050405020304" pitchFamily="18" charset="0"/>
              </a:rPr>
              <a:t>, </a:t>
            </a:r>
            <a:r>
              <a:rPr lang="ru-RU" sz="1200" dirty="0" smtClean="0">
                <a:latin typeface="Times New Roman" panose="02020603050405020304" pitchFamily="18" charset="0"/>
                <a:cs typeface="Times New Roman" panose="02020603050405020304" pitchFamily="18" charset="0"/>
              </a:rPr>
              <a:t>Татарстан </a:t>
            </a:r>
            <a:r>
              <a:rPr lang="ru-RU" sz="1200" dirty="0" err="1">
                <a:latin typeface="Times New Roman" panose="02020603050405020304" pitchFamily="18" charset="0"/>
                <a:cs typeface="Times New Roman" panose="02020603050405020304" pitchFamily="18" charset="0"/>
              </a:rPr>
              <a:t>Республикасы</a:t>
            </a:r>
            <a:r>
              <a:rPr lang="ru-RU" sz="1200" dirty="0">
                <a:latin typeface="Times New Roman" panose="02020603050405020304" pitchFamily="18" charset="0"/>
                <a:cs typeface="Times New Roman" panose="02020603050405020304" pitchFamily="18" charset="0"/>
              </a:rPr>
              <a:t> Премьер-министры </a:t>
            </a:r>
            <a:r>
              <a:rPr lang="ru-RU" sz="1200" dirty="0" err="1">
                <a:latin typeface="Times New Roman" panose="02020603050405020304" pitchFamily="18" charset="0"/>
                <a:cs typeface="Times New Roman" panose="02020603050405020304" pitchFamily="18" charset="0"/>
              </a:rPr>
              <a:t>урынбасары</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Васил</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Габтелгаяз</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улы</a:t>
            </a:r>
            <a:r>
              <a:rPr lang="ru-RU" sz="1200" dirty="0">
                <a:latin typeface="Times New Roman" panose="02020603050405020304" pitchFamily="18" charset="0"/>
                <a:cs typeface="Times New Roman" panose="02020603050405020304" pitchFamily="18" charset="0"/>
              </a:rPr>
              <a:t> </a:t>
            </a:r>
            <a:r>
              <a:rPr lang="ru-RU" sz="1200" dirty="0" err="1" smtClean="0">
                <a:latin typeface="Times New Roman" panose="02020603050405020304" pitchFamily="18" charset="0"/>
                <a:cs typeface="Times New Roman" panose="02020603050405020304" pitchFamily="18" charset="0"/>
              </a:rPr>
              <a:t>Шәйхразыев</a:t>
            </a:r>
            <a:r>
              <a:rPr lang="ru-RU" sz="1200" dirty="0">
                <a:latin typeface="Times New Roman" panose="02020603050405020304" pitchFamily="18" charset="0"/>
                <a:cs typeface="Times New Roman" panose="02020603050405020304" pitchFamily="18" charset="0"/>
              </a:rPr>
              <a:t> </a:t>
            </a:r>
            <a:r>
              <a:rPr lang="ru-RU" sz="1200" dirty="0" err="1" smtClean="0">
                <a:latin typeface="Times New Roman" panose="02020603050405020304" pitchFamily="18" charset="0"/>
                <a:cs typeface="Times New Roman" panose="02020603050405020304" pitchFamily="18" charset="0"/>
              </a:rPr>
              <a:t>Нурлатка</a:t>
            </a:r>
            <a:r>
              <a:rPr lang="ru-RU" sz="1200" dirty="0" smtClean="0">
                <a:latin typeface="Times New Roman" panose="02020603050405020304" pitchFamily="18" charset="0"/>
                <a:cs typeface="Times New Roman" panose="02020603050405020304" pitchFamily="18" charset="0"/>
              </a:rPr>
              <a:t> </a:t>
            </a:r>
            <a:r>
              <a:rPr lang="ru-RU" sz="1200" dirty="0" err="1" smtClean="0">
                <a:latin typeface="Times New Roman" panose="02020603050405020304" pitchFamily="18" charset="0"/>
                <a:cs typeface="Times New Roman" panose="02020603050405020304" pitchFamily="18" charset="0"/>
              </a:rPr>
              <a:t>эш</a:t>
            </a:r>
            <a:r>
              <a:rPr lang="ru-RU" sz="1200" dirty="0" smtClean="0">
                <a:latin typeface="Times New Roman" panose="02020603050405020304" pitchFamily="18" charset="0"/>
                <a:cs typeface="Times New Roman" panose="02020603050405020304" pitchFamily="18" charset="0"/>
              </a:rPr>
              <a:t>  </a:t>
            </a:r>
            <a:r>
              <a:rPr lang="ru-RU" sz="1200" dirty="0" err="1" smtClean="0">
                <a:latin typeface="Times New Roman" panose="02020603050405020304" pitchFamily="18" charset="0"/>
                <a:cs typeface="Times New Roman" panose="02020603050405020304" pitchFamily="18" charset="0"/>
              </a:rPr>
              <a:t>сәфәре</a:t>
            </a:r>
            <a:r>
              <a:rPr lang="ru-RU" sz="1200" dirty="0" smtClean="0">
                <a:latin typeface="Times New Roman" panose="02020603050405020304" pitchFamily="18" charset="0"/>
                <a:cs typeface="Times New Roman" panose="02020603050405020304" pitchFamily="18" charset="0"/>
              </a:rPr>
              <a:t> </a:t>
            </a:r>
            <a:r>
              <a:rPr lang="ru-RU" sz="1200" dirty="0" err="1" smtClean="0">
                <a:latin typeface="Times New Roman" panose="02020603050405020304" pitchFamily="18" charset="0"/>
                <a:cs typeface="Times New Roman" panose="02020603050405020304" pitchFamily="18" charset="0"/>
              </a:rPr>
              <a:t>вакытында</a:t>
            </a:r>
            <a:r>
              <a:rPr lang="ru-RU" sz="1200" dirty="0" smtClean="0">
                <a:latin typeface="Times New Roman" panose="02020603050405020304" pitchFamily="18" charset="0"/>
                <a:cs typeface="Times New Roman" panose="02020603050405020304" pitchFamily="18" charset="0"/>
              </a:rPr>
              <a:t>, «</a:t>
            </a:r>
            <a:r>
              <a:rPr lang="ru-RU" sz="1200" dirty="0" err="1" smtClean="0">
                <a:latin typeface="Times New Roman" panose="02020603050405020304" pitchFamily="18" charset="0"/>
                <a:cs typeface="Times New Roman" panose="02020603050405020304" pitchFamily="18" charset="0"/>
              </a:rPr>
              <a:t>Киләчәк</a:t>
            </a:r>
            <a:r>
              <a:rPr lang="ru-RU" sz="1200" dirty="0" smtClean="0">
                <a:latin typeface="Times New Roman" panose="02020603050405020304" pitchFamily="18" charset="0"/>
                <a:cs typeface="Times New Roman" panose="02020603050405020304" pitchFamily="18" charset="0"/>
              </a:rPr>
              <a:t>» </a:t>
            </a:r>
            <a:r>
              <a:rPr lang="ru-RU" sz="1200" dirty="0" err="1" smtClean="0">
                <a:latin typeface="Times New Roman" panose="02020603050405020304" pitchFamily="18" charset="0"/>
                <a:cs typeface="Times New Roman" panose="02020603050405020304" pitchFamily="18" charset="0"/>
              </a:rPr>
              <a:t>балалар</a:t>
            </a:r>
            <a:r>
              <a:rPr lang="ru-RU" sz="1200" dirty="0" smtClean="0">
                <a:latin typeface="Times New Roman" panose="02020603050405020304" pitchFamily="18" charset="0"/>
                <a:cs typeface="Times New Roman" panose="02020603050405020304" pitchFamily="18" charset="0"/>
              </a:rPr>
              <a:t> </a:t>
            </a:r>
            <a:r>
              <a:rPr lang="ru-RU" sz="1200" dirty="0" err="1" smtClean="0">
                <a:latin typeface="Times New Roman" panose="02020603050405020304" pitchFamily="18" charset="0"/>
                <a:cs typeface="Times New Roman" panose="02020603050405020304" pitchFamily="18" charset="0"/>
              </a:rPr>
              <a:t>иҗаты</a:t>
            </a:r>
            <a:r>
              <a:rPr lang="ru-RU" sz="1200" dirty="0" smtClean="0">
                <a:latin typeface="Times New Roman" panose="02020603050405020304" pitchFamily="18" charset="0"/>
                <a:cs typeface="Times New Roman" panose="02020603050405020304" pitchFamily="18" charset="0"/>
              </a:rPr>
              <a:t> </a:t>
            </a:r>
            <a:r>
              <a:rPr lang="ru-RU" sz="1200" dirty="0" err="1" smtClean="0">
                <a:latin typeface="Times New Roman" panose="02020603050405020304" pitchFamily="18" charset="0"/>
                <a:cs typeface="Times New Roman" panose="02020603050405020304" pitchFamily="18" charset="0"/>
              </a:rPr>
              <a:t>үзәгендә</a:t>
            </a:r>
            <a:r>
              <a:rPr lang="ru-RU" sz="1200" dirty="0" smtClean="0">
                <a:latin typeface="Times New Roman" panose="02020603050405020304" pitchFamily="18" charset="0"/>
                <a:cs typeface="Times New Roman" panose="02020603050405020304" pitchFamily="18" charset="0"/>
              </a:rPr>
              <a:t>, «</a:t>
            </a:r>
            <a:r>
              <a:rPr lang="ru-RU" sz="1200" dirty="0" err="1" smtClean="0">
                <a:latin typeface="Times New Roman" panose="02020603050405020304" pitchFamily="18" charset="0"/>
                <a:cs typeface="Times New Roman" panose="02020603050405020304" pitchFamily="18" charset="0"/>
              </a:rPr>
              <a:t>Яшь</a:t>
            </a:r>
            <a:r>
              <a:rPr lang="ru-RU" sz="1200" dirty="0" smtClean="0">
                <a:latin typeface="Times New Roman" panose="02020603050405020304" pitchFamily="18" charset="0"/>
                <a:cs typeface="Times New Roman" panose="02020603050405020304" pitchFamily="18" charset="0"/>
              </a:rPr>
              <a:t> </a:t>
            </a:r>
            <a:r>
              <a:rPr lang="ru-RU" sz="1200" dirty="0">
                <a:latin typeface="Times New Roman" panose="02020603050405020304" pitchFamily="18" charset="0"/>
                <a:cs typeface="Times New Roman" panose="02020603050405020304" pitchFamily="18" charset="0"/>
              </a:rPr>
              <a:t>Артист</a:t>
            </a:r>
            <a:r>
              <a:rPr lang="ru-RU" sz="1200" dirty="0" smtClean="0">
                <a:latin typeface="Times New Roman" panose="02020603050405020304" pitchFamily="18" charset="0"/>
                <a:cs typeface="Times New Roman" panose="02020603050405020304" pitchFamily="18" charset="0"/>
              </a:rPr>
              <a:t>» </a:t>
            </a:r>
            <a:r>
              <a:rPr lang="ru-RU" sz="1200" dirty="0" err="1" smtClean="0">
                <a:latin typeface="Times New Roman" panose="02020603050405020304" pitchFamily="18" charset="0"/>
                <a:cs typeface="Times New Roman" panose="02020603050405020304" pitchFamily="18" charset="0"/>
              </a:rPr>
              <a:t>һәм</a:t>
            </a:r>
            <a:r>
              <a:rPr lang="ru-RU" sz="1200" dirty="0" smtClean="0">
                <a:latin typeface="Times New Roman" panose="02020603050405020304" pitchFamily="18" charset="0"/>
                <a:cs typeface="Times New Roman" panose="02020603050405020304" pitchFamily="18" charset="0"/>
              </a:rPr>
              <a:t> «</a:t>
            </a:r>
            <a:r>
              <a:rPr lang="ru-RU" sz="1200" dirty="0" err="1" smtClean="0">
                <a:latin typeface="Times New Roman" panose="02020603050405020304" pitchFamily="18" charset="0"/>
                <a:cs typeface="Times New Roman" panose="02020603050405020304" pitchFamily="18" charset="0"/>
              </a:rPr>
              <a:t>Яшь</a:t>
            </a:r>
            <a:r>
              <a:rPr lang="ru-RU" sz="1200" dirty="0" smtClean="0">
                <a:latin typeface="Times New Roman" panose="02020603050405020304" pitchFamily="18" charset="0"/>
                <a:cs typeface="Times New Roman" panose="02020603050405020304" pitchFamily="18" charset="0"/>
              </a:rPr>
              <a:t> </a:t>
            </a:r>
            <a:r>
              <a:rPr lang="ru-RU" sz="1200" dirty="0" err="1" smtClean="0">
                <a:latin typeface="Times New Roman" panose="02020603050405020304" pitchFamily="18" charset="0"/>
                <a:cs typeface="Times New Roman" panose="02020603050405020304" pitchFamily="18" charset="0"/>
              </a:rPr>
              <a:t>йолдызлар</a:t>
            </a:r>
            <a:r>
              <a:rPr lang="ru-RU" sz="1200" dirty="0" smtClean="0">
                <a:latin typeface="Times New Roman" panose="02020603050405020304" pitchFamily="18" charset="0"/>
                <a:cs typeface="Times New Roman" panose="02020603050405020304" pitchFamily="18" charset="0"/>
              </a:rPr>
              <a:t>» </a:t>
            </a:r>
            <a:r>
              <a:rPr lang="ru-RU" sz="1200" dirty="0">
                <a:latin typeface="Times New Roman" panose="02020603050405020304" pitchFamily="18" charset="0"/>
                <a:cs typeface="Times New Roman" panose="02020603050405020304" pitchFamily="18" charset="0"/>
              </a:rPr>
              <a:t>театр  </a:t>
            </a:r>
            <a:r>
              <a:rPr lang="ru-RU" sz="1200" dirty="0" err="1">
                <a:latin typeface="Times New Roman" panose="02020603050405020304" pitchFamily="18" charset="0"/>
                <a:cs typeface="Times New Roman" panose="02020603050405020304" pitchFamily="18" charset="0"/>
              </a:rPr>
              <a:t>түгәреге</a:t>
            </a:r>
            <a:r>
              <a:rPr lang="ru-RU" sz="1200" dirty="0">
                <a:latin typeface="Times New Roman" panose="02020603050405020304" pitchFamily="18" charset="0"/>
                <a:cs typeface="Times New Roman" panose="02020603050405020304" pitchFamily="18" charset="0"/>
              </a:rPr>
              <a:t> </a:t>
            </a:r>
            <a:r>
              <a:rPr lang="ru-RU" sz="1200" dirty="0" err="1" smtClean="0">
                <a:latin typeface="Times New Roman" panose="02020603050405020304" pitchFamily="18" charset="0"/>
                <a:cs typeface="Times New Roman" panose="02020603050405020304" pitchFamily="18" charset="0"/>
              </a:rPr>
              <a:t>укучылары</a:t>
            </a:r>
            <a:r>
              <a:rPr lang="ru-RU" sz="1200" dirty="0" smtClean="0">
                <a:latin typeface="Times New Roman" panose="02020603050405020304" pitchFamily="18" charset="0"/>
                <a:cs typeface="Times New Roman" panose="02020603050405020304" pitchFamily="18" charset="0"/>
              </a:rPr>
              <a:t> «</a:t>
            </a:r>
            <a:r>
              <a:rPr lang="ru-RU" sz="1200" dirty="0" err="1" smtClean="0">
                <a:latin typeface="Times New Roman" panose="02020603050405020304" pitchFamily="18" charset="0"/>
                <a:cs typeface="Times New Roman" panose="02020603050405020304" pitchFamily="18" charset="0"/>
              </a:rPr>
              <a:t>Аулак</a:t>
            </a:r>
            <a:r>
              <a:rPr lang="ru-RU" sz="1200" dirty="0" smtClean="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өй</a:t>
            </a:r>
            <a:r>
              <a:rPr lang="ru-RU" sz="1200" dirty="0">
                <a:latin typeface="Times New Roman" panose="02020603050405020304" pitchFamily="18" charset="0"/>
                <a:cs typeface="Times New Roman" panose="02020603050405020304" pitchFamily="18" charset="0"/>
              </a:rPr>
              <a:t>» </a:t>
            </a:r>
            <a:r>
              <a:rPr lang="ru-RU" sz="1200" dirty="0" err="1" smtClean="0">
                <a:latin typeface="Times New Roman" panose="02020603050405020304" pitchFamily="18" charset="0"/>
                <a:cs typeface="Times New Roman" panose="02020603050405020304" pitchFamily="18" charset="0"/>
              </a:rPr>
              <a:t>күренешен</a:t>
            </a:r>
            <a:r>
              <a:rPr lang="ru-RU" sz="1200" dirty="0" smtClean="0">
                <a:latin typeface="Times New Roman" panose="02020603050405020304" pitchFamily="18" charset="0"/>
                <a:cs typeface="Times New Roman" panose="02020603050405020304" pitchFamily="18" charset="0"/>
              </a:rPr>
              <a:t>, </a:t>
            </a:r>
            <a:r>
              <a:rPr lang="ru-RU" sz="1200" dirty="0" err="1" smtClean="0">
                <a:latin typeface="Times New Roman" panose="02020603050405020304" pitchFamily="18" charset="0"/>
                <a:cs typeface="Times New Roman" panose="02020603050405020304" pitchFamily="18" charset="0"/>
              </a:rPr>
              <a:t>Г.Тукайның</a:t>
            </a:r>
            <a:r>
              <a:rPr lang="ru-RU" sz="1200" dirty="0" smtClean="0">
                <a:latin typeface="Times New Roman" panose="02020603050405020304" pitchFamily="18" charset="0"/>
                <a:cs typeface="Times New Roman" panose="02020603050405020304" pitchFamily="18" charset="0"/>
              </a:rPr>
              <a:t> </a:t>
            </a:r>
            <a:r>
              <a:rPr lang="ru-RU" sz="1200" dirty="0" err="1" smtClean="0">
                <a:latin typeface="Times New Roman" panose="02020603050405020304" pitchFamily="18" charset="0"/>
                <a:cs typeface="Times New Roman" panose="02020603050405020304" pitchFamily="18" charset="0"/>
              </a:rPr>
              <a:t>әсәрләрен</a:t>
            </a:r>
            <a:r>
              <a:rPr lang="ru-RU" sz="1200" dirty="0" smtClean="0">
                <a:latin typeface="Times New Roman" panose="02020603050405020304" pitchFamily="18" charset="0"/>
                <a:cs typeface="Times New Roman" panose="02020603050405020304" pitchFamily="18" charset="0"/>
              </a:rPr>
              <a:t> </a:t>
            </a:r>
            <a:r>
              <a:rPr lang="ru-RU" sz="1200" dirty="0" err="1" smtClean="0">
                <a:latin typeface="Times New Roman" panose="02020603050405020304" pitchFamily="18" charset="0"/>
                <a:cs typeface="Times New Roman" panose="02020603050405020304" pitchFamily="18" charset="0"/>
              </a:rPr>
              <a:t>сәхнәләштерделәр</a:t>
            </a:r>
            <a:r>
              <a:rPr lang="ru-RU" sz="1200" dirty="0">
                <a:latin typeface="Times New Roman" panose="02020603050405020304" pitchFamily="18" charset="0"/>
                <a:cs typeface="Times New Roman" panose="02020603050405020304" pitchFamily="18" charset="0"/>
              </a:rPr>
              <a:t>. </a:t>
            </a:r>
            <a:endParaRPr lang="ru-RU" sz="1200" dirty="0" smtClean="0">
              <a:latin typeface="Times New Roman" panose="02020603050405020304" pitchFamily="18" charset="0"/>
              <a:cs typeface="Times New Roman" panose="02020603050405020304" pitchFamily="18" charset="0"/>
            </a:endParaRPr>
          </a:p>
          <a:p>
            <a:r>
              <a:rPr lang="ru-RU" sz="1200" dirty="0">
                <a:latin typeface="Times New Roman" panose="02020603050405020304" pitchFamily="18" charset="0"/>
                <a:cs typeface="Times New Roman" panose="02020603050405020304" pitchFamily="18" charset="0"/>
              </a:rPr>
              <a:t> </a:t>
            </a:r>
            <a:r>
              <a:rPr lang="ru-RU" sz="1200" dirty="0" smtClean="0">
                <a:latin typeface="Times New Roman" panose="02020603050405020304" pitchFamily="18" charset="0"/>
                <a:cs typeface="Times New Roman" panose="02020603050405020304" pitchFamily="18" charset="0"/>
              </a:rPr>
              <a:t>       19 </a:t>
            </a:r>
            <a:r>
              <a:rPr lang="ru-RU" sz="1200" dirty="0">
                <a:latin typeface="Times New Roman" panose="02020603050405020304" pitchFamily="18" charset="0"/>
                <a:cs typeface="Times New Roman" panose="02020603050405020304" pitchFamily="18" charset="0"/>
              </a:rPr>
              <a:t>августа, во время рабочей поездки в Нурлат заместителя Премьер-Министра Республики Татарстан Василя </a:t>
            </a:r>
            <a:r>
              <a:rPr lang="ru-RU" sz="1200" dirty="0" err="1">
                <a:latin typeface="Times New Roman" panose="02020603050405020304" pitchFamily="18" charset="0"/>
                <a:cs typeface="Times New Roman" panose="02020603050405020304" pitchFamily="18" charset="0"/>
              </a:rPr>
              <a:t>Габтелгаязовича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Шайхразиева</a:t>
            </a:r>
            <a:r>
              <a:rPr lang="ru-RU" sz="1200" dirty="0">
                <a:latin typeface="Times New Roman" panose="02020603050405020304" pitchFamily="18" charset="0"/>
                <a:cs typeface="Times New Roman" panose="02020603050405020304" pitchFamily="18" charset="0"/>
              </a:rPr>
              <a:t>, в Центре детского </a:t>
            </a:r>
            <a:r>
              <a:rPr lang="ru-RU" sz="1200" dirty="0" smtClean="0">
                <a:latin typeface="Times New Roman" panose="02020603050405020304" pitchFamily="18" charset="0"/>
                <a:cs typeface="Times New Roman" panose="02020603050405020304" pitchFamily="18" charset="0"/>
              </a:rPr>
              <a:t>творчества «</a:t>
            </a:r>
            <a:r>
              <a:rPr lang="ru-RU" sz="1200" dirty="0" err="1" smtClean="0">
                <a:latin typeface="Times New Roman" panose="02020603050405020304" pitchFamily="18" charset="0"/>
                <a:cs typeface="Times New Roman" panose="02020603050405020304" pitchFamily="18" charset="0"/>
              </a:rPr>
              <a:t>Килэчэк</a:t>
            </a:r>
            <a:r>
              <a:rPr lang="ru-RU" sz="1200" dirty="0">
                <a:latin typeface="Times New Roman" panose="02020603050405020304" pitchFamily="18" charset="0"/>
                <a:cs typeface="Times New Roman" panose="02020603050405020304" pitchFamily="18" charset="0"/>
              </a:rPr>
              <a:t>» учащиеся </a:t>
            </a:r>
            <a:r>
              <a:rPr lang="ru-RU" sz="1200" dirty="0" smtClean="0">
                <a:latin typeface="Times New Roman" panose="02020603050405020304" pitchFamily="18" charset="0"/>
                <a:cs typeface="Times New Roman" panose="02020603050405020304" pitchFamily="18" charset="0"/>
              </a:rPr>
              <a:t>театральных кружков </a:t>
            </a:r>
            <a:r>
              <a:rPr lang="ru-RU" sz="1200" dirty="0">
                <a:latin typeface="Times New Roman" panose="02020603050405020304" pitchFamily="18" charset="0"/>
                <a:cs typeface="Times New Roman" panose="02020603050405020304" pitchFamily="18" charset="0"/>
              </a:rPr>
              <a:t>«Юный Артист» и </a:t>
            </a:r>
            <a:r>
              <a:rPr lang="ru-RU" sz="1200" dirty="0" smtClean="0">
                <a:latin typeface="Times New Roman" panose="02020603050405020304" pitchFamily="18" charset="0"/>
                <a:cs typeface="Times New Roman" panose="02020603050405020304" pitchFamily="18" charset="0"/>
              </a:rPr>
              <a:t>«Юные </a:t>
            </a:r>
            <a:r>
              <a:rPr lang="ru-RU" sz="1200" dirty="0">
                <a:latin typeface="Times New Roman" panose="02020603050405020304" pitchFamily="18" charset="0"/>
                <a:cs typeface="Times New Roman" panose="02020603050405020304" pitchFamily="18" charset="0"/>
              </a:rPr>
              <a:t>звезды» </a:t>
            </a:r>
            <a:r>
              <a:rPr lang="ru-RU" sz="1200" dirty="0" smtClean="0">
                <a:latin typeface="Times New Roman" panose="02020603050405020304" pitchFamily="18" charset="0"/>
                <a:cs typeface="Times New Roman" panose="02020603050405020304" pitchFamily="18" charset="0"/>
              </a:rPr>
              <a:t>презентовали инсценировку  </a:t>
            </a:r>
            <a:r>
              <a:rPr lang="ru-RU" sz="1200" dirty="0">
                <a:latin typeface="Times New Roman" panose="02020603050405020304" pitchFamily="18" charset="0"/>
                <a:cs typeface="Times New Roman" panose="02020603050405020304" pitchFamily="18" charset="0"/>
              </a:rPr>
              <a:t>на тему деревенских посиделок «</a:t>
            </a:r>
            <a:r>
              <a:rPr lang="ru-RU" sz="1200" dirty="0" err="1">
                <a:latin typeface="Times New Roman" panose="02020603050405020304" pitchFamily="18" charset="0"/>
                <a:cs typeface="Times New Roman" panose="02020603050405020304" pitchFamily="18" charset="0"/>
              </a:rPr>
              <a:t>Аулак</a:t>
            </a:r>
            <a:r>
              <a:rPr lang="ru-RU" sz="1200" dirty="0">
                <a:latin typeface="Times New Roman" panose="02020603050405020304" pitchFamily="18" charset="0"/>
                <a:cs typeface="Times New Roman" panose="02020603050405020304" pitchFamily="18" charset="0"/>
              </a:rPr>
              <a:t> </a:t>
            </a:r>
            <a:r>
              <a:rPr lang="ru-RU" sz="1200" dirty="0" err="1" smtClean="0">
                <a:latin typeface="Times New Roman" panose="02020603050405020304" pitchFamily="18" charset="0"/>
                <a:cs typeface="Times New Roman" panose="02020603050405020304" pitchFamily="18" charset="0"/>
              </a:rPr>
              <a:t>өй</a:t>
            </a:r>
            <a:r>
              <a:rPr lang="ru-RU" sz="1200" dirty="0" smtClean="0">
                <a:latin typeface="Times New Roman" panose="02020603050405020304" pitchFamily="18" charset="0"/>
                <a:cs typeface="Times New Roman" panose="02020603050405020304" pitchFamily="18" charset="0"/>
              </a:rPr>
              <a:t>», произведений </a:t>
            </a:r>
          </a:p>
          <a:p>
            <a:r>
              <a:rPr lang="ru-RU" sz="1200" dirty="0" smtClean="0">
                <a:latin typeface="Times New Roman" panose="02020603050405020304" pitchFamily="18" charset="0"/>
                <a:cs typeface="Times New Roman" panose="02020603050405020304" pitchFamily="18" charset="0"/>
              </a:rPr>
              <a:t>Г. Тукая.</a:t>
            </a:r>
            <a:endParaRPr lang="ru-RU" sz="1200" dirty="0">
              <a:latin typeface="Times New Roman" panose="02020603050405020304" pitchFamily="18" charset="0"/>
              <a:cs typeface="Times New Roman" panose="02020603050405020304" pitchFamily="18" charset="0"/>
            </a:endParaRPr>
          </a:p>
        </p:txBody>
      </p:sp>
      <p:pic>
        <p:nvPicPr>
          <p:cNvPr id="4"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8480" r="-4616" b="7637"/>
          <a:stretch/>
        </p:blipFill>
        <p:spPr bwMode="auto">
          <a:xfrm>
            <a:off x="1458030" y="2329432"/>
            <a:ext cx="1813694" cy="270554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31114" r="7330" b="7079"/>
          <a:stretch/>
        </p:blipFill>
        <p:spPr bwMode="auto">
          <a:xfrm>
            <a:off x="6348517" y="2329433"/>
            <a:ext cx="1764269" cy="2679247"/>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32504" b="7817"/>
          <a:stretch/>
        </p:blipFill>
        <p:spPr bwMode="auto">
          <a:xfrm>
            <a:off x="3851920" y="2307704"/>
            <a:ext cx="1808015" cy="270554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971600" y="271199"/>
            <a:ext cx="6382798" cy="307777"/>
          </a:xfrm>
          <a:prstGeom prst="rect">
            <a:avLst/>
          </a:prstGeom>
          <a:noFill/>
        </p:spPr>
        <p:txBody>
          <a:bodyPr wrap="square" rtlCol="0">
            <a:spAutoFit/>
          </a:bodyPr>
          <a:lstStyle/>
          <a:p>
            <a:pPr algn="ctr"/>
            <a:r>
              <a:rPr lang="tt-RU" sz="1400" dirty="0" smtClean="0">
                <a:solidFill>
                  <a:srgbClr val="FF0000"/>
                </a:solidFill>
                <a:latin typeface="Calibri" panose="020F0502020204030204" pitchFamily="34" charset="0"/>
                <a:cs typeface="Calibri" panose="020F0502020204030204" pitchFamily="34" charset="0"/>
              </a:rPr>
              <a:t>ВАСИЛ ГАБТЕЛГАЯЗ УЛЫ ШӘЙХРАЗЫЕВ НУРЛАТТА / В.Г. ШАЙХРАЗЫЕВ В НУРЛАТЕ</a:t>
            </a:r>
            <a:endParaRPr lang="ru-RU" sz="1400" dirty="0">
              <a:solidFill>
                <a:srgbClr val="FF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4408716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B19B0651-EE4F-4900-A07F-96A6BFA9D0F0}" type="slidenum">
              <a:rPr lang="ru-RU" smtClean="0"/>
              <a:t>57</a:t>
            </a:fld>
            <a:endParaRPr lang="ru-RU"/>
          </a:p>
        </p:txBody>
      </p:sp>
      <p:sp>
        <p:nvSpPr>
          <p:cNvPr id="3" name="TextBox 2"/>
          <p:cNvSpPr txBox="1"/>
          <p:nvPr/>
        </p:nvSpPr>
        <p:spPr>
          <a:xfrm>
            <a:off x="899591" y="840383"/>
            <a:ext cx="7776863" cy="1938992"/>
          </a:xfrm>
          <a:prstGeom prst="rect">
            <a:avLst/>
          </a:prstGeom>
          <a:noFill/>
        </p:spPr>
        <p:txBody>
          <a:bodyPr wrap="square" rtlCol="0">
            <a:spAutoFit/>
          </a:bodyPr>
          <a:lstStyle/>
          <a:p>
            <a:r>
              <a:rPr lang="ru-RU" sz="1200" dirty="0" smtClean="0">
                <a:latin typeface="Times New Roman" panose="02020603050405020304" pitchFamily="18" charset="0"/>
                <a:cs typeface="Times New Roman" panose="02020603050405020304" pitchFamily="18" charset="0"/>
              </a:rPr>
              <a:t>        2021 </a:t>
            </a:r>
            <a:r>
              <a:rPr lang="ru-RU" sz="1200" dirty="0" err="1">
                <a:latin typeface="Times New Roman" panose="02020603050405020304" pitchFamily="18" charset="0"/>
                <a:cs typeface="Times New Roman" panose="02020603050405020304" pitchFamily="18" charset="0"/>
              </a:rPr>
              <a:t>нче</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елның</a:t>
            </a:r>
            <a:r>
              <a:rPr lang="ru-RU" sz="1200" dirty="0">
                <a:latin typeface="Times New Roman" panose="02020603050405020304" pitchFamily="18" charset="0"/>
                <a:cs typeface="Times New Roman" panose="02020603050405020304" pitchFamily="18" charset="0"/>
              </a:rPr>
              <a:t> 20 </a:t>
            </a:r>
            <a:r>
              <a:rPr lang="ru-RU" sz="1200" dirty="0" err="1">
                <a:latin typeface="Times New Roman" panose="02020603050405020304" pitchFamily="18" charset="0"/>
                <a:cs typeface="Times New Roman" panose="02020603050405020304" pitchFamily="18" charset="0"/>
              </a:rPr>
              <a:t>нче</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августында</a:t>
            </a:r>
            <a:r>
              <a:rPr lang="ru-RU" sz="1200" dirty="0">
                <a:latin typeface="Times New Roman" panose="02020603050405020304" pitchFamily="18" charset="0"/>
                <a:cs typeface="Times New Roman" panose="02020603050405020304" pitchFamily="18" charset="0"/>
              </a:rPr>
              <a:t> Август </a:t>
            </a:r>
            <a:r>
              <a:rPr lang="ru-RU" sz="1200" dirty="0" err="1">
                <a:latin typeface="Times New Roman" panose="02020603050405020304" pitchFamily="18" charset="0"/>
                <a:cs typeface="Times New Roman" panose="02020603050405020304" pitchFamily="18" charset="0"/>
              </a:rPr>
              <a:t>киңәшмәсе</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кысаларында</a:t>
            </a:r>
            <a:r>
              <a:rPr lang="ru-RU" sz="1200" dirty="0">
                <a:latin typeface="Times New Roman" panose="02020603050405020304" pitchFamily="18" charset="0"/>
                <a:cs typeface="Times New Roman" panose="02020603050405020304" pitchFamily="18" charset="0"/>
              </a:rPr>
              <a:t> татар теле </a:t>
            </a:r>
            <a:r>
              <a:rPr lang="ru-RU" sz="1200" dirty="0" err="1">
                <a:latin typeface="Times New Roman" panose="02020603050405020304" pitchFamily="18" charset="0"/>
                <a:cs typeface="Times New Roman" panose="02020603050405020304" pitchFamily="18" charset="0"/>
              </a:rPr>
              <a:t>һәм</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әдәбияты</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укытучыларының</a:t>
            </a:r>
            <a:r>
              <a:rPr lang="ru-RU" sz="1200" dirty="0">
                <a:latin typeface="Times New Roman" panose="02020603050405020304" pitchFamily="18" charset="0"/>
                <a:cs typeface="Times New Roman" panose="02020603050405020304" pitchFamily="18" charset="0"/>
              </a:rPr>
              <a:t> секция </a:t>
            </a:r>
            <a:r>
              <a:rPr lang="ru-RU" sz="1200" dirty="0" err="1">
                <a:latin typeface="Times New Roman" panose="02020603050405020304" pitchFamily="18" charset="0"/>
                <a:cs typeface="Times New Roman" panose="02020603050405020304" pitchFamily="18" charset="0"/>
              </a:rPr>
              <a:t>утырышы</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булып</a:t>
            </a:r>
            <a:r>
              <a:rPr lang="ru-RU" sz="1200" dirty="0">
                <a:latin typeface="Times New Roman" panose="02020603050405020304" pitchFamily="18" charset="0"/>
                <a:cs typeface="Times New Roman" panose="02020603050405020304" pitchFamily="18" charset="0"/>
              </a:rPr>
              <a:t> узды. </a:t>
            </a:r>
            <a:r>
              <a:rPr lang="ru-RU" sz="1200" dirty="0" err="1">
                <a:latin typeface="Times New Roman" panose="02020603050405020304" pitchFamily="18" charset="0"/>
                <a:cs typeface="Times New Roman" panose="02020603050405020304" pitchFamily="18" charset="0"/>
              </a:rPr>
              <a:t>Утырышта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гимназиянең</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милли</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эшләр</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буенча</a:t>
            </a:r>
            <a:r>
              <a:rPr lang="ru-RU" sz="1200" dirty="0">
                <a:latin typeface="Times New Roman" panose="02020603050405020304" pitchFamily="18" charset="0"/>
                <a:cs typeface="Times New Roman" panose="02020603050405020304" pitchFamily="18" charset="0"/>
              </a:rPr>
              <a:t> директор </a:t>
            </a:r>
            <a:r>
              <a:rPr lang="ru-RU" sz="1200" dirty="0" err="1">
                <a:latin typeface="Times New Roman" panose="02020603050405020304" pitchFamily="18" charset="0"/>
                <a:cs typeface="Times New Roman" panose="02020603050405020304" pitchFamily="18" charset="0"/>
              </a:rPr>
              <a:t>урынбасары</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Гайнуллина</a:t>
            </a:r>
            <a:r>
              <a:rPr lang="ru-RU" sz="1200" dirty="0">
                <a:latin typeface="Times New Roman" panose="02020603050405020304" pitchFamily="18" charset="0"/>
                <a:cs typeface="Times New Roman" panose="02020603050405020304" pitchFamily="18" charset="0"/>
              </a:rPr>
              <a:t> Эльмира </a:t>
            </a:r>
            <a:r>
              <a:rPr lang="ru-RU" sz="1200" dirty="0" err="1">
                <a:latin typeface="Times New Roman" panose="02020603050405020304" pitchFamily="18" charset="0"/>
                <a:cs typeface="Times New Roman" panose="02020603050405020304" pitchFamily="18" charset="0"/>
              </a:rPr>
              <a:t>Хәмзә</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кызы</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Телебезне</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саклауга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юнәлтелгән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эшчәнлек</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остаханәсе</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темасына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чыгыш</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ясады</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Ул</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үз</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чыгышында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туган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телебезне</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саклауга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багышланган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эшчәнлекнең</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төрле</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юнәлешләрен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яктыртты</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гимназиянең</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уңыш</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серләре</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белән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бүлеште</a:t>
            </a:r>
            <a:r>
              <a:rPr lang="ru-RU" sz="1200" dirty="0">
                <a:latin typeface="Times New Roman" panose="02020603050405020304" pitchFamily="18" charset="0"/>
                <a:cs typeface="Times New Roman" panose="02020603050405020304" pitchFamily="18" charset="0"/>
              </a:rPr>
              <a:t>.</a:t>
            </a:r>
          </a:p>
          <a:p>
            <a:r>
              <a:rPr lang="ru-RU" sz="1200" dirty="0">
                <a:latin typeface="Times New Roman" panose="02020603050405020304" pitchFamily="18" charset="0"/>
                <a:cs typeface="Times New Roman" panose="02020603050405020304" pitchFamily="18" charset="0"/>
              </a:rPr>
              <a:t>   </a:t>
            </a:r>
            <a:r>
              <a:rPr lang="ru-RU" sz="1200" dirty="0" smtClean="0">
                <a:latin typeface="Times New Roman" panose="02020603050405020304" pitchFamily="18" charset="0"/>
                <a:cs typeface="Times New Roman" panose="02020603050405020304" pitchFamily="18" charset="0"/>
              </a:rPr>
              <a:t>       20 </a:t>
            </a:r>
            <a:r>
              <a:rPr lang="ru-RU" sz="1200" dirty="0">
                <a:latin typeface="Times New Roman" panose="02020603050405020304" pitchFamily="18" charset="0"/>
                <a:cs typeface="Times New Roman" panose="02020603050405020304" pitchFamily="18" charset="0"/>
              </a:rPr>
              <a:t>августа 2021 года на базе СОШ №9 в рамках Августовской конференции прошло секционное заседание учителей татарского языка и литературы. На заседание выступила замдиректора по национальным  вопросам </a:t>
            </a:r>
            <a:r>
              <a:rPr lang="ru-RU" sz="1200" dirty="0" err="1">
                <a:latin typeface="Times New Roman" panose="02020603050405020304" pitchFamily="18" charset="0"/>
                <a:cs typeface="Times New Roman" panose="02020603050405020304" pitchFamily="18" charset="0"/>
              </a:rPr>
              <a:t>Гайнуллина</a:t>
            </a:r>
            <a:r>
              <a:rPr lang="ru-RU" sz="1200" dirty="0">
                <a:latin typeface="Times New Roman" panose="02020603050405020304" pitchFamily="18" charset="0"/>
                <a:cs typeface="Times New Roman" panose="02020603050405020304" pitchFamily="18" charset="0"/>
              </a:rPr>
              <a:t> Э.Х. на тему «</a:t>
            </a:r>
            <a:r>
              <a:rPr lang="ru-RU" sz="1200" dirty="0" err="1">
                <a:latin typeface="Times New Roman" panose="02020603050405020304" pitchFamily="18" charset="0"/>
                <a:cs typeface="Times New Roman" panose="02020603050405020304" pitchFamily="18" charset="0"/>
              </a:rPr>
              <a:t>Телебезне</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саклауга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юнәлтелгән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эшчәнлек</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остаханәсе</a:t>
            </a:r>
            <a:r>
              <a:rPr lang="ru-RU" sz="1200" dirty="0">
                <a:latin typeface="Times New Roman" panose="02020603050405020304" pitchFamily="18" charset="0"/>
                <a:cs typeface="Times New Roman" panose="02020603050405020304" pitchFamily="18" charset="0"/>
              </a:rPr>
              <a:t>». В своем выступлении она осветила разные направления деятельности, нацеленные на </a:t>
            </a:r>
            <a:r>
              <a:rPr lang="ru-RU" sz="1200" dirty="0" err="1">
                <a:latin typeface="Times New Roman" panose="02020603050405020304" pitchFamily="18" charset="0"/>
                <a:cs typeface="Times New Roman" panose="02020603050405020304" pitchFamily="18" charset="0"/>
              </a:rPr>
              <a:t>сохраниие</a:t>
            </a:r>
            <a:r>
              <a:rPr lang="ru-RU" sz="1200" dirty="0">
                <a:latin typeface="Times New Roman" panose="02020603050405020304" pitchFamily="18" charset="0"/>
                <a:cs typeface="Times New Roman" panose="02020603050405020304" pitchFamily="18" charset="0"/>
              </a:rPr>
              <a:t> родного языка, поделилась  опытом успешной работы МО учителей родного языка и литературы гимназии.</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38375" y="0"/>
            <a:ext cx="1948822" cy="8501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683568" y="251103"/>
            <a:ext cx="6624736" cy="523220"/>
          </a:xfrm>
          <a:prstGeom prst="rect">
            <a:avLst/>
          </a:prstGeom>
          <a:noFill/>
        </p:spPr>
        <p:txBody>
          <a:bodyPr wrap="square" rtlCol="0">
            <a:spAutoFit/>
          </a:bodyPr>
          <a:lstStyle/>
          <a:p>
            <a:pPr algn="ctr"/>
            <a:r>
              <a:rPr lang="ru-RU" sz="1400" dirty="0" smtClean="0">
                <a:solidFill>
                  <a:srgbClr val="FF0000"/>
                </a:solidFill>
                <a:latin typeface="Calibri" panose="020F0502020204030204" pitchFamily="34" charset="0"/>
                <a:cs typeface="Calibri" panose="020F0502020204030204" pitchFamily="34" charset="0"/>
              </a:rPr>
              <a:t>ТАТАР ТЕЛЕ ҺӘМ ӘДӘБИЯТЫ УКЫТУЧЫЛАРЫ НЫҢ АВГУСТ КИҢӘШМӘСЕ/ АВГУСТОВСКАЯ КОНФЕРЕНЦИЯ УЧИТЕЛЕЙ ТАТАРСКОГО ЯЗЫКА И ЛИТЕРАТУРЫ</a:t>
            </a:r>
            <a:endParaRPr lang="ru-RU" sz="1400" dirty="0">
              <a:solidFill>
                <a:srgbClr val="FF0000"/>
              </a:solidFill>
              <a:latin typeface="Calibri" panose="020F0502020204030204" pitchFamily="34" charset="0"/>
              <a:cs typeface="Calibri" panose="020F0502020204030204" pitchFamily="34" charset="0"/>
            </a:endParaRPr>
          </a:p>
        </p:txBody>
      </p:sp>
      <p:pic>
        <p:nvPicPr>
          <p:cNvPr id="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7257"/>
          <a:stretch/>
        </p:blipFill>
        <p:spPr bwMode="auto">
          <a:xfrm>
            <a:off x="1619672" y="2824615"/>
            <a:ext cx="1706085" cy="21079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32499"/>
          <a:stretch/>
        </p:blipFill>
        <p:spPr bwMode="auto">
          <a:xfrm>
            <a:off x="3923927" y="2824615"/>
            <a:ext cx="4190683" cy="21215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21019555"/>
      </p:ext>
    </p:extLst>
  </p:cSld>
  <p:clrMapOvr>
    <a:masterClrMapping/>
  </p:clrMapOvr>
  <p:timing>
    <p:tnLst>
      <p:par>
        <p:cTn id="1" dur="indefinite" restart="never" nodeType="tmRoot"/>
      </p:par>
    </p:tnLst>
  </p:timing>
</p:sld>
</file>

<file path=ppt/theme/theme1.xml><?xml version="1.0" encoding="utf-8"?>
<a:theme xmlns:a="http://schemas.openxmlformats.org/drawingml/2006/main" name="2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Классическая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4773</TotalTime>
  <Words>5077</Words>
  <Application>Microsoft Office PowerPoint</Application>
  <PresentationFormat>Экран (16:9)</PresentationFormat>
  <Paragraphs>264</Paragraphs>
  <Slides>57</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57</vt:i4>
      </vt:variant>
    </vt:vector>
  </HeadingPairs>
  <TitlesOfParts>
    <vt:vector size="58" baseType="lpstr">
      <vt:lpstr>2_Тема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КИТАПЛАР ИЛЕНДӘ» КИТАП СӨЮЧЕ УКУЧЫЛАР БЕЛӘН ТУГАН ТЕЛДӘ  КЫЗЫКЛЫ КИТАПЛАР БЕЛӘН ТАНЫШУ КИЧӘСЕ/ “В МИРЕ КНИГ” ВЕЧЕР ЗНАКОМСТВА С ИНТЕРЕСНЫМИ КНИГАМИ НА РОДНОМ ЯЗЫКЕ </vt:lpstr>
      <vt:lpstr> ГЕРОЙ ШАГЫЙРЬ МУСА ҖӘЛИЛНЕҢ 115 ЕЛЛЫГЫНА БАГЫШЛАНГАН ӘДӘБИ МУЗЫКАЛЬ КИЧӘ/ ЛИТЕРАТУРНО-МУЗЫКАЛЬНЫЙ ВЕЧЕР, ПОСВЯЩЕННЫЙ 115-ЛЕТИЮ ПОЭТА-ГЕРОЯ МУСЫ ДЖАЛИЛЯ</vt:lpstr>
      <vt:lpstr>ГЕРОЙ ШАГЫЙРЬ МУСА ҖӘЛИЛНЕҢ 115 ЕЛЛЫГЫНА БАГЫШЛАНГАН ӘДӘБИ МУЗЫКАЛЬ КИЧӘ/ ЛИТЕРАТУРНО-МУЗЫКАЛЬНЫЙ ВЕЧЕР, ПОСВЯЩЕННЫЙ 115-ЛЕТИЮ ПОЭТА-ГЕРОЯ МУСЫ ДЖАЛИЛЯ</vt:lpstr>
      <vt:lpstr>«КҮПМИЛЛӘТЛЕ ТАТАРСТАН» ПАРЛАМЕНТ ДӘРЕСЕ  ПАРЛАМЕНТСКИЙ УРОК «МНОГОНАЦИОНАЛЬНЫЙ ТАТАРСТАН»</vt:lpstr>
      <vt:lpstr>Презентация PowerPoint</vt:lpstr>
      <vt:lpstr> «ТЕЛЛӘР ПАТШАЛЫГЫ» НА СӘЯХӘТ  ПУТЕШЕСТВИИЕ В КОРОЛЕВСТВО ЯЗЫКОВ  </vt:lpstr>
      <vt:lpstr>Презентация PowerPoint</vt:lpstr>
      <vt:lpstr>«ҖИҢҮ ҖЫРЛАРЫН ҖЫРЛЫЙМ ТУГАН ТЕЛЕМДӘ»  «ПЕСНИ ПОБЕДЫ ПОЮ НА РОДНОМ ЯЗЫКЕ»</vt:lpstr>
      <vt:lpstr>Презентация PowerPoint</vt:lpstr>
      <vt:lpstr>«ЯГЕЗ ӘЛЕ, ЕГЕТЛӘР!»    «А НУ- КА, ПАРНИ»</vt:lpstr>
      <vt:lpstr>ВАТАННЫ САКЛАУЧЫЛАР КӨНЕНӘ БАГЫШЛАНГАН САФКА БАСУ ҺӘМ ҖЫР КОНКУРСЫ/  КОНКУРС СТРОЕВОЙ ПЕСНИ, ПОСВЯЩЕННЫЙ КО ДНЮ ЗАЩИТНИКА ОТЕЧЕСТВА</vt:lpstr>
      <vt:lpstr>Презентация PowerPoint</vt:lpstr>
      <vt:lpstr>Презентация PowerPoint</vt:lpstr>
      <vt:lpstr>“ТАТАРСТАН – ДУСЛЫК ИЛЕ”  “ТАТАРСТАН – СТРАНА ДРУЖБЫ”</vt:lpstr>
      <vt:lpstr>«ЙӨЗ ХАЛЫККА-ЙӨЗ ТЕЛ!» КВН «СТО НАРОДОВ-СТО ЯЗЫКОВ!» КВН </vt:lpstr>
      <vt:lpstr>«ИҢ ЯХШЫ ТАТАР ТЕЛЕ УКЫТУЧЫСЫ-2021» БӘЙГЕСЕНЕҢ ЗОНА ЭТАБЫ/ ЗОНАЛЬНЫЙ ЭТАП КОНКУРСА «ЛУЧШИЙ УЧИТЕЛЬ ТАТАРСКОГО ЯЗЫКА И ЛИТЕРАТУРЫ-2021» </vt:lpstr>
      <vt:lpstr>Презентация PowerPoint</vt:lpstr>
      <vt:lpstr>Презентация PowerPoint</vt:lpstr>
      <vt:lpstr>Презентация PowerPoint</vt:lpstr>
      <vt:lpstr>Презентация PowerPoint</vt:lpstr>
      <vt:lpstr>Презентация PowerPoint</vt:lpstr>
      <vt:lpstr>                 «ИҢ ЯХШЫ ТАТАР ТЕЛЕ УКЫТУЧЫСЫ-2021» БӘЙГЕСЕНЕҢ РЕГИОНАЛЬ ЭТАБЫ/РЕГИОНАЛЬНЫЙ ЭТАП КОНКУРСА «ЛУЧШИЙ  УЧИТЕЛЬ ТАТАРСКОГО ЯЗЫКА И ЛИТЕРАТУРЫ-2021» </vt:lpstr>
      <vt:lpstr>Презентация PowerPoint</vt:lpstr>
      <vt:lpstr>Презентация PowerPoint</vt:lpstr>
      <vt:lpstr>Презентация PowerPoint</vt:lpstr>
      <vt:lpstr>Презентация PowerPoint</vt:lpstr>
      <vt:lpstr>«БЕЗ ТУКАЙ ОНЫКЛАРЫ»/ «МЫ – ВНУКИ ТУКАЯ» </vt:lpstr>
      <vt:lpstr>«РОДНОЙ ЯЗЫК – ЯЗЫК ТУКАЯ»/«ТУГАН ТЕЛЕМ – ТУКАЙ ТЕЛЕ»</vt:lpstr>
      <vt:lpstr>В ДЕНЬ 135-ЛЕТИЯ СО ДНЯ РОЖДЕНИЯ ТАТАРСКОГО ПОЭТА ГАБДУЛЛЫ ТУКАЯ»/  «ТАТАР ШАГЫЙРЕ ГАБДУЛЛА ТУКАЙНЫҢ 135 ЕЛЛЫГЫ КӨНЕНДӘ»</vt:lpstr>
      <vt:lpstr>РАЙОН КОНКУРСЫ «ТУКАЙНЫ УКЫЙБЫЗ»/ «ЧИТАЕМ ТУКАЯ» </vt:lpstr>
      <vt:lpstr>«РОДНОЙ ЯЗЫК – ЯЗЫК ТУКАЯ»/ «ТУГАН ТЕЛЕМ – ТУКАЙ ТЕЛЕ»</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16 нчы июньдә шәһәребездә хезмәт һәм дуслык бәйрәме Сабан туе узды. Туган телләр һәм халыклар бердәмлеге кысаларында бәйрәмдә туган тел укытучылары укучылар белән берлектә «Тылсымлы остаханә" мастер-классы һәм "Татар өе күренеше"күргзәмәсе оештырдылар. Бәйрәмгә чакырылган кунаклар һәм җитәкчеләр бик канәгать калдылар һәм рәхмәт сүзләрен җиткерделәр.         16 июня в нашем городе прошел Сабантуй-праздник труда и дружбы. В рамках Года родных языков и Народного Единства учителя родного языка совместно с учащимися организовали мастер-класс «Волшебная Мастерская» и выставку «Татарская деревня". Приглашенные гости и руководители остались очень довольны и выразили слова благодарности.     </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Ковалева Валерия Юрьевна</dc:creator>
  <cp:lastModifiedBy>Пользователь Windows</cp:lastModifiedBy>
  <cp:revision>827</cp:revision>
  <cp:lastPrinted>2021-02-01T07:48:05Z</cp:lastPrinted>
  <dcterms:created xsi:type="dcterms:W3CDTF">2015-10-13T08:15:21Z</dcterms:created>
  <dcterms:modified xsi:type="dcterms:W3CDTF">2021-08-25T06:21:31Z</dcterms:modified>
</cp:coreProperties>
</file>