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1" r:id="rId3"/>
    <p:sldId id="257" r:id="rId4"/>
    <p:sldId id="283" r:id="rId5"/>
    <p:sldId id="284" r:id="rId6"/>
    <p:sldId id="268" r:id="rId7"/>
    <p:sldId id="258" r:id="rId8"/>
    <p:sldId id="282" r:id="rId9"/>
    <p:sldId id="267" r:id="rId10"/>
    <p:sldId id="269" r:id="rId11"/>
    <p:sldId id="274" r:id="rId12"/>
    <p:sldId id="266" r:id="rId13"/>
    <p:sldId id="270" r:id="rId14"/>
    <p:sldId id="279" r:id="rId15"/>
    <p:sldId id="285" r:id="rId16"/>
    <p:sldId id="28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02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bmsi.ru/doc/ae4aa80a-3224-44a5-b8f2-46b7c772d74c" TargetMode="External"/><Relationship Id="rId2" Type="http://schemas.openxmlformats.org/officeDocument/2006/relationships/hyperlink" Target="http://litrus.net/book/read/146643?p=52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gto-normy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Sennikova\Desktop\normy-gto-2014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84" y="1340768"/>
            <a:ext cx="9073016" cy="17281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916832"/>
            <a:ext cx="8589640" cy="1828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Всероссийский урок «ГОТОВ К ТРУДУ И ОБОРОНЕ»</a:t>
            </a:r>
            <a:endParaRPr lang="ru-RU" dirty="0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Users\Sennikova\Desktop\Putin-Sochi-Olympics-1024x686.jpg"/>
          <p:cNvPicPr>
            <a:picLocks noChangeAspect="1" noChangeArrowheads="1"/>
          </p:cNvPicPr>
          <p:nvPr/>
        </p:nvPicPr>
        <p:blipFill>
          <a:blip r:embed="rId2" cstate="print"/>
          <a:srcRect l="18468" r="3125"/>
          <a:stretch>
            <a:fillRect/>
          </a:stretch>
        </p:blipFill>
        <p:spPr bwMode="auto">
          <a:xfrm>
            <a:off x="179512" y="260648"/>
            <a:ext cx="5622737" cy="4824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3" descr="C:\Users\Sennikova\Desktop\normy-gto-2014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5157192"/>
            <a:ext cx="8208912" cy="15636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867128" y="260648"/>
            <a:ext cx="327687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000" b="1" i="1" dirty="0" smtClean="0"/>
              <a:t>Самое главное, чтобы это (спорт. — Прим.) не было </a:t>
            </a:r>
            <a:r>
              <a:rPr lang="ru-RU" sz="2000" b="1" i="1" dirty="0" err="1" smtClean="0"/>
              <a:t>обязаловкой</a:t>
            </a:r>
            <a:r>
              <a:rPr lang="ru-RU" sz="2000" b="1" i="1" dirty="0" smtClean="0"/>
              <a:t>, чтобы людям захотелось, чтобы они пришли к пониманию того, что это важно для каждого конкретного человека, его здоровья, для его будущего, в том числе успешного профессионального будущего. Важно, чтобы это стало модным трендом для молодых людей и вообще для всех возрастов.</a:t>
            </a:r>
          </a:p>
          <a:p>
            <a:pPr algn="just" fontAlgn="base"/>
            <a:endParaRPr lang="ru-RU" sz="2000" dirty="0" smtClean="0"/>
          </a:p>
          <a:p>
            <a:pPr algn="just" fontAlgn="base"/>
            <a:r>
              <a:rPr lang="ru-RU" sz="2000" b="1" cap="all" dirty="0" smtClean="0"/>
              <a:t>ВЛАДИМИР ПУТИН</a:t>
            </a:r>
            <a:endParaRPr lang="ru-RU" sz="2000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Sennikova\Desktop\4fcce7d5a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620688"/>
            <a:ext cx="7718868" cy="51369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3" descr="C:\Users\Sennikova\Desktop\normy-gto-2014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5229200"/>
            <a:ext cx="8551207" cy="16288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23728" y="0"/>
            <a:ext cx="4725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Значки ГТО нового образца</a:t>
            </a:r>
            <a:endParaRPr lang="ru-RU" sz="28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Sennikova\Desktop\stend_gto_1.jpg"/>
          <p:cNvPicPr>
            <a:picLocks noChangeAspect="1" noChangeArrowheads="1"/>
          </p:cNvPicPr>
          <p:nvPr/>
        </p:nvPicPr>
        <p:blipFill>
          <a:blip r:embed="rId2" cstate="print"/>
          <a:srcRect l="1285" r="771"/>
          <a:stretch>
            <a:fillRect/>
          </a:stretch>
        </p:blipFill>
        <p:spPr bwMode="auto">
          <a:xfrm>
            <a:off x="0" y="764704"/>
            <a:ext cx="9144000" cy="4824536"/>
          </a:xfrm>
          <a:prstGeom prst="rect">
            <a:avLst/>
          </a:prstGeom>
          <a:noFill/>
        </p:spPr>
      </p:pic>
      <p:pic>
        <p:nvPicPr>
          <p:cNvPr id="3" name="Picture 3" descr="C:\Users\Sennikova\Desktop\normy-gto-2014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445224"/>
            <a:ext cx="8551207" cy="16288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51720" y="188640"/>
            <a:ext cx="42194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Ступени комплекса ГТО</a:t>
            </a:r>
            <a:endParaRPr lang="ru-RU" sz="2800" b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ennikova\Desktop\44637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32656"/>
            <a:ext cx="7593904" cy="52565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3" descr="C:\Users\Sennikova\Desktop\normy-gto-2014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5294399"/>
            <a:ext cx="8208912" cy="156360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Sennikova\Desktop\8114970zz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91575" cy="55530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3" descr="C:\Users\Sennikova\Desktop\normy-gto-2014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5229200"/>
            <a:ext cx="8551207" cy="16288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764704"/>
            <a:ext cx="8892480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Иллюстрации  на слайдах: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слайд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http://www.gto-normy.ru/wp-content/uploads/2014/10/normy-gto-2014.png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слайд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http://school59cheb.ru/uploaded/banners/gto.gif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http://www.gto-normy.ru/wp-content/uploads/2014/10/normy-gto-2014.png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 слайд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http://xn----7sbgfwwgignye8i.xn--p1ai/wp-content/uploads/2015/06/115.jpg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 слайд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http://halitovo.ru/upload/iblock/db8/08_fizkulbturnik.jpg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http://www.gto-normy.ru/wp-content/uploads/2014/10/normy-gto-2014.png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 слайд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http://rtvi.com/images/upload/08.04.15_GTO.jpg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http://www.gto-normy.ru/wp-content/uploads/2014/10/normy-gto-2014.png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 слайд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http://www.infohabarovsk.ru/forum/user_foto/d42d5b2fbad5d2608b49a386177537f0.jpe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http://www.gto-normy.ru/wp-content/uploads/2014/10/normy-gto-2014.png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 слайд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http://izhig.ru/nagrudnye-znaki-svs/image/znak-1939-god-1-stupeni.gif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http://www.gto-normy.ru/wp-content/uploads/2014/10/normy-gto-2014.png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 слайд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http://www.oaem.ru/Images/News/ajcsqnsb9pcm528c.jpg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http://www.gto-normy.ru/wp-content/uploads/2014/10/normy-gto-2014.png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 слайд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http://www.science-techno.ru/nt/sites/default/files/ImagesNT/4_2010/0410_33.jpg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http://www.gto-normy.ru/wp-content/uploads/2014/10/normy-gto-2014.png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 слайд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http://www.imagemme.com/wp-content/uploads/2014/02/Putin-Sochi-Olympics-1024x686.jpg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http://www.gto-normy.ru/wp-content/uploads/2014/10/normy-gto-2014.png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 слайд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http://www.ridus.ru/images/2014/11/25/250622/4fcce7d5ab.jpg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http://www.gto-normy.ru/wp-content/uploads/2014/10/normy-gto-2014.png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 слайд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http://www.andamento.ru/images/sportiv/stend_5_stupenej_gotov_k_trudu_i_oborone.png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http://www.gto-normy.ru/wp-content/uploads/2014/10/normy-gto-2014.png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13 слайд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http://savepic.su/4463702.jpg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http://www.gto-normy.ru/wp-content/uploads/2014/10/normy-gto-2014.png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14 слайд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http://pics2.pokazuha.ru/p442/d/z/8114970zzd.jpg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23728" y="116632"/>
            <a:ext cx="46527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Информационные источники</a:t>
            </a: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683568" y="332656"/>
            <a:ext cx="6840760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Информационные источники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Текст на слайдах: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://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litrus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.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net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/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book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/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read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/146643?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p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=52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://</a:t>
            </a:r>
            <a:r>
              <a:rPr kumimoji="0" lang="en-US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www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en-US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village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ru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</a:t>
            </a:r>
            <a:r>
              <a:rPr kumimoji="0" lang="en-US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village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</a:t>
            </a:r>
            <a:r>
              <a:rPr kumimoji="0" lang="en-US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situation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</a:t>
            </a:r>
            <a:r>
              <a:rPr kumimoji="0" lang="en-US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situation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/168187-</a:t>
            </a:r>
            <a:r>
              <a:rPr kumimoji="0" lang="en-US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putin</a:t>
            </a:r>
            <a:r>
              <a:rPr kumimoji="0" lang="en-US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http://bmsi.ru/doc/ae4aa80a-3224-44a5-b8f2-46b7c772d74c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http://www.gto-normy.ru/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5301208"/>
            <a:ext cx="71134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Спасибо за внимание!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ennikova\Desktop\gto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374661" cy="5013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3" descr="C:\Users\Sennikova\Desktop\normy-gto-2014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4869160"/>
            <a:ext cx="9073015" cy="172819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ennikova\Desktop\115 (1).jpg"/>
          <p:cNvPicPr>
            <a:picLocks noChangeAspect="1" noChangeArrowheads="1"/>
          </p:cNvPicPr>
          <p:nvPr/>
        </p:nvPicPr>
        <p:blipFill>
          <a:blip r:embed="rId2" cstate="print"/>
          <a:srcRect l="1950" r="2064"/>
          <a:stretch>
            <a:fillRect/>
          </a:stretch>
        </p:blipFill>
        <p:spPr bwMode="auto">
          <a:xfrm>
            <a:off x="0" y="0"/>
            <a:ext cx="9297433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ennikova\Desktop\08_fizkulbturnik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1259632" y="476672"/>
            <a:ext cx="7272808" cy="6111603"/>
          </a:xfrm>
          <a:prstGeom prst="rect">
            <a:avLst/>
          </a:prstGeom>
          <a:noFill/>
        </p:spPr>
      </p:pic>
      <p:pic>
        <p:nvPicPr>
          <p:cNvPr id="4" name="Picture 3" descr="C:\Users\Sennikova\Desktop\normy-gto-2014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0"/>
            <a:ext cx="6804762" cy="129614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87016" y="1196752"/>
            <a:ext cx="885698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>
              <a:lnSpc>
                <a:spcPct val="150000"/>
              </a:lnSpc>
            </a:pPr>
            <a:r>
              <a:rPr lang="ru-RU" sz="2800" dirty="0" smtClean="0"/>
              <a:t>Всесоюзный физкультурный комплекс ГТО имел </a:t>
            </a:r>
          </a:p>
          <a:p>
            <a:pPr algn="ctr" fontAlgn="t"/>
            <a:r>
              <a:rPr lang="ru-RU" sz="2800" dirty="0" smtClean="0"/>
              <a:t>5 возрастных ступеней</a:t>
            </a:r>
          </a:p>
          <a:p>
            <a:pPr algn="ctr" fontAlgn="t"/>
            <a:endParaRPr lang="ru-RU" sz="2800" dirty="0" smtClean="0"/>
          </a:p>
          <a:p>
            <a:pPr fontAlgn="t"/>
            <a:r>
              <a:rPr lang="ru-RU" sz="2800" b="1" dirty="0" smtClean="0"/>
              <a:t>I ступень </a:t>
            </a:r>
            <a:r>
              <a:rPr lang="ru-RU" sz="2800" dirty="0" smtClean="0"/>
              <a:t>— «Смелые и ловкие» — 10–11 и 12–13 лет;</a:t>
            </a:r>
          </a:p>
          <a:p>
            <a:pPr fontAlgn="t"/>
            <a:r>
              <a:rPr lang="ru-RU" sz="2800" b="1" dirty="0" smtClean="0"/>
              <a:t>II ступень</a:t>
            </a:r>
            <a:r>
              <a:rPr lang="ru-RU" sz="2800" dirty="0" smtClean="0"/>
              <a:t> — «Спортивная смена» — 14–15 лет;</a:t>
            </a:r>
          </a:p>
          <a:p>
            <a:pPr fontAlgn="t"/>
            <a:r>
              <a:rPr lang="ru-RU" sz="2800" b="1" dirty="0" smtClean="0"/>
              <a:t>III ступень</a:t>
            </a:r>
            <a:r>
              <a:rPr lang="ru-RU" sz="2800" dirty="0" smtClean="0"/>
              <a:t> — ​«Сила и мужество» — 16–18 лет;</a:t>
            </a:r>
          </a:p>
          <a:p>
            <a:pPr fontAlgn="t"/>
            <a:r>
              <a:rPr lang="ru-RU" sz="2800" b="1" dirty="0" smtClean="0"/>
              <a:t>IV ступень</a:t>
            </a:r>
            <a:r>
              <a:rPr lang="ru-RU" sz="2800" dirty="0" smtClean="0"/>
              <a:t> — ​«Физическое совершенство» — мужчины  				19–39 лет, женщины 19–34 лет;</a:t>
            </a:r>
          </a:p>
          <a:p>
            <a:pPr fontAlgn="t"/>
            <a:r>
              <a:rPr lang="ru-RU" sz="2800" b="1" dirty="0" smtClean="0"/>
              <a:t>V ступень</a:t>
            </a:r>
            <a:r>
              <a:rPr lang="ru-RU" sz="2800" dirty="0" smtClean="0"/>
              <a:t> — ​«Бодрость и здоровье» — мужчины 40–60 				лет, женщины 35–55 лет.</a:t>
            </a:r>
            <a:endParaRPr lang="ru-RU" sz="28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rtvi.com/images/upload/08.04.15_G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84784"/>
            <a:ext cx="7380312" cy="51662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3" descr="C:\Users\Sennikova\Desktop\normy-gto-2014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0"/>
            <a:ext cx="8136904" cy="154988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Sennikova\Desktop\86899_21920.jpg"/>
          <p:cNvPicPr>
            <a:picLocks noChangeAspect="1" noChangeArrowheads="1"/>
          </p:cNvPicPr>
          <p:nvPr/>
        </p:nvPicPr>
        <p:blipFill>
          <a:blip r:embed="rId2" cstate="print"/>
          <a:srcRect t="9783"/>
          <a:stretch>
            <a:fillRect/>
          </a:stretch>
        </p:blipFill>
        <p:spPr bwMode="auto">
          <a:xfrm>
            <a:off x="467544" y="260648"/>
            <a:ext cx="8424936" cy="56957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3" descr="C:\Users\Sennikova\Desktop\normy-gto-2014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3" y="5229200"/>
            <a:ext cx="8551207" cy="162880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Sennikova\Desktop\normy-gto-2014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5308115"/>
            <a:ext cx="8136904" cy="1549885"/>
          </a:xfrm>
          <a:prstGeom prst="rect">
            <a:avLst/>
          </a:prstGeom>
          <a:noFill/>
        </p:spPr>
      </p:pic>
      <p:pic>
        <p:nvPicPr>
          <p:cNvPr id="23554" name="Picture 2" descr="http://warspot-asset.s3.amazonaws.com/articles/pictures/000/007/008/original/1_%D0%93%D0%BE%D1%82%D0%BE%D0%B2_%D0%BA_%D1%82%D1%80%D1%83%D0%B4%D1%83_%D0%B8_%D0%BE%D0%B1%D0%BE%D1%80%D0%BE%D0%BD%D0%B5_%D0%A1%D0%A1%D0%A1%D0%A0_30th_anniversar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2656"/>
            <a:ext cx="4542350" cy="514799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355976" y="2492896"/>
            <a:ext cx="46085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/>
              <a:t>Один из первых вариантов значка ГТО первой ступени, 1930-е годы. </a:t>
            </a:r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Sennikova\Desktop\ajcsqnsb9pcm528c (1).jpg"/>
          <p:cNvPicPr>
            <a:picLocks noChangeAspect="1" noChangeArrowheads="1"/>
          </p:cNvPicPr>
          <p:nvPr/>
        </p:nvPicPr>
        <p:blipFill>
          <a:blip r:embed="rId2" cstate="print"/>
          <a:srcRect l="40645" r="9084"/>
          <a:stretch>
            <a:fillRect/>
          </a:stretch>
        </p:blipFill>
        <p:spPr bwMode="auto">
          <a:xfrm>
            <a:off x="323527" y="332656"/>
            <a:ext cx="4804223" cy="6192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220072" y="692696"/>
            <a:ext cx="37444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В 1932 году во время сдачи нормативов ГТО  братья Георгий и Серафим </a:t>
            </a:r>
            <a:r>
              <a:rPr lang="ru-RU" sz="2400" b="1" dirty="0" smtClean="0"/>
              <a:t>Знаменские </a:t>
            </a:r>
            <a:r>
              <a:rPr lang="ru-RU" sz="2400" dirty="0" smtClean="0"/>
              <a:t>пробежали дистанция в километр с такой скоростью, что судьи не поверили показаниям секундомеров и потребовали пробежать еще раз. В последствии братья установили 24 рекорда СССР.</a:t>
            </a:r>
            <a:endParaRPr lang="ru-RU" sz="2400" dirty="0"/>
          </a:p>
        </p:txBody>
      </p:sp>
      <p:pic>
        <p:nvPicPr>
          <p:cNvPr id="7" name="Picture 3" descr="C:\Users\Sennikova\Desktop\normy-gto-2014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5266969"/>
            <a:ext cx="8352928" cy="159103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ennikova\Desktop\0410_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332656"/>
            <a:ext cx="3615464" cy="5184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3" descr="C:\Users\Sennikova\Desktop\normy-gto-2014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5301208"/>
            <a:ext cx="8173167" cy="1556792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79512" y="155458"/>
            <a:ext cx="504056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Значок ГТО, меткого стрелка, отважного парашютиста вызывал огромное уважение. И я твердо убежден, что отлично поставленная военно-спортивная работа во многом помогала советским людям выдержать великий экзамен, каким была для всех нас война...</a:t>
            </a:r>
            <a:endParaRPr lang="ru-RU" sz="2400" b="1" i="1" dirty="0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00191" y="5445224"/>
            <a:ext cx="2843809" cy="498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ea typeface="Calibri" pitchFamily="34" charset="0"/>
                <a:cs typeface="Times New Roman" pitchFamily="18" charset="0"/>
              </a:rPr>
              <a:t>К. К. Рокоссовский 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603</TotalTime>
  <Words>288</Words>
  <Application>Microsoft Office PowerPoint</Application>
  <PresentationFormat>Экран (4:3)</PresentationFormat>
  <Paragraphs>53</Paragraphs>
  <Slides>16</Slides>
  <Notes>0</Notes>
  <HiddenSlides>2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Arial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Всероссийский урок «ГОТОВ К ТРУДУ И ОБОРОНЕ»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Sennikova</dc:creator>
  <cp:lastModifiedBy>User</cp:lastModifiedBy>
  <cp:revision>98</cp:revision>
  <dcterms:created xsi:type="dcterms:W3CDTF">2015-07-23T12:17:32Z</dcterms:created>
  <dcterms:modified xsi:type="dcterms:W3CDTF">2015-08-31T18:01:13Z</dcterms:modified>
</cp:coreProperties>
</file>