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61" r:id="rId3"/>
    <p:sldId id="260" r:id="rId4"/>
    <p:sldId id="262" r:id="rId5"/>
    <p:sldId id="265" r:id="rId6"/>
    <p:sldId id="268" r:id="rId7"/>
    <p:sldId id="269" r:id="rId8"/>
    <p:sldId id="270" r:id="rId9"/>
    <p:sldId id="273" r:id="rId10"/>
    <p:sldId id="274" r:id="rId11"/>
    <p:sldId id="275" r:id="rId12"/>
    <p:sldId id="272" r:id="rId13"/>
    <p:sldId id="277" r:id="rId14"/>
    <p:sldId id="280" r:id="rId15"/>
    <p:sldId id="281" r:id="rId16"/>
    <p:sldId id="282" r:id="rId17"/>
    <p:sldId id="276" r:id="rId18"/>
    <p:sldId id="263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65"/>
    <a:srgbClr val="F8F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CDAE4-98D7-4676-A8D0-DCE0384F549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A3067-10D9-4639-9CDB-8AE8433BAB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4A2390-8CA3-4FD2-BCC0-BDC675D1D548}" type="slidenum">
              <a:rPr lang="ru-RU"/>
              <a:pPr/>
              <a:t>7</a:t>
            </a:fld>
            <a:endParaRPr lang="ru-RU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AC925-FE33-44E4-9AC3-B2D1A635E3CB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prosv.ru/umk/ork/info.aspx?ob_no=20321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762000"/>
            <a:ext cx="8001000" cy="23622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Введение комплексного учебного предмета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«Основы религиозных культур и светской этики»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Родительское собрание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Содержимое 3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642918"/>
            <a:ext cx="7820025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6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10001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indent="0" algn="ctr">
              <a:defRPr/>
            </a:pPr>
            <a:r>
              <a:rPr lang="ru-RU" sz="2500" b="1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500" b="1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21163"/>
            <a:ext cx="14732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 descr="http://www.prosv.ru/Attachment.aspx?Id=9181">
            <a:hlinkClick r:id="rId3" tooltip="Основы исламской культуры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3213100"/>
            <a:ext cx="175260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4221163"/>
            <a:ext cx="16398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549275"/>
            <a:ext cx="14509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Прямоугольник 11"/>
          <p:cNvGrpSpPr>
            <a:grpSpLocks/>
          </p:cNvGrpSpPr>
          <p:nvPr/>
        </p:nvGrpSpPr>
        <p:grpSpPr bwMode="auto">
          <a:xfrm>
            <a:off x="1692275" y="0"/>
            <a:ext cx="5338763" cy="3986213"/>
            <a:chOff x="1137" y="119"/>
            <a:chExt cx="3363" cy="2511"/>
          </a:xfrm>
        </p:grpSpPr>
        <p:pic>
          <p:nvPicPr>
            <p:cNvPr id="10250" name="Прямоугольник 11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37" y="119"/>
              <a:ext cx="3363" cy="2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1247" y="209"/>
              <a:ext cx="31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pic>
        <p:nvPicPr>
          <p:cNvPr id="10247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488" y="188913"/>
            <a:ext cx="17970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3850" y="3284538"/>
            <a:ext cx="15684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Rectangle 12"/>
          <p:cNvSpPr>
            <a:spLocks noChangeArrowheads="1"/>
          </p:cNvSpPr>
          <p:nvPr/>
        </p:nvSpPr>
        <p:spPr bwMode="auto">
          <a:xfrm>
            <a:off x="2195513" y="333375"/>
            <a:ext cx="4572000" cy="354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sz="1600" b="1"/>
              <a:t>Курс «Основы религиозных культур и светской этики» включает в себя </a:t>
            </a:r>
            <a:br>
              <a:rPr lang="ru-RU" sz="1600" b="1"/>
            </a:br>
            <a:r>
              <a:rPr lang="ru-RU" sz="1600" b="1" u="sng"/>
              <a:t>6 модулей:</a:t>
            </a:r>
          </a:p>
          <a:p>
            <a:pPr lvl="1" algn="ctr"/>
            <a:endParaRPr lang="ru-RU" sz="1600" b="1" u="sng"/>
          </a:p>
          <a:p>
            <a:pPr lvl="1"/>
            <a:r>
              <a:rPr lang="ru-RU" b="1"/>
              <a:t>1. Основы православной культуры;</a:t>
            </a:r>
          </a:p>
          <a:p>
            <a:pPr lvl="1"/>
            <a:r>
              <a:rPr lang="ru-RU" b="1"/>
              <a:t>2. Основы мировых религиозных культур;</a:t>
            </a:r>
          </a:p>
          <a:p>
            <a:pPr lvl="1"/>
            <a:r>
              <a:rPr lang="ru-RU" b="1"/>
              <a:t>3. Основы светской этики;</a:t>
            </a:r>
          </a:p>
          <a:p>
            <a:pPr lvl="1"/>
            <a:r>
              <a:rPr lang="ru-RU" b="1"/>
              <a:t>4. Основы исламской культуры;</a:t>
            </a:r>
          </a:p>
          <a:p>
            <a:pPr lvl="1"/>
            <a:r>
              <a:rPr lang="ru-RU" b="1"/>
              <a:t>5. Основы буддийской культуры;</a:t>
            </a:r>
          </a:p>
          <a:p>
            <a:pPr lvl="1"/>
            <a:r>
              <a:rPr lang="ru-RU" b="1"/>
              <a:t>6. Основы иудейской культуры.</a:t>
            </a:r>
          </a:p>
          <a:p>
            <a:pPr lvl="1"/>
            <a:endParaRPr lang="ru-RU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indent="0" algn="ctr"/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Цель  учебного курса </a:t>
            </a:r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«</a:t>
            </a:r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Основы </a:t>
            </a:r>
            <a:r>
              <a:rPr lang="ru-RU" sz="2800" b="1" i="1" dirty="0" smtClean="0">
                <a:latin typeface="Arial" charset="0"/>
              </a:rPr>
              <a:t>православной</a:t>
            </a:r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культуры </a:t>
            </a:r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»</a:t>
            </a:r>
            <a:endParaRPr lang="ru-RU" sz="2800" b="1" i="1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Формирование у младшего школьника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России, а также к диалогу с представителями других культур и мировоззрений.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320040"/>
            <a:ext cx="7239000" cy="1894514"/>
          </a:xfrm>
        </p:spPr>
        <p:txBody>
          <a:bodyPr lIns="45720" tIns="0" rIns="45720" bIns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         отечество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3000372"/>
            <a:ext cx="8229600" cy="3125791"/>
          </a:xfrm>
        </p:spPr>
        <p:txBody>
          <a:bodyPr>
            <a:normAutofit lnSpcReduction="10000"/>
          </a:bodyPr>
          <a:lstStyle/>
          <a:p>
            <a:pPr marL="273050" indent="-273050" eaLnBrk="1" hangingPunct="1">
              <a:defRPr/>
            </a:pPr>
            <a:r>
              <a:rPr lang="ru-RU" sz="4000" dirty="0" smtClean="0"/>
              <a:t>Любовь к России,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 своему народу, 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к своей малой родине,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 служение Отечеству</a:t>
            </a:r>
            <a:r>
              <a:rPr lang="ru-RU" sz="5500" dirty="0" smtClean="0"/>
              <a:t>.</a:t>
            </a:r>
          </a:p>
        </p:txBody>
      </p:sp>
      <p:pic>
        <p:nvPicPr>
          <p:cNvPr id="21509" name="Picture 7" descr="http://www.platovec.org/uploads/posts/2011-02/1298807718_2det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25" y="3933825"/>
            <a:ext cx="2274888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http://sesese.narod.ru/foto2/2005_yaschera2_excur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1357298"/>
            <a:ext cx="3487738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00174"/>
            <a:ext cx="7239000" cy="928694"/>
          </a:xfrm>
        </p:spPr>
        <p:txBody>
          <a:bodyPr lIns="45720" tIns="0" rIns="45720" bIns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          Семья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457200" y="2571744"/>
            <a:ext cx="5829312" cy="3554419"/>
          </a:xfrm>
        </p:spPr>
        <p:txBody>
          <a:bodyPr>
            <a:normAutofit lnSpcReduction="10000"/>
          </a:bodyPr>
          <a:lstStyle/>
          <a:p>
            <a:pPr marL="273050" indent="-273050"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Любовь и верность, здоровье, достаток, </a:t>
            </a:r>
          </a:p>
          <a:p>
            <a:pPr marL="273050" indent="-273050"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уважение к родителям, забота о старших</a:t>
            </a:r>
          </a:p>
          <a:p>
            <a:pPr marL="273050" indent="-273050" eaLnBrk="1" hangingPunct="1">
              <a:buFont typeface="Arial" charset="0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младших, забота о продолжении рода.</a:t>
            </a:r>
          </a:p>
        </p:txBody>
      </p:sp>
      <p:pic>
        <p:nvPicPr>
          <p:cNvPr id="24580" name="Picture 5" descr="http://s49.radikal.ru/i126/1105/b2/3e1517720ce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714620"/>
            <a:ext cx="2724150" cy="308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1285860"/>
            <a:ext cx="7239000" cy="785818"/>
          </a:xfrm>
        </p:spPr>
        <p:txBody>
          <a:bodyPr lIns="45720" tIns="0" rIns="45720" bIns="0" anchor="b">
            <a:normAutofit/>
          </a:bodyPr>
          <a:lstStyle/>
          <a:p>
            <a:pPr algn="l"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>Культурная традиция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285720" y="2285992"/>
            <a:ext cx="5572164" cy="3840171"/>
          </a:xfrm>
        </p:spPr>
        <p:txBody>
          <a:bodyPr>
            <a:normAutofit/>
          </a:bodyPr>
          <a:lstStyle/>
          <a:p>
            <a:pPr marL="273050" indent="-273050" eaLnBrk="1" hangingPunct="1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Красота, гармония, духовный мир человека, нравственный выбор, смысл жизни, эстетическое, этическое развитие.</a:t>
            </a:r>
          </a:p>
          <a:p>
            <a:pPr marL="273050" indent="-273050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Уважение к труду, творчество и созидание, целеустремленность и настойчивость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>
              <a:defRPr/>
            </a:pPr>
            <a:r>
              <a:rPr lang="ru-RU" sz="2000" dirty="0" smtClean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Эволюция, родная земля, заповедная природа, планета Земля, экологическое сознание.</a:t>
            </a:r>
          </a:p>
          <a:p>
            <a:pPr marL="273050" indent="-273050"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5" descr="http://www.wikilearning.com/imagescc/5801/index.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2000240"/>
            <a:ext cx="150019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http://www.zingarate.com/pictures/20110922/spagna_granada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44" y="2714620"/>
            <a:ext cx="164304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http://www.kmparo.ru/upload/news_images/news_image_50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4643446"/>
            <a:ext cx="2786082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://mexico.cnn.com/media/2011/01/26/cambio-climatic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4714884"/>
            <a:ext cx="227808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320040"/>
            <a:ext cx="7239000" cy="1143000"/>
          </a:xfrm>
        </p:spPr>
        <p:txBody>
          <a:bodyPr lIns="45720" tIns="0" rIns="45720" bIns="0" anchor="b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Базовые национальные ценности: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10000"/>
          </a:bodyPr>
          <a:lstStyle/>
          <a:p>
            <a:pPr marL="273050" indent="-273050" eaLnBrk="1" hangingPunct="1">
              <a:defRPr/>
            </a:pPr>
            <a:r>
              <a:rPr lang="ru-RU" sz="2800" dirty="0" smtClean="0"/>
              <a:t>патриотизм;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социальная солидарность;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гражданственность;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семья;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труд и творчество;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наука;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традиционные российские религии;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искусство и литература;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природа;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человечество.</a:t>
            </a:r>
          </a:p>
        </p:txBody>
      </p:sp>
      <p:pic>
        <p:nvPicPr>
          <p:cNvPr id="20484" name="Picture 5" descr="http://kop.ru/files/pics/happykid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060575"/>
            <a:ext cx="3660775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724400"/>
          </a:xfrm>
        </p:spPr>
        <p:txBody>
          <a:bodyPr/>
          <a:lstStyle/>
          <a:p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учебный курс ОРКСЭ дополняет обществоведческие аспекты предмета «Окружающий мир» в 4 классе начальной школы. </a:t>
            </a:r>
          </a:p>
          <a:p>
            <a:endParaRPr lang="ru-RU" sz="3200" b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предваряет начинающееся в 5 классе изучение гуманитарных предметов: истории, литературы. </a:t>
            </a:r>
            <a:endParaRPr lang="ru-RU" b="1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8001056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Место учебного курса ОРКСЭ в учебном плане 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социально-психологические особенности обучающихся данного возраста (мягкость, доброта, сопереживание) созвучны содержанию курса ОРКСЭ;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Причины выбора ОРКСЭ </a:t>
            </a:r>
            <a:br>
              <a:rPr lang="ru-RU" smtClean="0"/>
            </a:br>
            <a:r>
              <a:rPr lang="ru-RU" smtClean="0"/>
              <a:t>в 4 классе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 4-му классу, как правило, установлены доверительные взаимоотношения между учителем начальной школы, обучающимися и их родителями, что способствует эффективности усвоения курса ОРКСЭ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Причины выбора ОРКСЭ </a:t>
            </a:r>
            <a:br>
              <a:rPr lang="ru-RU" smtClean="0"/>
            </a:br>
            <a:r>
              <a:rPr lang="ru-RU" smtClean="0"/>
              <a:t>в 4 классе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4-м классе отсутствует дополнительная умственная и эмоциональная нагрузка, вызванная увеличением количества изучаемых предметов на второй ступени обучения, сменой педагогов и другими факторами.</a:t>
            </a:r>
          </a:p>
          <a:p>
            <a:endParaRPr lang="ru-RU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295400"/>
            <a:ext cx="3657600" cy="4648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38200" y="1676400"/>
            <a:ext cx="33528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ndale Sans UI" charset="-52"/>
                <a:cs typeface="Times New Roman" pitchFamily="18" charset="0"/>
              </a:rPr>
              <a:t>Учебное пособие знакомит с основами православной культуры, раскрывает её значение и роль в жизни людей – в формировании личности человека,  его отношения к миру и людям, поведения в повседневной жизни.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6096000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ea typeface="Andale Sans UI"/>
                <a:cs typeface="Times New Roman" pitchFamily="18" charset="0"/>
              </a:rPr>
              <a:t>Кураев А.В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0"/>
            <a:ext cx="73152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300" normalizeH="0" baseline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ea typeface="Andale Sans UI"/>
                <a:cs typeface="Times New Roman" pitchFamily="18" charset="0"/>
              </a:rPr>
              <a:t>Основы православной культуры.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676400"/>
            <a:ext cx="2743200" cy="3581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09800" y="373650"/>
            <a:ext cx="647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spc="300" normalizeH="0" baseline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ea typeface="Andale Sans UI" charset="-52"/>
                <a:cs typeface="Times New Roman" pitchFamily="18" charset="0"/>
              </a:rPr>
              <a:t>Основы иудейской культуры</a:t>
            </a:r>
            <a:endParaRPr kumimoji="0" lang="ru-RU" sz="3200" b="1" i="0" u="none" strike="noStrike" spc="300" normalizeH="0" baseline="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643179"/>
            <a:ext cx="44958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ndale Sans UI" charset="-52"/>
                <a:cs typeface="Times New Roman" pitchFamily="18" charset="0"/>
              </a:rPr>
              <a:t>Учебник знакомит с основами иудейской культуры и раскрывает её значение в формировании личности иудея и его поведении в повседневной жизни, а также её влияние на историю еврейского народа и мировые религии  - христианство и ислам, показывает жизнь евреев в России.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57800" y="533400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Членов М.А.,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Миндрина</a:t>
            </a: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Г.А.,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Глоцер</a:t>
            </a: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А.В. 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524000"/>
            <a:ext cx="3048000" cy="3733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" y="1371601"/>
            <a:ext cx="48006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Основы мировых религиозных культур В учебном пособии с учётом возрастных особенностей учащихся 4-5 классов даются элементарные представления о возникновении, истории и особенностях религий мира, их влиянии на жизнь людей. Авторы не ставили задачи отражения в пособии дискуссионных вопросов религиозных учений и религиоведения.</a:t>
            </a:r>
          </a:p>
          <a:p>
            <a:r>
              <a:rPr lang="ru-RU" sz="24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53000" y="5257800"/>
            <a:ext cx="312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Беглов</a:t>
            </a:r>
            <a:r>
              <a:rPr lang="ru-RU" dirty="0" smtClean="0"/>
              <a:t> А.Л., Саплина Е.В., Токарева Е.С.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76400" y="228600"/>
            <a:ext cx="7086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Основы  мировых  религиозных  культур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066800"/>
            <a:ext cx="2971800" cy="426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" y="914401"/>
            <a:ext cx="5562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Учебное пособие знакомит учащихся с основами светской этики. Что такое добро и зло, добродетель и порок, альтруизм и эгоизм? Что значит быть моральным? В этих и других вопросах поможет школьникам разобраться светская этика. Учащиеся узнают о том, что такое настоящий друг, честь и достоинство, стыд и совесть, этикет, и о многом другом.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Светская этика даст знания, которые помогут учащимся самостоятельно совершать моральные поступки, а значит, сделать свою жизнь и жизнь других людей лучше.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33600" y="152401"/>
            <a:ext cx="60197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Основы  светской  этики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28604"/>
            <a:ext cx="8458200" cy="589599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200" b="1" dirty="0" smtClean="0"/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57232"/>
            <a:ext cx="17541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643050"/>
            <a:ext cx="17811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785794"/>
            <a:ext cx="17811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1628775"/>
            <a:ext cx="156527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3643314"/>
            <a:ext cx="1735137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43213" y="4316413"/>
            <a:ext cx="1736725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3571876"/>
            <a:ext cx="1736725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19925" y="4316413"/>
            <a:ext cx="1501775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352730" cy="1216025"/>
          </a:xfrm>
        </p:spPr>
        <p:txBody>
          <a:bodyPr>
            <a:noAutofit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Структура комплексного учебного курса</a:t>
            </a:r>
            <a:br>
              <a:rPr lang="ru-RU" sz="2400" b="1" dirty="0">
                <a:solidFill>
                  <a:srgbClr val="FF0000"/>
                </a:solidFill>
                <a:latin typeface="Arial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Основы православной культуры» </a:t>
            </a: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(34 часа)</a:t>
            </a:r>
            <a:br>
              <a:rPr lang="ru-RU" sz="2400" b="1" dirty="0">
                <a:solidFill>
                  <a:srgbClr val="FF0000"/>
                </a:solidFill>
                <a:latin typeface="Arial" charset="0"/>
              </a:rPr>
            </a:br>
            <a:endParaRPr lang="ru-RU" sz="24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Rectangle 3"/>
          <p:cNvGrpSpPr>
            <a:grpSpLocks noGrp="1"/>
          </p:cNvGrpSpPr>
          <p:nvPr/>
        </p:nvGrpSpPr>
        <p:grpSpPr bwMode="auto">
          <a:xfrm>
            <a:off x="377825" y="1231900"/>
            <a:ext cx="8388350" cy="4808538"/>
            <a:chOff x="238" y="776"/>
            <a:chExt cx="5284" cy="3029"/>
          </a:xfrm>
        </p:grpSpPr>
        <p:pic>
          <p:nvPicPr>
            <p:cNvPr id="17412" name="Rectangle 3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8" y="776"/>
              <a:ext cx="5284" cy="3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3" name="Text Box 4"/>
            <p:cNvSpPr txBox="1">
              <a:spLocks noChangeArrowheads="1"/>
            </p:cNvSpPr>
            <p:nvPr/>
          </p:nvSpPr>
          <p:spPr bwMode="auto">
            <a:xfrm>
              <a:off x="295" y="890"/>
              <a:ext cx="5184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47675" indent="-382588" algn="ctr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None/>
              </a:pPr>
              <a:r>
                <a:rPr lang="ru-RU" sz="2400" i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4 класс</a:t>
              </a:r>
              <a:endPara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447675" indent="-382588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"/>
              </a:pPr>
              <a:r>
                <a:rPr lang="ru-RU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1 (общий для всех модулей). Введение. Духовные ценности и нравственные идеалы в жизни человека и общества (1 час)</a:t>
              </a:r>
            </a:p>
            <a:p>
              <a:pPr marL="447675" indent="-382588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"/>
              </a:pPr>
              <a:r>
                <a:rPr lang="ru-RU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2. Основы религиозных культур и светской этики. Часть 1. (16 часов) </a:t>
              </a:r>
              <a:endParaRPr lang="ru-RU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447675" indent="-382588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"/>
              </a:pPr>
              <a:r>
                <a:rPr lang="ru-RU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3. Основы религиозных культур и светской этики. Часть 2. (12 часов)</a:t>
              </a:r>
            </a:p>
            <a:p>
              <a:pPr marL="447675" indent="-382588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"/>
              </a:pPr>
              <a:r>
                <a:rPr lang="ru-RU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4 (общий для всех модулей). Духовные традиции многонационального народа России (5 часов)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lnSpcReduction="10000"/>
          </a:bodyPr>
          <a:lstStyle/>
          <a:p>
            <a:pPr marL="520700" indent="-45720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Изучение данного модуля:</a:t>
            </a: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направлено на воспитание ребенка  и опирается на нравственные ценности семьи в воспитании.</a:t>
            </a: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призвано помочь ребенку понять, какие нравственные основания стали основой развития культурной среды, в которой он живет. </a:t>
            </a: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направлено на формирование понимания ребенком значения религиозных и светских традиций для современной жизни народов многонациональной России и своей сопричастности ним.</a:t>
            </a: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20700" indent="-457200" eaLnBrk="1" hangingPunct="1">
              <a:lnSpc>
                <a:spcPct val="80000"/>
              </a:lnSpc>
              <a:buFont typeface="Wingdings 2" pitchFamily="18" charset="2"/>
              <a:buAutoNum type="arabicPeriod"/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назначение обучения не в поглощении информации, а  в формировании нравственного поведения ребенка на основе понимания и усвоения духовно-нравственных ценностей общества, в котором он живет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charset="0"/>
              </a:rPr>
              <a:t>«Основы православной культуры»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721</Words>
  <Application>Microsoft Office PowerPoint</Application>
  <PresentationFormat>Экран (4:3)</PresentationFormat>
  <Paragraphs>88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Andale Sans UI</vt:lpstr>
      <vt:lpstr>Arial</vt:lpstr>
      <vt:lpstr>Calibri</vt:lpstr>
      <vt:lpstr>Times New Roman</vt:lpstr>
      <vt:lpstr>Wingdings</vt:lpstr>
      <vt:lpstr>Wingdings 2</vt:lpstr>
      <vt:lpstr>Тема Office</vt:lpstr>
      <vt:lpstr>Введение комплексного учебного предмета  «Основы религиозных культур и светской этики»</vt:lpstr>
      <vt:lpstr>  </vt:lpstr>
      <vt:lpstr>Презентация PowerPoint</vt:lpstr>
      <vt:lpstr>Цель  учебного курса «Основы православной культуры »</vt:lpstr>
      <vt:lpstr>         отечество</vt:lpstr>
      <vt:lpstr>          Семья</vt:lpstr>
      <vt:lpstr>Культурная традиция</vt:lpstr>
      <vt:lpstr>Базовые национальные ценности:</vt:lpstr>
      <vt:lpstr>Презентация PowerPoint</vt:lpstr>
      <vt:lpstr>Презентация PowerPoint</vt:lpstr>
      <vt:lpstr>Причины выбора ОРКСЭ  в 4 классе</vt:lpstr>
      <vt:lpstr>Причины выбора ОРКСЭ  в 4 классе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комплексного учебного курса «Основы православной культуры» (34 часа) </vt:lpstr>
      <vt:lpstr>«Основы православной культуры»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</dc:title>
  <dc:creator>User</dc:creator>
  <cp:lastModifiedBy>User</cp:lastModifiedBy>
  <cp:revision>5</cp:revision>
  <dcterms:created xsi:type="dcterms:W3CDTF">2013-03-17T14:55:42Z</dcterms:created>
  <dcterms:modified xsi:type="dcterms:W3CDTF">2020-03-04T09:28:12Z</dcterms:modified>
</cp:coreProperties>
</file>