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C0C0C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043" autoAdjust="0"/>
  </p:normalViewPr>
  <p:slideViewPr>
    <p:cSldViewPr>
      <p:cViewPr varScale="1">
        <p:scale>
          <a:sx n="68" d="100"/>
          <a:sy n="68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735BBD-E5F3-45B6-B4AB-A7AE293F567A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874C371-E473-4644-A2EF-938E7EFA8F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E642A5-E420-474B-93B6-481CF739D80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76E233-88AE-4FB2-8024-4E5D939312C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644A-E856-4A30-B44B-B138755ABDA9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8FDC4-C7E8-462A-BFE8-BDAFC061B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0DF0D-5D84-4491-BC8D-BBD116A4A53A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4B676-2831-4DE4-8624-3C077BA86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F449B-AB4B-4514-8C61-6B74CD27C633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76B0D-6BF2-4183-9828-1B7D4E811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7C2B0-9DF5-4D5C-9FC3-E84C2A133A1E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99B9D-D93F-4C24-90B3-B1F75EE900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66265-B048-48D9-B869-AEF8802A85A5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CB15B-5102-43A6-87BC-6E5FF72F4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28D5F-8EAC-4183-91A6-82773FB11EBC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C6F6D-B3CF-4D4B-96C1-4E8D8B59E0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41DFA-BFB9-432E-B353-836C04D381E9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81B38-9EE2-44FE-BA6A-860173231A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ECF06-BCD6-4CC0-9986-38E0C384D780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B247D-A5B9-4464-8983-E9F94E9404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FF838-D345-47B0-9200-00398DB9B1C6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579BA-13F6-4558-917B-6F99C93717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68D22-5A7D-43D9-BEF1-4EA72A173E3E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5CDFB-A0B8-4CFF-9D10-83E0B1F47A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C6EFD-03E7-4328-AC79-6078AB5352BE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6FCBD-82FF-47F1-9C35-C44B7279DE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1E05E5-8D80-4A9D-BC04-5D82228C4F63}" type="datetimeFigureOut">
              <a:rPr lang="ru-RU"/>
              <a:pPr>
                <a:defRPr/>
              </a:pPr>
              <a:t>27.09.2013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93877E-0848-4EB0-B0C9-B7B0C479D2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2.xml"/><Relationship Id="rId18" Type="http://schemas.openxmlformats.org/officeDocument/2006/relationships/slide" Target="slide34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slide" Target="slide20.xml"/><Relationship Id="rId17" Type="http://schemas.openxmlformats.org/officeDocument/2006/relationships/slide" Target="slide30.xml"/><Relationship Id="rId2" Type="http://schemas.openxmlformats.org/officeDocument/2006/relationships/image" Target="../media/image2.jpeg"/><Relationship Id="rId16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11" Type="http://schemas.openxmlformats.org/officeDocument/2006/relationships/slide" Target="slide18.xml"/><Relationship Id="rId5" Type="http://schemas.openxmlformats.org/officeDocument/2006/relationships/slide" Target="slide8.xml"/><Relationship Id="rId15" Type="http://schemas.openxmlformats.org/officeDocument/2006/relationships/slide" Target="slide26.xml"/><Relationship Id="rId10" Type="http://schemas.openxmlformats.org/officeDocument/2006/relationships/slide" Target="slide16.xml"/><Relationship Id="rId19" Type="http://schemas.openxmlformats.org/officeDocument/2006/relationships/image" Target="../media/image8.jpeg"/><Relationship Id="rId4" Type="http://schemas.openxmlformats.org/officeDocument/2006/relationships/slide" Target="slide6.xml"/><Relationship Id="rId9" Type="http://schemas.openxmlformats.org/officeDocument/2006/relationships/slide" Target="slide14.xml"/><Relationship Id="rId14" Type="http://schemas.openxmlformats.org/officeDocument/2006/relationships/slide" Target="slide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.jpe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slide" Target="slide3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slide" Target="slide3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1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571736" y="142852"/>
            <a:ext cx="571504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«Что я знаю о безопасной работе в Интернете»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ИНТЕРАКТИВНАЯ           ВИКТОРИНА</a:t>
            </a:r>
          </a:p>
        </p:txBody>
      </p:sp>
      <p:pic>
        <p:nvPicPr>
          <p:cNvPr id="2052" name="Picture 3" descr="C:\Users\HALIL\Desktop\к уроку\инт.JPG"/>
          <p:cNvPicPr>
            <a:picLocks noChangeAspect="1" noChangeArrowheads="1"/>
          </p:cNvPicPr>
          <p:nvPr/>
        </p:nvPicPr>
        <p:blipFill>
          <a:blip r:embed="rId3"/>
          <a:srcRect l="1923" t="2438" r="3847"/>
          <a:stretch>
            <a:fillRect/>
          </a:stretch>
        </p:blipFill>
        <p:spPr bwMode="auto">
          <a:xfrm>
            <a:off x="3071813" y="3357563"/>
            <a:ext cx="35004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13"/>
          <p:cNvSpPr txBox="1">
            <a:spLocks noChangeArrowheads="1"/>
          </p:cNvSpPr>
          <p:nvPr/>
        </p:nvSpPr>
        <p:spPr bwMode="auto">
          <a:xfrm>
            <a:off x="3500438" y="4071938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</a:t>
            </a:r>
          </a:p>
        </p:txBody>
      </p:sp>
      <p:sp>
        <p:nvSpPr>
          <p:cNvPr id="2054" name="TextBox 14"/>
          <p:cNvSpPr txBox="1">
            <a:spLocks noChangeArrowheads="1"/>
          </p:cNvSpPr>
          <p:nvPr/>
        </p:nvSpPr>
        <p:spPr bwMode="auto">
          <a:xfrm>
            <a:off x="4071938" y="4143375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2</a:t>
            </a:r>
          </a:p>
        </p:txBody>
      </p:sp>
      <p:sp>
        <p:nvSpPr>
          <p:cNvPr id="2055" name="TextBox 15"/>
          <p:cNvSpPr txBox="1">
            <a:spLocks noChangeArrowheads="1"/>
          </p:cNvSpPr>
          <p:nvPr/>
        </p:nvSpPr>
        <p:spPr bwMode="auto">
          <a:xfrm>
            <a:off x="5643563" y="3357563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3</a:t>
            </a:r>
          </a:p>
        </p:txBody>
      </p:sp>
      <p:sp>
        <p:nvSpPr>
          <p:cNvPr id="2056" name="TextBox 16"/>
          <p:cNvSpPr txBox="1">
            <a:spLocks noChangeArrowheads="1"/>
          </p:cNvSpPr>
          <p:nvPr/>
        </p:nvSpPr>
        <p:spPr bwMode="auto">
          <a:xfrm>
            <a:off x="3500438" y="5072063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4</a:t>
            </a:r>
          </a:p>
        </p:txBody>
      </p:sp>
      <p:sp>
        <p:nvSpPr>
          <p:cNvPr id="2057" name="TextBox 17"/>
          <p:cNvSpPr txBox="1">
            <a:spLocks noChangeArrowheads="1"/>
          </p:cNvSpPr>
          <p:nvPr/>
        </p:nvSpPr>
        <p:spPr bwMode="auto">
          <a:xfrm>
            <a:off x="6215063" y="5500688"/>
            <a:ext cx="214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5</a:t>
            </a:r>
          </a:p>
        </p:txBody>
      </p:sp>
      <p:sp>
        <p:nvSpPr>
          <p:cNvPr id="2058" name="TextBox 18"/>
          <p:cNvSpPr txBox="1">
            <a:spLocks noChangeArrowheads="1"/>
          </p:cNvSpPr>
          <p:nvPr/>
        </p:nvSpPr>
        <p:spPr bwMode="auto">
          <a:xfrm flipH="1">
            <a:off x="4786313" y="3357563"/>
            <a:ext cx="311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6</a:t>
            </a:r>
          </a:p>
        </p:txBody>
      </p:sp>
      <p:sp>
        <p:nvSpPr>
          <p:cNvPr id="2059" name="TextBox 20"/>
          <p:cNvSpPr txBox="1">
            <a:spLocks noChangeArrowheads="1"/>
          </p:cNvSpPr>
          <p:nvPr/>
        </p:nvSpPr>
        <p:spPr bwMode="auto">
          <a:xfrm>
            <a:off x="5643563" y="5715000"/>
            <a:ext cx="42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7</a:t>
            </a:r>
          </a:p>
        </p:txBody>
      </p:sp>
      <p:sp>
        <p:nvSpPr>
          <p:cNvPr id="2060" name="TextBox 21"/>
          <p:cNvSpPr txBox="1">
            <a:spLocks noChangeArrowheads="1"/>
          </p:cNvSpPr>
          <p:nvPr/>
        </p:nvSpPr>
        <p:spPr bwMode="auto">
          <a:xfrm>
            <a:off x="3857625" y="56435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8</a:t>
            </a:r>
          </a:p>
        </p:txBody>
      </p:sp>
      <p:sp>
        <p:nvSpPr>
          <p:cNvPr id="2061" name="TextBox 22"/>
          <p:cNvSpPr txBox="1">
            <a:spLocks noChangeArrowheads="1"/>
          </p:cNvSpPr>
          <p:nvPr/>
        </p:nvSpPr>
        <p:spPr bwMode="auto">
          <a:xfrm>
            <a:off x="6000750" y="3867150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8</a:t>
            </a:r>
          </a:p>
        </p:txBody>
      </p:sp>
      <p:sp>
        <p:nvSpPr>
          <p:cNvPr id="2062" name="TextBox 23"/>
          <p:cNvSpPr txBox="1">
            <a:spLocks noChangeArrowheads="1"/>
          </p:cNvSpPr>
          <p:nvPr/>
        </p:nvSpPr>
        <p:spPr bwMode="auto">
          <a:xfrm>
            <a:off x="3286125" y="5715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9</a:t>
            </a:r>
          </a:p>
        </p:txBody>
      </p:sp>
      <p:sp>
        <p:nvSpPr>
          <p:cNvPr id="2063" name="TextBox 24"/>
          <p:cNvSpPr txBox="1">
            <a:spLocks noChangeArrowheads="1"/>
          </p:cNvSpPr>
          <p:nvPr/>
        </p:nvSpPr>
        <p:spPr bwMode="auto">
          <a:xfrm>
            <a:off x="5072063" y="4214813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11</a:t>
            </a:r>
          </a:p>
        </p:txBody>
      </p:sp>
      <p:sp>
        <p:nvSpPr>
          <p:cNvPr id="2064" name="TextBox 25"/>
          <p:cNvSpPr txBox="1">
            <a:spLocks noChangeArrowheads="1"/>
          </p:cNvSpPr>
          <p:nvPr/>
        </p:nvSpPr>
        <p:spPr bwMode="auto">
          <a:xfrm>
            <a:off x="6072188" y="4214813"/>
            <a:ext cx="552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12</a:t>
            </a:r>
          </a:p>
        </p:txBody>
      </p:sp>
      <p:sp>
        <p:nvSpPr>
          <p:cNvPr id="2065" name="TextBox 26"/>
          <p:cNvSpPr txBox="1">
            <a:spLocks noChangeArrowheads="1"/>
          </p:cNvSpPr>
          <p:nvPr/>
        </p:nvSpPr>
        <p:spPr bwMode="auto">
          <a:xfrm>
            <a:off x="3929063" y="3500438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10</a:t>
            </a:r>
          </a:p>
        </p:txBody>
      </p:sp>
      <p:sp>
        <p:nvSpPr>
          <p:cNvPr id="2066" name="TextBox 28"/>
          <p:cNvSpPr txBox="1">
            <a:spLocks noChangeArrowheads="1"/>
          </p:cNvSpPr>
          <p:nvPr/>
        </p:nvSpPr>
        <p:spPr bwMode="auto">
          <a:xfrm>
            <a:off x="4500563" y="5929313"/>
            <a:ext cx="714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13</a:t>
            </a:r>
          </a:p>
        </p:txBody>
      </p:sp>
      <p:sp>
        <p:nvSpPr>
          <p:cNvPr id="2067" name="TextBox 29"/>
          <p:cNvSpPr txBox="1">
            <a:spLocks noChangeArrowheads="1"/>
          </p:cNvSpPr>
          <p:nvPr/>
        </p:nvSpPr>
        <p:spPr bwMode="auto">
          <a:xfrm>
            <a:off x="3357563" y="3429000"/>
            <a:ext cx="500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14</a:t>
            </a:r>
          </a:p>
        </p:txBody>
      </p:sp>
      <p:sp>
        <p:nvSpPr>
          <p:cNvPr id="2068" name="TextBox 30"/>
          <p:cNvSpPr txBox="1">
            <a:spLocks noChangeArrowheads="1"/>
          </p:cNvSpPr>
          <p:nvPr/>
        </p:nvSpPr>
        <p:spPr bwMode="auto">
          <a:xfrm>
            <a:off x="3214688" y="4643438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C:\Users\HALIL\Desktop\к уроку\теле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1571625"/>
            <a:ext cx="10160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8" descr="newspap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1500188"/>
            <a:ext cx="231933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10" descr="C:\Users\HALIL\Desktop\к уроку\телевизор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1571625"/>
            <a:ext cx="2714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8" descr="C:\Users\HALIL\Desktop\к уроку\компьютер.JPG"/>
          <p:cNvPicPr>
            <a:picLocks noChangeAspect="1" noChangeArrowheads="1"/>
          </p:cNvPicPr>
          <p:nvPr/>
        </p:nvPicPr>
        <p:blipFill>
          <a:blip r:embed="rId5"/>
          <a:srcRect r="11765" b="18437"/>
          <a:stretch>
            <a:fillRect/>
          </a:stretch>
        </p:blipFill>
        <p:spPr bwMode="auto">
          <a:xfrm>
            <a:off x="500063" y="4214813"/>
            <a:ext cx="3286125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1" descr="C:\Users\HALIL\Desktop\к уроку\интернет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3" y="4143375"/>
            <a:ext cx="335756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785918" y="357166"/>
            <a:ext cx="6143668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Информационный век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C:\Users\HALIL\Desktop\к уроку\инт.JPG"/>
          <p:cNvPicPr>
            <a:picLocks noChangeAspect="1" noChangeArrowheads="1"/>
          </p:cNvPicPr>
          <p:nvPr/>
        </p:nvPicPr>
        <p:blipFill>
          <a:blip r:embed="rId2"/>
          <a:srcRect t="2438"/>
          <a:stretch>
            <a:fillRect/>
          </a:stretch>
        </p:blipFill>
        <p:spPr bwMode="auto">
          <a:xfrm>
            <a:off x="0" y="0"/>
            <a:ext cx="9209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85813" y="571500"/>
            <a:ext cx="71437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  <a:hlinkClick r:id="rId3" action="ppaction://hlinksldjump"/>
              </a:rPr>
              <a:t>1</a:t>
            </a:r>
            <a:endParaRPr lang="ru-RU" sz="6000" dirty="0">
              <a:solidFill>
                <a:schemeClr val="bg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6572250" y="1071563"/>
            <a:ext cx="785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4" action="ppaction://hlinksldjump"/>
              </a:rPr>
              <a:t>2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01" name="TextBox 8"/>
          <p:cNvSpPr txBox="1">
            <a:spLocks noChangeArrowheads="1"/>
          </p:cNvSpPr>
          <p:nvPr/>
        </p:nvSpPr>
        <p:spPr bwMode="auto">
          <a:xfrm flipH="1">
            <a:off x="2286000" y="857250"/>
            <a:ext cx="85725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  <a:hlinkClick r:id="rId5" action="ppaction://hlinksldjump"/>
              </a:rPr>
              <a:t>3</a:t>
            </a:r>
            <a:endParaRPr lang="ru-RU" sz="6600">
              <a:latin typeface="Calibri" pitchFamily="34" charset="0"/>
            </a:endParaRPr>
          </a:p>
        </p:txBody>
      </p:sp>
      <p:sp>
        <p:nvSpPr>
          <p:cNvPr id="4102" name="TextBox 10"/>
          <p:cNvSpPr txBox="1">
            <a:spLocks noChangeArrowheads="1"/>
          </p:cNvSpPr>
          <p:nvPr/>
        </p:nvSpPr>
        <p:spPr bwMode="auto">
          <a:xfrm>
            <a:off x="428625" y="5214938"/>
            <a:ext cx="15001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6" action="ppaction://hlinksldjump"/>
              </a:rPr>
              <a:t>15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03" name="TextBox 11"/>
          <p:cNvSpPr txBox="1">
            <a:spLocks noChangeArrowheads="1"/>
          </p:cNvSpPr>
          <p:nvPr/>
        </p:nvSpPr>
        <p:spPr bwMode="auto">
          <a:xfrm>
            <a:off x="5286375" y="214313"/>
            <a:ext cx="10001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7" action="ppaction://hlinksldjump"/>
              </a:rPr>
              <a:t>4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04" name="TextBox 12"/>
          <p:cNvSpPr txBox="1">
            <a:spLocks noChangeArrowheads="1"/>
          </p:cNvSpPr>
          <p:nvPr/>
        </p:nvSpPr>
        <p:spPr bwMode="auto">
          <a:xfrm>
            <a:off x="4429125" y="5357813"/>
            <a:ext cx="10001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8" action="ppaction://hlinksldjump"/>
              </a:rPr>
              <a:t>5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05" name="TextBox 13"/>
          <p:cNvSpPr txBox="1">
            <a:spLocks noChangeArrowheads="1"/>
          </p:cNvSpPr>
          <p:nvPr/>
        </p:nvSpPr>
        <p:spPr bwMode="auto">
          <a:xfrm>
            <a:off x="6786563" y="5286375"/>
            <a:ext cx="9286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9" action="ppaction://hlinksldjump"/>
              </a:rPr>
              <a:t>6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06" name="TextBox 14"/>
          <p:cNvSpPr txBox="1">
            <a:spLocks noChangeArrowheads="1"/>
          </p:cNvSpPr>
          <p:nvPr/>
        </p:nvSpPr>
        <p:spPr bwMode="auto">
          <a:xfrm>
            <a:off x="7143750" y="142875"/>
            <a:ext cx="1071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10" action="ppaction://hlinksldjump"/>
              </a:rPr>
              <a:t>7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07" name="TextBox 15"/>
          <p:cNvSpPr txBox="1">
            <a:spLocks noChangeArrowheads="1"/>
          </p:cNvSpPr>
          <p:nvPr/>
        </p:nvSpPr>
        <p:spPr bwMode="auto">
          <a:xfrm>
            <a:off x="7643813" y="1214438"/>
            <a:ext cx="1285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</a:rPr>
              <a:t>   </a:t>
            </a:r>
            <a:r>
              <a:rPr lang="ru-RU" sz="6000">
                <a:latin typeface="Calibri" pitchFamily="34" charset="0"/>
                <a:hlinkClick r:id="rId11" action="ppaction://hlinksldjump"/>
              </a:rPr>
              <a:t>8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08" name="TextBox 16"/>
          <p:cNvSpPr txBox="1">
            <a:spLocks noChangeArrowheads="1"/>
          </p:cNvSpPr>
          <p:nvPr/>
        </p:nvSpPr>
        <p:spPr bwMode="auto">
          <a:xfrm>
            <a:off x="3500438" y="0"/>
            <a:ext cx="714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12" action="ppaction://hlinksldjump"/>
              </a:rPr>
              <a:t>9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09" name="TextBox 17"/>
          <p:cNvSpPr txBox="1">
            <a:spLocks noChangeArrowheads="1"/>
          </p:cNvSpPr>
          <p:nvPr/>
        </p:nvSpPr>
        <p:spPr bwMode="auto">
          <a:xfrm>
            <a:off x="714375" y="3714750"/>
            <a:ext cx="13573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13" action="ppaction://hlinksldjump"/>
              </a:rPr>
              <a:t>10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10" name="TextBox 18"/>
          <p:cNvSpPr txBox="1">
            <a:spLocks noChangeArrowheads="1"/>
          </p:cNvSpPr>
          <p:nvPr/>
        </p:nvSpPr>
        <p:spPr bwMode="auto">
          <a:xfrm>
            <a:off x="4572000" y="1928813"/>
            <a:ext cx="13573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14" action="ppaction://hlinksldjump"/>
              </a:rPr>
              <a:t>11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11" name="TextBox 19"/>
          <p:cNvSpPr txBox="1">
            <a:spLocks noChangeArrowheads="1"/>
          </p:cNvSpPr>
          <p:nvPr/>
        </p:nvSpPr>
        <p:spPr bwMode="auto">
          <a:xfrm flipH="1">
            <a:off x="2428875" y="4643438"/>
            <a:ext cx="1285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15" action="ppaction://hlinksldjump"/>
              </a:rPr>
              <a:t>12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12" name="TextBox 20"/>
          <p:cNvSpPr txBox="1">
            <a:spLocks noChangeArrowheads="1"/>
          </p:cNvSpPr>
          <p:nvPr/>
        </p:nvSpPr>
        <p:spPr bwMode="auto">
          <a:xfrm>
            <a:off x="7929563" y="4357688"/>
            <a:ext cx="12144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16" action="ppaction://hlinksldjump"/>
              </a:rPr>
              <a:t>13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4113" name="TextBox 21"/>
          <p:cNvSpPr txBox="1">
            <a:spLocks noChangeArrowheads="1"/>
          </p:cNvSpPr>
          <p:nvPr/>
        </p:nvSpPr>
        <p:spPr bwMode="auto">
          <a:xfrm>
            <a:off x="214313" y="1857375"/>
            <a:ext cx="1714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>
                <a:latin typeface="Calibri" pitchFamily="34" charset="0"/>
                <a:hlinkClick r:id="rId17" action="ppaction://hlinksldjump"/>
              </a:rPr>
              <a:t>14</a:t>
            </a:r>
            <a:endParaRPr lang="ru-RU" sz="6000">
              <a:latin typeface="Calibri" pitchFamily="34" charset="0"/>
            </a:endParaRPr>
          </a:p>
        </p:txBody>
      </p:sp>
      <p:pic>
        <p:nvPicPr>
          <p:cNvPr id="4114" name="Picture 1" descr="C:\Users\HALIL\Desktop\к уроку\паутина.JP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108325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  <a:defRPr/>
            </a:pPr>
            <a:r>
              <a:rPr lang="en-US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1 </a:t>
            </a:r>
            <a:r>
              <a:rPr lang="ru-RU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 dirty="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  <a:defRPr/>
            </a:pPr>
            <a:r>
              <a:rPr lang="ru-RU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Ученик 3 класса  Вася </a:t>
            </a:r>
            <a:r>
              <a:rPr lang="ru-RU" sz="2800" dirty="0" err="1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Паутинкин</a:t>
            </a:r>
            <a:r>
              <a:rPr lang="ru-RU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зашел на незнакомый ему сайт. Вдруг на экране  компьютера появились непонятные Васе сообщения. Что Васе предпринять?</a:t>
            </a:r>
            <a:endParaRPr lang="en-US" sz="2800" dirty="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  <a:defRPr/>
            </a:pPr>
            <a:r>
              <a:rPr lang="en-US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  </a:t>
            </a:r>
            <a:r>
              <a:rPr lang="ru-RU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Закрыть сайт</a:t>
            </a:r>
          </a:p>
          <a:p>
            <a:pPr eaLnBrk="0" hangingPunct="0">
              <a:tabLst>
                <a:tab pos="228600" algn="l"/>
              </a:tabLst>
              <a:defRPr/>
            </a:pPr>
            <a:r>
              <a:rPr lang="en-US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Обратиться к родителям за помощью</a:t>
            </a:r>
          </a:p>
          <a:p>
            <a:pPr eaLnBrk="0" hangingPunct="0">
              <a:tabLst>
                <a:tab pos="228600" algn="l"/>
              </a:tabLst>
              <a:defRPr/>
            </a:pPr>
            <a:r>
              <a:rPr lang="en-US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 dirty="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Самому устранить неисправность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57625" y="4214813"/>
            <a:ext cx="5000625" cy="16430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bg2">
                    <a:lumMod val="75000"/>
                  </a:schemeClr>
                </a:solidFill>
              </a:rPr>
              <a:t>Анти-бот</a:t>
            </a:r>
            <a:r>
              <a:rPr lang="ru-RU" sz="2000" dirty="0">
                <a:solidFill>
                  <a:schemeClr val="bg2">
                    <a:lumMod val="75000"/>
                  </a:schemeClr>
                </a:solidFill>
              </a:rPr>
              <a:t> проверка - введите номер телефона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:</a:t>
            </a:r>
            <a:endParaRPr lang="ru-RU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14938" y="5357813"/>
            <a:ext cx="2643187" cy="357187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8188" y="4214813"/>
            <a:ext cx="50006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9" descr="C:\Users\HALIL\Desktop\к уроку\ва.JPG"/>
          <p:cNvPicPr>
            <a:picLocks noChangeAspect="1" noChangeArrowheads="1"/>
          </p:cNvPicPr>
          <p:nvPr/>
        </p:nvPicPr>
        <p:blipFill>
          <a:blip r:embed="rId3"/>
          <a:srcRect l="2249" t="3000"/>
          <a:stretch>
            <a:fillRect/>
          </a:stretch>
        </p:blipFill>
        <p:spPr bwMode="auto">
          <a:xfrm>
            <a:off x="357188" y="3643313"/>
            <a:ext cx="335756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C:\Users\HALIL\Desktop\к уроку\родител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2786063"/>
            <a:ext cx="4857750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7158" y="785794"/>
            <a:ext cx="835824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Всегда спрашивай родителей о незнакомых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вещах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в Интернете.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Они расскажут, что безопасно делать, а что нет!</a:t>
            </a:r>
          </a:p>
        </p:txBody>
      </p:sp>
      <p:pic>
        <p:nvPicPr>
          <p:cNvPr id="6148" name="Picture 1" descr="C:\Users\HALIL\Desktop\к уроку\паутина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4400550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2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Вася Паутинкин,  бывая в Интернете, часто сталкивается с неприятной информацией, которая «лезет со всех сторон», она мешает ему работать в Интернете. Как Васе избавиться от ненужной информации, чтобы пользоваться только интересными ему страничками?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Установить антивирусную программу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Установить на свой браузер фильтр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Установить новый браузер</a:t>
            </a:r>
          </a:p>
        </p:txBody>
      </p:sp>
      <p:pic>
        <p:nvPicPr>
          <p:cNvPr id="7171" name="Picture 2" descr="C:\Users\HALIL\Desktop\к уроку\вас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0" y="4786313"/>
            <a:ext cx="24288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Users\HALIL\Desktop\к уроку\фильтр.JPG"/>
          <p:cNvPicPr>
            <a:picLocks noChangeAspect="1" noChangeArrowheads="1"/>
          </p:cNvPicPr>
          <p:nvPr/>
        </p:nvPicPr>
        <p:blipFill>
          <a:blip r:embed="rId3"/>
          <a:srcRect t="3091"/>
          <a:stretch>
            <a:fillRect/>
          </a:stretch>
        </p:blipFill>
        <p:spPr bwMode="auto">
          <a:xfrm>
            <a:off x="842963" y="3071813"/>
            <a:ext cx="35147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42910" y="357166"/>
            <a:ext cx="8358246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Чтобы не сталкиваться с неприятной 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агрессивной информацией в Интернете,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установи на свой браузер фильтр,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или попроси сделать это взрослых —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тогда можешь смело пользоваться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интересными тебе страничками в Интернете.</a:t>
            </a:r>
          </a:p>
        </p:txBody>
      </p:sp>
      <p:pic>
        <p:nvPicPr>
          <p:cNvPr id="8196" name="Picture 1" descr="C:\Users\HALIL\Desktop\к уроку\паутина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6"/>
          <a:srcRect l="3059" t="1350"/>
          <a:stretch>
            <a:fillRect/>
          </a:stretch>
        </p:blipFill>
        <p:spPr bwMode="auto">
          <a:xfrm>
            <a:off x="5000625" y="3071813"/>
            <a:ext cx="350043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4400550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3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Вася Паутинкин на уроке информатики создал себе электронный ящик. Теперь он может обмениваться сообщениями со своими друзьями. Сегодня  на адрес его электронной почты пришло сообщение: файл с игрой от неизвестного пользователя. Как поступить Васе?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Скачать  файл и  начать играть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Не открывать файл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Отправить файл своим друзьям</a:t>
            </a:r>
          </a:p>
        </p:txBody>
      </p:sp>
      <p:pic>
        <p:nvPicPr>
          <p:cNvPr id="9219" name="Picture 4" descr="C:\Users\HALIL\Desktop\к уроку\игра.JPG"/>
          <p:cNvPicPr>
            <a:picLocks noChangeAspect="1" noChangeArrowheads="1"/>
          </p:cNvPicPr>
          <p:nvPr/>
        </p:nvPicPr>
        <p:blipFill>
          <a:blip r:embed="rId2"/>
          <a:srcRect l="1979"/>
          <a:stretch>
            <a:fillRect/>
          </a:stretch>
        </p:blipFill>
        <p:spPr bwMode="auto">
          <a:xfrm>
            <a:off x="2357438" y="4686300"/>
            <a:ext cx="3538537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C:\Users\HALIL\Desktop\к уроку\антивирусы.JPG"/>
          <p:cNvPicPr>
            <a:picLocks noChangeAspect="1" noChangeArrowheads="1"/>
          </p:cNvPicPr>
          <p:nvPr/>
        </p:nvPicPr>
        <p:blipFill>
          <a:blip r:embed="rId2"/>
          <a:srcRect l="5376"/>
          <a:stretch>
            <a:fillRect/>
          </a:stretch>
        </p:blipFill>
        <p:spPr bwMode="auto">
          <a:xfrm>
            <a:off x="2143125" y="3571875"/>
            <a:ext cx="464343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2844" y="285728"/>
            <a:ext cx="8858312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Не скачивай и не открывай неизвестные тебе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или присланные незнакомцами файлы из Интернета.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Убедись, что на твоем компьютере установлен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брандмауэр и антивирусное программное обеспечение.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Научись их правильно использовать.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Помни о том, что программы должны своевременно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обновляться.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pic>
        <p:nvPicPr>
          <p:cNvPr id="10244" name="Picture 1" descr="C:\Users\HALIL\Desktop\к уроку\паутина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970337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4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На уроке окружающего мира Васе задали найти изображения динозавров. Он захотел скачать картинку в Интернете, нажал кнопку «скачать», на экране появилось сообщение отправить SMS на указанный номер в Интернете. Как поступить Васе?</a:t>
            </a:r>
            <a:r>
              <a:rPr lang="ru-RU" sz="2800">
                <a:latin typeface="Calibri" pitchFamily="34" charset="0"/>
                <a:ea typeface="Kozuka Mincho Pr6N B" pitchFamily="18" charset="-128"/>
                <a:cs typeface="Times New Roman" pitchFamily="18" charset="0"/>
              </a:rPr>
              <a:t> 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Отправить  SMS на указанный номер в Интернете 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Проверить этот номер в Интернете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Не скачивать больше картинки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00313" y="4857750"/>
            <a:ext cx="3643312" cy="114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2"/>
                </a:solidFill>
              </a:rPr>
              <a:t>Отправь </a:t>
            </a:r>
            <a:r>
              <a:rPr lang="ru-RU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SMS на номер: 89099096666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57166"/>
            <a:ext cx="914400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Если хочешь скачать картинку или мелодию,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но тебя просят отправить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смс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 — не спеши!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 Сначала проверь этот номер в Интернете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безопасно ли отправлять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на него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смс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и не обманут ли тебя.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Сделать это можно на специальном сайте.</a:t>
            </a:r>
          </a:p>
        </p:txBody>
      </p:sp>
      <p:pic>
        <p:nvPicPr>
          <p:cNvPr id="12291" name="Picture 1" descr="C:\Users\HALIL\Desktop\к уроку\паутина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1"/>
          <p:cNvPicPr>
            <a:picLocks noChangeAspect="1" noChangeArrowheads="1"/>
          </p:cNvPicPr>
          <p:nvPr/>
        </p:nvPicPr>
        <p:blipFill>
          <a:blip r:embed="rId4"/>
          <a:srcRect l="2380" t="2206" r="2380"/>
          <a:stretch>
            <a:fillRect/>
          </a:stretch>
        </p:blipFill>
        <p:spPr bwMode="auto">
          <a:xfrm>
            <a:off x="1285875" y="2857500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0" y="4286250"/>
            <a:ext cx="25574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970337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5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Вася Паутинкин познакомился в Интернете  с учеником 3 класса  Иваном Неизвестным. Иван не учится с Васей в одной школе, и вообще Вася его ни разу не видел.</a:t>
            </a:r>
          </a:p>
          <a:p>
            <a:pPr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Однажды Иван пригласил Васю встретится с ним  в парке. Что делать Васе?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Пойти на встречу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Пойти на встречу вместе с мамой или папой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Не ходить на встречу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88" y="4357688"/>
            <a:ext cx="28575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500042"/>
            <a:ext cx="857252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Не встречайся без родителей с людьми из Интернета вживую.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 Интернете многие люди рассказывают о себе неправду.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 r="1408"/>
          <a:stretch>
            <a:fillRect/>
          </a:stretch>
        </p:blipFill>
        <p:spPr bwMode="auto">
          <a:xfrm>
            <a:off x="285750" y="2857500"/>
            <a:ext cx="500062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"/>
          <p:cNvPicPr>
            <a:picLocks noChangeAspect="1" noChangeArrowheads="1"/>
          </p:cNvPicPr>
          <p:nvPr/>
        </p:nvPicPr>
        <p:blipFill>
          <a:blip r:embed="rId4"/>
          <a:srcRect l="3583" r="3583"/>
          <a:stretch>
            <a:fillRect/>
          </a:stretch>
        </p:blipFill>
        <p:spPr bwMode="auto">
          <a:xfrm>
            <a:off x="5572125" y="2500313"/>
            <a:ext cx="2571750" cy="357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" descr="C:\Users\HALIL\Desktop\к уроку\паутина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970337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6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Новый друг Васи Паутинкина, с которым Вася познакомился вчера в Интернете,  Иван Неизвестный, попросил Васю срочно сообщить ему такую информацию: номер  телефона, домашний  адрес, кем работают родители Васи. Вася должен: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Calibri" pitchFamily="34" charset="0"/>
                <a:ea typeface="Kozuka Mincho Pr6N B" pitchFamily="18" charset="-128"/>
              </a:rPr>
              <a:t> 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Сообщить Ивану нужные сведения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Не сообщать в Интернете, а сообщить при встрече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Посоветоваться с родителями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 l="5000" t="1546"/>
          <a:stretch>
            <a:fillRect/>
          </a:stretch>
        </p:blipFill>
        <p:spPr bwMode="auto">
          <a:xfrm>
            <a:off x="3214688" y="4357688"/>
            <a:ext cx="228600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26" y="500042"/>
            <a:ext cx="878687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Никогда не рассказывай о себе незнакомым людям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в Интернете: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где ты живешь, учишься, свой номер телефона.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Это должны знать только твои друзья и семья!</a:t>
            </a:r>
          </a:p>
        </p:txBody>
      </p:sp>
      <p:pic>
        <p:nvPicPr>
          <p:cNvPr id="16387" name="Picture 1"/>
          <p:cNvPicPr>
            <a:picLocks noChangeAspect="1" noChangeArrowheads="1"/>
          </p:cNvPicPr>
          <p:nvPr/>
        </p:nvPicPr>
        <p:blipFill>
          <a:blip r:embed="rId2"/>
          <a:srcRect l="3641" t="1799"/>
          <a:stretch>
            <a:fillRect/>
          </a:stretch>
        </p:blipFill>
        <p:spPr bwMode="auto">
          <a:xfrm>
            <a:off x="1214438" y="2500313"/>
            <a:ext cx="6681787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" descr="C:\Users\HALIL\Desktop\к уроку\паутина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540125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7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Вася решил опубликовать в Интернете свою фотографию и  фотографии своих одноклассников. Можно ли ему это  делать?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Нет, нельзя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Можно, с согласия одноклассников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Можно, согласие одноклассников не обязательно</a:t>
            </a:r>
          </a:p>
          <a:p>
            <a:pPr>
              <a:tabLst>
                <a:tab pos="228600" algn="l"/>
              </a:tabLst>
            </a:pPr>
            <a:endParaRPr lang="ru-RU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</p:txBody>
      </p:sp>
      <p:pic>
        <p:nvPicPr>
          <p:cNvPr id="1741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4071938"/>
            <a:ext cx="38576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500042"/>
            <a:ext cx="742955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Публиковать фотографии знакомых,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друзей можно только с их согласия.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643063"/>
            <a:ext cx="367188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4286250"/>
            <a:ext cx="428625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/>
          <a:srcRect t="1852" r="658"/>
          <a:stretch>
            <a:fillRect/>
          </a:stretch>
        </p:blipFill>
        <p:spPr bwMode="auto">
          <a:xfrm>
            <a:off x="4643438" y="1643063"/>
            <a:ext cx="40005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" descr="C:\Users\HALIL\Desktop\к уроку\паутина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540125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8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Васе купили компьютер. Вася теперь  целый день проводит за компьютером. Через несколько дней у него стали слезиться глаза, появились боли в руках. Что делать Васе?  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Продолжать проводить время за компьютером 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Соблюдать правила работы за компьютером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Больше никогда не работать на компьютере</a:t>
            </a:r>
          </a:p>
        </p:txBody>
      </p:sp>
      <p:pic>
        <p:nvPicPr>
          <p:cNvPr id="1945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75" y="3857625"/>
            <a:ext cx="2786063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5852" y="500042"/>
            <a:ext cx="6643734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Соблюдать правила работы за компьютером!</a:t>
            </a: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785813" y="1500188"/>
            <a:ext cx="7929562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>
                <a:latin typeface="Verdana" pitchFamily="34" charset="0"/>
              </a:rPr>
              <a:t>Расстояние от глаз до экрана компьютера должно быть не менее 50 см. 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Verdana" pitchFamily="34" charset="0"/>
              </a:rPr>
              <a:t>Одновременно за компьютером должен заниматься один ребенок. 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Verdana" pitchFamily="34" charset="0"/>
              </a:rPr>
              <a:t>Продолжительность одного занятия – не более 60 минут. 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Verdana" pitchFamily="34" charset="0"/>
              </a:rPr>
              <a:t>После 10–15 минут непрерывных занятий за ПК необходимо сделать перерыв для проведения физкультминутки и гимнастики для глаз.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Verdana" pitchFamily="34" charset="0"/>
              </a:rPr>
              <a:t>С целью профилактики зрительного утомления детей после работы на персональных компьютерах рекомендуется проводить комплекс упражнений для глаз, которые выполняются сидя или стоя, отвернувшись от экрана, при ритмичном дыхании, с максимальной амплитудой движений глаз. 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Verdana" pitchFamily="34" charset="0"/>
              </a:rPr>
              <a:t>Продолжительное сидение за компьютером может привести к перенапряжению нервной системы, нарушению сна, ухудшению самочувствия, утомлению глаз.</a:t>
            </a:r>
          </a:p>
        </p:txBody>
      </p:sp>
      <p:pic>
        <p:nvPicPr>
          <p:cNvPr id="20484" name="Picture 1" descr="C:\Users\HALIL\Desktop\к уроку\паутина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4400550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9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У Васи Паутинкина  много друзей в Интернете, он каждый день добавляет новых друзей в свой контакт-лист в ICQ . Вдруг Васе стали приходить сообщения с неприятным и грубым содержанием. Что Вася должен сделать?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Оскорбить обидчика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Не отвечать обидчику тем же, а продолжить с ним общение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Сообщить взрослым об этом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 l="12025" r="1175" b="8580"/>
          <a:stretch>
            <a:fillRect/>
          </a:stretch>
        </p:blipFill>
        <p:spPr bwMode="auto">
          <a:xfrm>
            <a:off x="3000375" y="4714875"/>
            <a:ext cx="292893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500042"/>
            <a:ext cx="821537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Сообщать взрослым о сообщениях с грубым содержанием!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 l="21568"/>
          <a:stretch>
            <a:fillRect/>
          </a:stretch>
        </p:blipFill>
        <p:spPr bwMode="auto">
          <a:xfrm>
            <a:off x="3071813" y="2000250"/>
            <a:ext cx="3000375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" descr="C:\Users\HALIL\Desktop\к уроку\паутина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970337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10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У Васи Паутинкина возникли вопросы при работе в онлайн-среде. Родители Васи уехали в командировку,  бабушка Васи не может ему помочь. К кому Вася может обратиться?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Ему следует подождать приезда родителей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Он может обратиться на линию помощи </a:t>
            </a:r>
          </a:p>
          <a:p>
            <a:pPr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«Дети Онлайн» 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Он может спросить у одноклассников</a:t>
            </a:r>
          </a:p>
        </p:txBody>
      </p:sp>
      <p:pic>
        <p:nvPicPr>
          <p:cNvPr id="23555" name="Picture 1"/>
          <p:cNvPicPr>
            <a:picLocks noChangeAspect="1" noChangeArrowheads="1"/>
          </p:cNvPicPr>
          <p:nvPr/>
        </p:nvPicPr>
        <p:blipFill>
          <a:blip r:embed="rId2"/>
          <a:srcRect l="3636" t="1970" r="909"/>
          <a:stretch>
            <a:fillRect/>
          </a:stretch>
        </p:blipFill>
        <p:spPr bwMode="auto">
          <a:xfrm>
            <a:off x="3143250" y="4286250"/>
            <a:ext cx="207168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857232"/>
            <a:ext cx="4500562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</a:p>
          <a:p>
            <a:pPr algn="ctr">
              <a:defRPr/>
            </a:pP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Твои родители или другие взрослые могут помочь, или дать хороший совет о том, что тебе делать. Любую проблему можно решить! </a:t>
            </a:r>
          </a:p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Ты можешь обратиться на линию помощи «Дети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Онлайн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». Специалисты посоветуют тебе, как поступить.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 t="1495"/>
          <a:stretch>
            <a:fillRect/>
          </a:stretch>
        </p:blipFill>
        <p:spPr bwMode="auto">
          <a:xfrm>
            <a:off x="4429125" y="1071563"/>
            <a:ext cx="4500563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" descr="C:\Users\HALIL\Desktop\к уроку\паутина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970337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11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Иван Неизвестный попросил  Васю Паутинкина порекомендовать ему детские поисковые системы. Вася поторопился и в письме  допустил ошибки: указал лишние системы. Какие из них являются детскими поисковыми системами?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www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yandex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ru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,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www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rambler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ru</a:t>
            </a:r>
            <a:endParaRPr lang="ru-RU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www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kids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quintura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ru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, 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www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agakids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ru</a:t>
            </a:r>
            <a:endParaRPr lang="ru-RU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www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google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.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ru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, Апорт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4357688"/>
            <a:ext cx="44291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571480"/>
            <a:ext cx="840497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www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kids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quintura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ru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www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agakids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ru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поисковые системы,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 которых будет занимательно и интересно  детям!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2214563"/>
            <a:ext cx="435768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/>
          <a:srcRect l="1639"/>
          <a:stretch>
            <a:fillRect/>
          </a:stretch>
        </p:blipFill>
        <p:spPr bwMode="auto">
          <a:xfrm>
            <a:off x="4714875" y="2214563"/>
            <a:ext cx="428625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1" descr="C:\Users\HALIL\Desktop\к уроку\паутина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540125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12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Иван Неизвестный посоветовал Васе Паутинкину для просмотра веб-страниц детский браузер. Как вы думаете какой?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Гогуль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Opera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Google Chrome</a:t>
            </a:r>
            <a:endParaRPr lang="ru-RU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ru-RU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</p:txBody>
      </p:sp>
      <p:pic>
        <p:nvPicPr>
          <p:cNvPr id="2765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0" y="4786313"/>
            <a:ext cx="2714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2" descr="C:\Users\HALIL\Desktop\к уроку\гуголь.JPG"/>
          <p:cNvPicPr>
            <a:picLocks noChangeAspect="1" noChangeArrowheads="1"/>
          </p:cNvPicPr>
          <p:nvPr/>
        </p:nvPicPr>
        <p:blipFill>
          <a:blip r:embed="rId3"/>
          <a:srcRect l="3036" t="9415" b="2719"/>
          <a:stretch>
            <a:fillRect/>
          </a:stretch>
        </p:blipFill>
        <p:spPr bwMode="auto">
          <a:xfrm>
            <a:off x="2500313" y="4786313"/>
            <a:ext cx="121443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357166"/>
            <a:ext cx="721523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Гогуль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–детский браузер для просмотра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веб-страниц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Его можно скачать на сайте 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gogol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tv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</a:p>
        </p:txBody>
      </p:sp>
      <p:pic>
        <p:nvPicPr>
          <p:cNvPr id="28675" name="Picture 2" descr="C:\Users\HALIL\Desktop\к уроку\гуголь.JPG"/>
          <p:cNvPicPr>
            <a:picLocks noChangeAspect="1" noChangeArrowheads="1"/>
          </p:cNvPicPr>
          <p:nvPr/>
        </p:nvPicPr>
        <p:blipFill>
          <a:blip r:embed="rId2"/>
          <a:srcRect l="3036" t="9415" b="2719"/>
          <a:stretch>
            <a:fillRect/>
          </a:stretch>
        </p:blipFill>
        <p:spPr bwMode="auto">
          <a:xfrm>
            <a:off x="142875" y="357188"/>
            <a:ext cx="1214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/>
          <a:srcRect l="1785" t="2087"/>
          <a:stretch>
            <a:fillRect/>
          </a:stretch>
        </p:blipFill>
        <p:spPr bwMode="auto">
          <a:xfrm>
            <a:off x="1857375" y="2071688"/>
            <a:ext cx="5238750" cy="379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1" descr="C:\Users\HALIL\Desktop\к уроку\паутина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540125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13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Вася Паутинкин на уроке информатики научился заходить в Интернет. С помощью чего он может попасть в Интернет?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 гиперссылки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веб-страницы</a:t>
            </a:r>
          </a:p>
          <a:p>
            <a:pPr>
              <a:tabLst>
                <a:tab pos="228600" algn="l"/>
              </a:tabLst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браузера</a:t>
            </a:r>
          </a:p>
          <a:p>
            <a:pPr>
              <a:tabLst>
                <a:tab pos="228600" algn="l"/>
              </a:tabLst>
            </a:pPr>
            <a:endParaRPr lang="ru-RU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</p:txBody>
      </p:sp>
      <p:pic>
        <p:nvPicPr>
          <p:cNvPr id="29699" name="Picture 1" descr="C:\Users\HALIL\Desktop\к уроку\браузер.JPG"/>
          <p:cNvPicPr>
            <a:picLocks noChangeAspect="1" noChangeArrowheads="1"/>
          </p:cNvPicPr>
          <p:nvPr/>
        </p:nvPicPr>
        <p:blipFill>
          <a:blip r:embed="rId2"/>
          <a:srcRect l="5257" t="3694" b="2094"/>
          <a:stretch>
            <a:fillRect/>
          </a:stretch>
        </p:blipFill>
        <p:spPr bwMode="auto">
          <a:xfrm>
            <a:off x="2928938" y="4000500"/>
            <a:ext cx="2786062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1538" y="357166"/>
            <a:ext cx="742955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Браузер - средство просмотра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веб-страниц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pic>
        <p:nvPicPr>
          <p:cNvPr id="30723" name="Picture 2" descr="C:\Users\HALIL\Desktop\к уроку\брауз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1571625"/>
            <a:ext cx="5214938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1" descr="C:\Users\HALIL\Desktop\к уроку\паутина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2678112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  <a:defRPr/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14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  <a:defRPr/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Вася Паутинкин на уроке информатики услышал новое слово «нетикет». Что оно обозначает?</a:t>
            </a:r>
          </a:p>
          <a:p>
            <a:pPr>
              <a:tabLst>
                <a:tab pos="228600" algn="l"/>
              </a:tabLst>
              <a:defRPr/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правила этикета</a:t>
            </a:r>
          </a:p>
          <a:p>
            <a:pPr>
              <a:tabLst>
                <a:tab pos="228600" algn="l"/>
              </a:tabLst>
              <a:defRPr/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правила работы на компьютере</a:t>
            </a:r>
          </a:p>
          <a:p>
            <a:pPr>
              <a:tabLst>
                <a:tab pos="228600" algn="l"/>
              </a:tabLst>
              <a:defRPr/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правила сетевого этикета</a:t>
            </a:r>
          </a:p>
        </p:txBody>
      </p:sp>
      <p:pic>
        <p:nvPicPr>
          <p:cNvPr id="31747" name="Picture 1" descr="C:\Users\HALIL\Desktop\к уроку\этикет.JPG"/>
          <p:cNvPicPr>
            <a:picLocks noChangeAspect="1" noChangeArrowheads="1"/>
          </p:cNvPicPr>
          <p:nvPr/>
        </p:nvPicPr>
        <p:blipFill>
          <a:blip r:embed="rId2"/>
          <a:srcRect l="1830" t="3233" r="1219" b="1988"/>
          <a:stretch>
            <a:fillRect/>
          </a:stretch>
        </p:blipFill>
        <p:spPr bwMode="auto">
          <a:xfrm>
            <a:off x="1714500" y="3357563"/>
            <a:ext cx="5553075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42908" y="285728"/>
            <a:ext cx="914406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Нетикет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Netiquette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) – </a:t>
            </a:r>
          </a:p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(англ.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Net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– сеть,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Etiquette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- этикет)– </a:t>
            </a:r>
          </a:p>
          <a:p>
            <a:pPr algn="ctr" eaLnBrk="0" hangingPunct="0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нравственные правила поведения  в компьютерных сетях. Используй при общении смайлики!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1500175"/>
            <a:ext cx="7072362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2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A02020"/>
              </a:solidFill>
              <a:effectLst>
                <a:innerShdw blurRad="63500" dist="50800" dir="2700000">
                  <a:prstClr val="black">
                    <a:alpha val="90000"/>
                  </a:prstClr>
                </a:innerShdw>
              </a:effectLst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indent="4492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:-)</a:t>
            </a:r>
            <a:r>
              <a:rPr lang="ru-RU" sz="200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улыбающийся </a:t>
            </a:r>
          </a:p>
          <a:p>
            <a:pPr indent="449263" eaLnBrk="0" fontAlgn="auto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:-))) 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lang="ru-RU" i="1" dirty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смеющийся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800" dirty="0">
              <a:latin typeface="+mn-lt"/>
              <a:cs typeface="+mn-cs"/>
            </a:endParaRPr>
          </a:p>
          <a:p>
            <a:pPr indent="449263" eaLnBrk="0" fontAlgn="auto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:-D 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</a:t>
            </a:r>
            <a:r>
              <a:rPr lang="ru-RU" i="1" dirty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радостно смеющийся </a:t>
            </a:r>
          </a:p>
          <a:p>
            <a:pPr indent="449263" eaLnBrk="0" fontAlgn="auto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:-|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   </a:t>
            </a:r>
            <a:r>
              <a:rPr lang="ru-RU" i="1" dirty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задумчивый, нейтральный </a:t>
            </a:r>
          </a:p>
          <a:p>
            <a:pPr indent="449263" eaLnBrk="0" fontAlgn="auto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:-(</a:t>
            </a:r>
            <a:r>
              <a:rPr lang="ru-RU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</a:t>
            </a:r>
            <a:r>
              <a:rPr lang="ru-RU" i="1" dirty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грустный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800" dirty="0">
              <a:latin typeface="+mn-lt"/>
              <a:cs typeface="+mn-cs"/>
            </a:endParaRPr>
          </a:p>
          <a:p>
            <a:pPr indent="449263" eaLnBrk="0" fontAlgn="auto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:-/</a:t>
            </a:r>
            <a:r>
              <a:rPr lang="ru-RU" sz="2000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</a:t>
            </a:r>
            <a:r>
              <a:rPr lang="ru-RU" i="1" dirty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недовольный или озадаченный </a:t>
            </a:r>
          </a:p>
          <a:p>
            <a:pPr indent="449263" eaLnBrk="0" fontAlgn="auto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A02020"/>
                </a:solidFill>
                <a:effectLst>
                  <a:innerShdw blurRad="63500" dist="50800" dir="2700000">
                    <a:prstClr val="black">
                      <a:alpha val="90000"/>
                    </a:prstClr>
                  </a:innerShdw>
                </a:effectLst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:-О  </a:t>
            </a:r>
            <a:r>
              <a:rPr lang="ru-RU" sz="11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удивлённый (рот открыт) </a:t>
            </a:r>
          </a:p>
        </p:txBody>
      </p:sp>
      <p:pic>
        <p:nvPicPr>
          <p:cNvPr id="32772" name="Picture 1" descr="C:\Users\HALIL\Desktop\к уроку\паутина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4313" y="214313"/>
            <a:ext cx="8715375" cy="3540125"/>
          </a:xfrm>
          <a:prstGeom prst="rect">
            <a:avLst/>
          </a:prstGeom>
          <a:noFill/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  <a:defRPr/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15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вопрос</a:t>
            </a:r>
            <a:endParaRPr lang="en-US" sz="2800">
              <a:latin typeface="Times New Roman" pitchFamily="18" charset="0"/>
              <a:ea typeface="Kozuka Mincho Pr6N B" pitchFamily="18" charset="-128"/>
              <a:cs typeface="Times New Roman" pitchFamily="18" charset="0"/>
            </a:endParaRPr>
          </a:p>
          <a:p>
            <a:pPr>
              <a:tabLst>
                <a:tab pos="228600" algn="l"/>
              </a:tabLst>
              <a:defRPr/>
            </a:pP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Иван Неизвестный пожаловался Васе Паутинкину, что на адрес его электронной почты стали часто приходить письма, многие из которых  называются  «спам». Что это за письма?</a:t>
            </a:r>
          </a:p>
          <a:p>
            <a:pPr>
              <a:tabLst>
                <a:tab pos="228600" algn="l"/>
              </a:tabLst>
              <a:defRPr/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a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обычные письма, их можно открывать и читать</a:t>
            </a:r>
          </a:p>
          <a:p>
            <a:pPr>
              <a:tabLst>
                <a:tab pos="228600" algn="l"/>
              </a:tabLst>
              <a:defRPr/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b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письма, в которых находится важная информация</a:t>
            </a:r>
          </a:p>
          <a:p>
            <a:pPr>
              <a:tabLst>
                <a:tab pos="228600" algn="l"/>
              </a:tabLst>
              <a:defRPr/>
            </a:pP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en-US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 </a:t>
            </a:r>
            <a:r>
              <a:rPr lang="ru-RU" sz="2800">
                <a:latin typeface="Times New Roman" pitchFamily="18" charset="0"/>
                <a:ea typeface="Kozuka Mincho Pr6N B" pitchFamily="18" charset="-128"/>
                <a:cs typeface="Times New Roman" pitchFamily="18" charset="0"/>
              </a:rPr>
              <a:t>письма, которые нельзя открывать и читать</a:t>
            </a:r>
          </a:p>
        </p:txBody>
      </p:sp>
      <p:pic>
        <p:nvPicPr>
          <p:cNvPr id="33795" name="Picture 1" descr="C:\Users\HALIL\Desktop\к уроку\спм.JPG"/>
          <p:cNvPicPr>
            <a:picLocks noChangeAspect="1" noChangeArrowheads="1"/>
          </p:cNvPicPr>
          <p:nvPr/>
        </p:nvPicPr>
        <p:blipFill>
          <a:blip r:embed="rId2"/>
          <a:srcRect l="7928" t="2174" r="6448"/>
          <a:stretch>
            <a:fillRect/>
          </a:stretch>
        </p:blipFill>
        <p:spPr bwMode="auto">
          <a:xfrm>
            <a:off x="2714625" y="3929063"/>
            <a:ext cx="385762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500042"/>
            <a:ext cx="7572428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Письма «СПАМ» нельзя открывать и читать.</a:t>
            </a:r>
          </a:p>
        </p:txBody>
      </p:sp>
      <p:pic>
        <p:nvPicPr>
          <p:cNvPr id="34819" name="Picture 2" descr="C:\Users\HALIL\Desktop\к уроку\Спам.JPG"/>
          <p:cNvPicPr>
            <a:picLocks noChangeAspect="1" noChangeArrowheads="1"/>
          </p:cNvPicPr>
          <p:nvPr/>
        </p:nvPicPr>
        <p:blipFill>
          <a:blip r:embed="rId2"/>
          <a:srcRect b="1514"/>
          <a:stretch>
            <a:fillRect/>
          </a:stretch>
        </p:blipFill>
        <p:spPr bwMode="auto">
          <a:xfrm>
            <a:off x="2928938" y="1643063"/>
            <a:ext cx="32289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1" descr="C:\Users\HALIL\Desktop\к уроку\паутина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39125" y="5945188"/>
            <a:ext cx="904875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42910" y="714356"/>
            <a:ext cx="771530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Желаю, чтобы сеть Интернет приносила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 Вам только пользу.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Успехов Вам!  </a:t>
            </a:r>
          </a:p>
        </p:txBody>
      </p:sp>
      <p:pic>
        <p:nvPicPr>
          <p:cNvPr id="35843" name="Picture 2" descr="C:\Users\HALIL\Desktop\к уроку\салют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2571750"/>
            <a:ext cx="4805362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404DC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1090</Words>
  <PresentationFormat>Экран (4:3)</PresentationFormat>
  <Paragraphs>179</Paragraphs>
  <Slides>34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Times New Roman</vt:lpstr>
      <vt:lpstr>Kozuka Mincho Pr6N B</vt:lpstr>
      <vt:lpstr>Verdana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HALIL</dc:creator>
  <cp:lastModifiedBy>МОУ СОШ №6</cp:lastModifiedBy>
  <cp:revision>85</cp:revision>
  <dcterms:created xsi:type="dcterms:W3CDTF">2012-12-01T13:02:39Z</dcterms:created>
  <dcterms:modified xsi:type="dcterms:W3CDTF">2013-09-27T08:16:50Z</dcterms:modified>
</cp:coreProperties>
</file>