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0" r:id="rId2"/>
    <p:sldId id="285" r:id="rId3"/>
    <p:sldId id="289" r:id="rId4"/>
    <p:sldId id="290" r:id="rId5"/>
    <p:sldId id="291" r:id="rId6"/>
    <p:sldId id="292" r:id="rId7"/>
    <p:sldId id="293" r:id="rId8"/>
    <p:sldId id="286" r:id="rId9"/>
    <p:sldId id="288" r:id="rId10"/>
    <p:sldId id="267" r:id="rId11"/>
    <p:sldId id="305" r:id="rId12"/>
    <p:sldId id="274" r:id="rId13"/>
    <p:sldId id="296" r:id="rId14"/>
    <p:sldId id="297" r:id="rId15"/>
    <p:sldId id="277" r:id="rId16"/>
    <p:sldId id="295" r:id="rId17"/>
    <p:sldId id="298" r:id="rId18"/>
    <p:sldId id="281" r:id="rId19"/>
    <p:sldId id="299" r:id="rId20"/>
    <p:sldId id="300" r:id="rId21"/>
    <p:sldId id="282" r:id="rId22"/>
    <p:sldId id="301" r:id="rId23"/>
    <p:sldId id="302" r:id="rId24"/>
    <p:sldId id="283" r:id="rId25"/>
    <p:sldId id="303" r:id="rId26"/>
    <p:sldId id="304" r:id="rId27"/>
    <p:sldId id="294" r:id="rId28"/>
    <p:sldId id="284" r:id="rId29"/>
    <p:sldId id="287"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15.02.2023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15.02.2023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15.02.2023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15.02.2023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15.02.2023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15.02.2023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15.02.2023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15.02.2023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15.02.2023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15.02.2023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15.02.2023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15.02.2023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980728"/>
            <a:ext cx="8064896" cy="2736304"/>
          </a:xfrm>
        </p:spPr>
        <p:txBody>
          <a:bodyPr/>
          <a:lstStyle/>
          <a:p>
            <a:pPr algn="ctr"/>
            <a:r>
              <a:rPr lang="ru-RU" sz="4800" dirty="0">
                <a:solidFill>
                  <a:srgbClr val="7030A0"/>
                </a:solidFill>
              </a:rPr>
              <a:t>Эффективные стратегии поведения в конфликте</a:t>
            </a:r>
            <a:br>
              <a:rPr lang="ru-RU" sz="4800" dirty="0">
                <a:solidFill>
                  <a:srgbClr val="7030A0"/>
                </a:solidFill>
              </a:rPr>
            </a:br>
            <a:endParaRPr lang="ru-RU" dirty="0"/>
          </a:p>
        </p:txBody>
      </p:sp>
      <p:pic>
        <p:nvPicPr>
          <p:cNvPr id="3" name="Picture 2" descr="https://avatars.mds.yandex.net/i?id=86875c35b5dbdf7fe2145041d5e8afaa_l-5233263-images-thumbs&amp;n=13"/>
          <p:cNvPicPr>
            <a:picLocks noChangeAspect="1" noChangeArrowheads="1"/>
          </p:cNvPicPr>
          <p:nvPr/>
        </p:nvPicPr>
        <p:blipFill>
          <a:blip r:embed="rId2" cstate="print"/>
          <a:srcRect/>
          <a:stretch>
            <a:fillRect/>
          </a:stretch>
        </p:blipFill>
        <p:spPr bwMode="auto">
          <a:xfrm>
            <a:off x="3635896" y="2830609"/>
            <a:ext cx="5040560" cy="3649977"/>
          </a:xfrm>
          <a:prstGeom prst="rect">
            <a:avLst/>
          </a:prstGeom>
          <a:noFill/>
        </p:spPr>
      </p:pic>
    </p:spTree>
    <p:extLst>
      <p:ext uri="{BB962C8B-B14F-4D97-AF65-F5344CB8AC3E}">
        <p14:creationId xmlns:p14="http://schemas.microsoft.com/office/powerpoint/2010/main" val="1290508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2656"/>
            <a:ext cx="7560840" cy="2031325"/>
          </a:xfrm>
          <a:prstGeom prst="rect">
            <a:avLst/>
          </a:prstGeom>
        </p:spPr>
        <p:txBody>
          <a:bodyPr wrap="square">
            <a:spAutoFit/>
          </a:bodyPr>
          <a:lstStyle/>
          <a:p>
            <a:pPr indent="457200" algn="just"/>
            <a:r>
              <a:rPr lang="ru-RU" dirty="0"/>
              <a:t>Абсолютно одинаковых людей не существует, так же как и двух идентичных отпечатков пальцев. Каждый человек мыслит по-своему, имеет определенное мировоззрение, которое может отличаться от других. Собственно, это и является основными причинами конфликтов. Многие люди ведут себя одинаково во всех ситуациях, не имея понятия, что можно выбирать разные стратегии поведения и эффективнее разрешать конфликты</a:t>
            </a:r>
            <a:r>
              <a:rPr lang="ru-RU" dirty="0" smtClean="0"/>
              <a:t>.</a:t>
            </a: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5657" t="27381" r="26487" b="43849"/>
          <a:stretch/>
        </p:blipFill>
        <p:spPr bwMode="auto">
          <a:xfrm>
            <a:off x="758435" y="2780928"/>
            <a:ext cx="7717937" cy="3040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6846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1196752"/>
            <a:ext cx="6512511" cy="1143000"/>
          </a:xfrm>
        </p:spPr>
        <p:txBody>
          <a:bodyPr/>
          <a:lstStyle/>
          <a:p>
            <a:r>
              <a:rPr lang="ru-RU" dirty="0"/>
              <a:t>Д</a:t>
            </a:r>
            <a:r>
              <a:rPr lang="ru-RU" dirty="0" smtClean="0"/>
              <a:t>ейственные стратегии </a:t>
            </a:r>
            <a:r>
              <a:rPr lang="ru-RU" dirty="0"/>
              <a:t>поведения в </a:t>
            </a:r>
            <a:r>
              <a:rPr lang="ru-RU" dirty="0" smtClean="0"/>
              <a:t>конфликтах</a:t>
            </a:r>
            <a:endParaRPr lang="ru-RU" dirty="0"/>
          </a:p>
        </p:txBody>
      </p:sp>
      <p:pic>
        <p:nvPicPr>
          <p:cNvPr id="266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5705" t="29564" r="18343" b="42460"/>
          <a:stretch/>
        </p:blipFill>
        <p:spPr bwMode="auto">
          <a:xfrm>
            <a:off x="683568" y="2924944"/>
            <a:ext cx="3463101" cy="3414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1041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76672"/>
            <a:ext cx="8280920" cy="1143000"/>
          </a:xfrm>
        </p:spPr>
        <p:txBody>
          <a:bodyPr/>
          <a:lstStyle/>
          <a:p>
            <a:r>
              <a:rPr lang="ru-RU" sz="4400" dirty="0" smtClean="0">
                <a:effectLst/>
              </a:rPr>
              <a:t>Соперничество / конкуренция</a:t>
            </a:r>
            <a:r>
              <a:rPr lang="ru-RU" sz="4400" dirty="0">
                <a:effectLst/>
              </a:rPr>
              <a:t/>
            </a:r>
            <a:br>
              <a:rPr lang="ru-RU" sz="4400" dirty="0">
                <a:effectLst/>
              </a:rPr>
            </a:br>
            <a:endParaRPr lang="ru-RU" sz="4400" dirty="0"/>
          </a:p>
        </p:txBody>
      </p:sp>
      <p:sp>
        <p:nvSpPr>
          <p:cNvPr id="3" name="Прямоугольник 2"/>
          <p:cNvSpPr/>
          <p:nvPr/>
        </p:nvSpPr>
        <p:spPr>
          <a:xfrm>
            <a:off x="395536" y="1268760"/>
            <a:ext cx="4176464" cy="5355312"/>
          </a:xfrm>
          <a:prstGeom prst="rect">
            <a:avLst/>
          </a:prstGeom>
        </p:spPr>
        <p:txBody>
          <a:bodyPr wrap="square">
            <a:spAutoFit/>
          </a:bodyPr>
          <a:lstStyle/>
          <a:p>
            <a:pPr indent="457200" algn="just"/>
            <a:r>
              <a:rPr lang="ru-RU" dirty="0"/>
              <a:t>Стратегия, которая подразумевает отстаивание собственных интересов в ущерб интересам собеседника. Это означает, что человек уверен в своей правоте и хочет единолично одержать победу в споре. Основные действия, которые будет предпринимать в соперничестве человек: жесткий контроль поведения оппонента, давление и применение уловок, провокации и манипуляции, нежелание вступать в конструктивный диалог. Такой метод разрешения конфликтов имеет больше недостатков, чем преимуществ, и совсем не подойдет, если вы хотите сохранить отношения с собеседником.</a:t>
            </a: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777" t="59426" r="31060" b="18055"/>
          <a:stretch/>
        </p:blipFill>
        <p:spPr bwMode="auto">
          <a:xfrm>
            <a:off x="4860032" y="2186665"/>
            <a:ext cx="3659217" cy="3519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428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218" t="29762" r="7746" b="21230"/>
          <a:stretch/>
        </p:blipFill>
        <p:spPr bwMode="auto">
          <a:xfrm>
            <a:off x="467544" y="384627"/>
            <a:ext cx="8208912" cy="6107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4254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968" t="22816" r="28941" b="10120"/>
          <a:stretch/>
        </p:blipFill>
        <p:spPr bwMode="auto">
          <a:xfrm>
            <a:off x="467543" y="332656"/>
            <a:ext cx="8293703"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0405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76672"/>
            <a:ext cx="6512511" cy="1143000"/>
          </a:xfrm>
        </p:spPr>
        <p:txBody>
          <a:bodyPr/>
          <a:lstStyle/>
          <a:p>
            <a:r>
              <a:rPr lang="ru-RU" dirty="0">
                <a:effectLst/>
              </a:rPr>
              <a:t>Приспособление</a:t>
            </a:r>
            <a:br>
              <a:rPr lang="ru-RU" dirty="0">
                <a:effectLst/>
              </a:rPr>
            </a:br>
            <a:endParaRPr lang="ru-RU" dirty="0"/>
          </a:p>
        </p:txBody>
      </p:sp>
      <p:sp>
        <p:nvSpPr>
          <p:cNvPr id="3" name="Прямоугольник 2"/>
          <p:cNvSpPr/>
          <p:nvPr/>
        </p:nvSpPr>
        <p:spPr>
          <a:xfrm>
            <a:off x="4211960" y="1412776"/>
            <a:ext cx="4392488" cy="5078313"/>
          </a:xfrm>
          <a:prstGeom prst="rect">
            <a:avLst/>
          </a:prstGeom>
        </p:spPr>
        <p:txBody>
          <a:bodyPr wrap="square">
            <a:spAutoFit/>
          </a:bodyPr>
          <a:lstStyle/>
          <a:p>
            <a:pPr indent="457200" algn="just"/>
            <a:r>
              <a:rPr lang="ru-RU" dirty="0"/>
              <a:t>Полная противоположность стратегии соперничества, которая характеризуется безоговорочным принятием позиции </a:t>
            </a:r>
            <a:r>
              <a:rPr lang="ru-RU" dirty="0" err="1"/>
              <a:t>конфликтера</a:t>
            </a:r>
            <a:r>
              <a:rPr lang="ru-RU" dirty="0"/>
              <a:t>. Человек убирает свои потребности и желания на задний план, чтобы не допустить конфликтной ситуации. Обычно так поступают люди с заниженной самооценкой и не умеющие отстаивать свою позицию. Для них характерны следующие действия: согласие с требованиями </a:t>
            </a:r>
            <a:r>
              <a:rPr lang="ru-RU" dirty="0" err="1"/>
              <a:t>конфликтера</a:t>
            </a:r>
            <a:r>
              <a:rPr lang="ru-RU" dirty="0"/>
              <a:t>, отсутствие претензий и проявление лести. Такая тактика может быть применима в тех случаях, когда предмет конфликта не имеет для вас особого значения и вы хотите сохранить конструктивные отношения.</a:t>
            </a:r>
          </a:p>
        </p:txBody>
      </p:sp>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446" t="38877" r="32399" b="39088"/>
          <a:stretch/>
        </p:blipFill>
        <p:spPr bwMode="auto">
          <a:xfrm>
            <a:off x="539552" y="2490487"/>
            <a:ext cx="3528392" cy="3918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372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191" t="22024" r="28941" b="11310"/>
          <a:stretch/>
        </p:blipFill>
        <p:spPr bwMode="auto">
          <a:xfrm>
            <a:off x="395536" y="404664"/>
            <a:ext cx="8424936" cy="620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2915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079" t="23017" r="28829" b="10515"/>
          <a:stretch/>
        </p:blipFill>
        <p:spPr bwMode="auto">
          <a:xfrm>
            <a:off x="395536" y="404664"/>
            <a:ext cx="8424936" cy="6162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299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76672"/>
            <a:ext cx="6512511" cy="1143000"/>
          </a:xfrm>
        </p:spPr>
        <p:txBody>
          <a:bodyPr/>
          <a:lstStyle/>
          <a:p>
            <a:r>
              <a:rPr lang="ru-RU" dirty="0" smtClean="0">
                <a:effectLst/>
              </a:rPr>
              <a:t>Избегание</a:t>
            </a:r>
            <a:endParaRPr lang="ru-RU" dirty="0"/>
          </a:p>
        </p:txBody>
      </p:sp>
      <p:sp>
        <p:nvSpPr>
          <p:cNvPr id="3" name="Прямоугольник 2"/>
          <p:cNvSpPr/>
          <p:nvPr/>
        </p:nvSpPr>
        <p:spPr>
          <a:xfrm>
            <a:off x="467544" y="1236307"/>
            <a:ext cx="3960440" cy="4801314"/>
          </a:xfrm>
          <a:prstGeom prst="rect">
            <a:avLst/>
          </a:prstGeom>
        </p:spPr>
        <p:txBody>
          <a:bodyPr wrap="square">
            <a:spAutoFit/>
          </a:bodyPr>
          <a:lstStyle/>
          <a:p>
            <a:pPr indent="457200" algn="just"/>
            <a:r>
              <a:rPr lang="ru-RU" dirty="0"/>
              <a:t>Человек всячески пытается избежать конфликта и отложить важное решение на потом. Он не только не проявляет интереса к конфликтной ситуации, но и игнорирует позицию оппонента. Для него свойственно демонстративно уходить, отказываться от взаимодействия, отрицать важность конфликта, специально замедлять процесс решения, подавлять эмоциональные реакции. Такая стратегия может быть полезна только в одном случае, если вы не собираетесь продолжать отношения с оппонентом.</a:t>
            </a: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8270" t="50000" r="19793" b="31746"/>
          <a:stretch/>
        </p:blipFill>
        <p:spPr bwMode="auto">
          <a:xfrm>
            <a:off x="4716016" y="1669126"/>
            <a:ext cx="4001301" cy="3440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065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968" t="21825" r="29722" b="10516"/>
          <a:stretch/>
        </p:blipFill>
        <p:spPr bwMode="auto">
          <a:xfrm>
            <a:off x="395536" y="332656"/>
            <a:ext cx="8280920" cy="6261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9849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1347" t="18453" r="19124" b="15278"/>
          <a:stretch/>
        </p:blipFill>
        <p:spPr bwMode="auto">
          <a:xfrm>
            <a:off x="395536" y="338871"/>
            <a:ext cx="8327918"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722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079" t="22619" r="28607" b="11111"/>
          <a:stretch/>
        </p:blipFill>
        <p:spPr bwMode="auto">
          <a:xfrm>
            <a:off x="251520" y="260648"/>
            <a:ext cx="8568952" cy="6221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3195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76672"/>
            <a:ext cx="6512511" cy="1143000"/>
          </a:xfrm>
        </p:spPr>
        <p:txBody>
          <a:bodyPr/>
          <a:lstStyle/>
          <a:p>
            <a:r>
              <a:rPr lang="ru-RU" dirty="0">
                <a:effectLst/>
              </a:rPr>
              <a:t>Компромисс</a:t>
            </a:r>
            <a:br>
              <a:rPr lang="ru-RU" dirty="0">
                <a:effectLst/>
              </a:rPr>
            </a:br>
            <a:endParaRPr lang="ru-RU" dirty="0"/>
          </a:p>
        </p:txBody>
      </p:sp>
      <p:sp>
        <p:nvSpPr>
          <p:cNvPr id="3" name="Прямоугольник 2"/>
          <p:cNvSpPr/>
          <p:nvPr/>
        </p:nvSpPr>
        <p:spPr>
          <a:xfrm>
            <a:off x="611560" y="1340768"/>
            <a:ext cx="3240360" cy="4801314"/>
          </a:xfrm>
          <a:prstGeom prst="rect">
            <a:avLst/>
          </a:prstGeom>
        </p:spPr>
        <p:txBody>
          <a:bodyPr wrap="square">
            <a:spAutoFit/>
          </a:bodyPr>
          <a:lstStyle/>
          <a:p>
            <a:pPr indent="457200" algn="just"/>
            <a:r>
              <a:rPr lang="ru-RU" dirty="0"/>
              <a:t>Тактика, при которой частично удовлетворяются интересы обеих сторон. Человек старается уравновешивать позиции, предлагать встречные варианты, стремится найти взаимовыгодное решение. Такая тактика является справедливой по отношению к обоим участникам спора, но не является конечной. В результате все равно необходимо вернуться к сути конфликта и найти оптимальное решение.</a:t>
            </a: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545" t="37408" r="7969" b="41072"/>
          <a:stretch/>
        </p:blipFill>
        <p:spPr bwMode="auto">
          <a:xfrm>
            <a:off x="4427984" y="1628804"/>
            <a:ext cx="4172656" cy="4814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065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191" t="22619" r="28941" b="10119"/>
          <a:stretch/>
        </p:blipFill>
        <p:spPr bwMode="auto">
          <a:xfrm>
            <a:off x="395535" y="260648"/>
            <a:ext cx="8329987"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47068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856" t="22817" r="28829" b="10317"/>
          <a:stretch/>
        </p:blipFill>
        <p:spPr bwMode="auto">
          <a:xfrm>
            <a:off x="395535" y="332656"/>
            <a:ext cx="8452927"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18568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76672"/>
            <a:ext cx="6512511" cy="1143000"/>
          </a:xfrm>
        </p:spPr>
        <p:txBody>
          <a:bodyPr/>
          <a:lstStyle/>
          <a:p>
            <a:r>
              <a:rPr lang="ru-RU" dirty="0">
                <a:effectLst/>
              </a:rPr>
              <a:t>Сотрудничество</a:t>
            </a:r>
            <a:br>
              <a:rPr lang="ru-RU" dirty="0">
                <a:effectLst/>
              </a:rPr>
            </a:br>
            <a:endParaRPr lang="ru-RU" dirty="0"/>
          </a:p>
        </p:txBody>
      </p:sp>
      <p:sp>
        <p:nvSpPr>
          <p:cNvPr id="3" name="Прямоугольник 2"/>
          <p:cNvSpPr/>
          <p:nvPr/>
        </p:nvSpPr>
        <p:spPr>
          <a:xfrm>
            <a:off x="3203848" y="1412776"/>
            <a:ext cx="5400600" cy="4801314"/>
          </a:xfrm>
          <a:prstGeom prst="rect">
            <a:avLst/>
          </a:prstGeom>
        </p:spPr>
        <p:txBody>
          <a:bodyPr wrap="square">
            <a:spAutoFit/>
          </a:bodyPr>
          <a:lstStyle/>
          <a:p>
            <a:pPr indent="457200" algn="just"/>
            <a:r>
              <a:rPr lang="ru-RU" dirty="0"/>
              <a:t>Субъект конфликта стремится разрешить ситуацию таким способом, чтобы полностью удовлетворить свои потребности и оппонента. То есть найти такое решение, которое будет выгодно всем. Для такой тактики свойственно анализировать предмет конфликта, рассчитывать ресурсы участников, чтобы отыскать общую выгоду, внимательно выслушать позицию собеседника. Данная стратегия имеет практически одни преимущества — способствует развитию доверия и долгосрочных межличностных отношений, принятию взаимовыгодных решений. Но не во всех конфликтах можно полностью удовлетворить основные желания каждого участника, в таком случае принцип сотрудничества только усложнит ситуацию.</a:t>
            </a: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0541" t="58135" r="8527" b="20933"/>
          <a:stretch/>
        </p:blipFill>
        <p:spPr bwMode="auto">
          <a:xfrm>
            <a:off x="539552" y="2132856"/>
            <a:ext cx="2391342" cy="2574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065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45" t="22222" r="28495" b="9127"/>
          <a:stretch/>
        </p:blipFill>
        <p:spPr bwMode="auto">
          <a:xfrm>
            <a:off x="539552" y="404664"/>
            <a:ext cx="8111514"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517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45" t="22223" r="28941" b="9919"/>
          <a:stretch/>
        </p:blipFill>
        <p:spPr bwMode="auto">
          <a:xfrm>
            <a:off x="467543" y="260648"/>
            <a:ext cx="8329347"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6030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218" t="29960" r="7634" b="20238"/>
          <a:stretch/>
        </p:blipFill>
        <p:spPr bwMode="auto">
          <a:xfrm>
            <a:off x="539552" y="370112"/>
            <a:ext cx="8136904" cy="6133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3874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76672"/>
            <a:ext cx="7520623" cy="1143000"/>
          </a:xfrm>
        </p:spPr>
        <p:txBody>
          <a:bodyPr/>
          <a:lstStyle/>
          <a:p>
            <a:r>
              <a:rPr lang="ru-RU" sz="3600" dirty="0">
                <a:latin typeface="Times New Roman" panose="02020603050405020304" pitchFamily="18" charset="0"/>
                <a:cs typeface="Times New Roman" panose="02020603050405020304" pitchFamily="18" charset="0"/>
              </a:rPr>
              <a:t>Основные приемы, необходимые для предотвращения конфликта: </a:t>
            </a:r>
            <a:endParaRPr lang="ru-RU" sz="3600" dirty="0"/>
          </a:p>
        </p:txBody>
      </p:sp>
      <p:sp>
        <p:nvSpPr>
          <p:cNvPr id="3" name="Прямоугольник 2"/>
          <p:cNvSpPr/>
          <p:nvPr/>
        </p:nvSpPr>
        <p:spPr>
          <a:xfrm>
            <a:off x="899592" y="1720840"/>
            <a:ext cx="7920880" cy="3139321"/>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rPr>
              <a:t>- не </a:t>
            </a:r>
            <a:r>
              <a:rPr lang="ru-RU" dirty="0">
                <a:latin typeface="Times New Roman" panose="02020603050405020304" pitchFamily="18" charset="0"/>
                <a:cs typeface="Times New Roman" panose="02020603050405020304" pitchFamily="18" charset="0"/>
              </a:rPr>
              <a:t>отвечайте на агрессию агрессией;</a:t>
            </a:r>
          </a:p>
          <a:p>
            <a:pPr algn="just"/>
            <a:r>
              <a:rPr lang="ru-RU" dirty="0" smtClean="0">
                <a:latin typeface="Times New Roman" panose="02020603050405020304" pitchFamily="18" charset="0"/>
                <a:cs typeface="Times New Roman" panose="02020603050405020304" pitchFamily="18" charset="0"/>
              </a:rPr>
              <a:t>- не </a:t>
            </a:r>
            <a:r>
              <a:rPr lang="ru-RU" dirty="0">
                <a:latin typeface="Times New Roman" panose="02020603050405020304" pitchFamily="18" charset="0"/>
                <a:cs typeface="Times New Roman" panose="02020603050405020304" pitchFamily="18" charset="0"/>
              </a:rPr>
              <a:t>оскорбляйте и не унижайте оппонента ни словом, ни жестом, ни взглядом;</a:t>
            </a:r>
          </a:p>
          <a:p>
            <a:pPr algn="just"/>
            <a:r>
              <a:rPr lang="ru-RU" dirty="0">
                <a:latin typeface="Times New Roman" panose="02020603050405020304" pitchFamily="18" charset="0"/>
                <a:cs typeface="Times New Roman" panose="02020603050405020304" pitchFamily="18" charset="0"/>
              </a:rPr>
              <a:t>дайте возможность оппоненту высказаться;</a:t>
            </a:r>
          </a:p>
          <a:p>
            <a:pPr algn="just">
              <a:buFontTx/>
              <a:buChar char="-"/>
            </a:pPr>
            <a:r>
              <a:rPr lang="ru-RU" dirty="0" smtClean="0">
                <a:latin typeface="Times New Roman" panose="02020603050405020304" pitchFamily="18" charset="0"/>
                <a:cs typeface="Times New Roman" panose="02020603050405020304" pitchFamily="18" charset="0"/>
              </a:rPr>
              <a:t>старайтесь </a:t>
            </a:r>
            <a:r>
              <a:rPr lang="ru-RU" dirty="0">
                <a:latin typeface="Times New Roman" panose="02020603050405020304" pitchFamily="18" charset="0"/>
                <a:cs typeface="Times New Roman" panose="02020603050405020304" pitchFamily="18" charset="0"/>
              </a:rPr>
              <a:t>выразить свое понимание в связи с возникающими у оппонента трудностями</a:t>
            </a:r>
            <a:r>
              <a:rPr lang="ru-RU" dirty="0" smtClean="0">
                <a:latin typeface="Times New Roman" panose="02020603050405020304" pitchFamily="18" charset="0"/>
                <a:cs typeface="Times New Roman" panose="02020603050405020304" pitchFamily="18" charset="0"/>
              </a:rPr>
              <a:t>;</a:t>
            </a:r>
          </a:p>
          <a:p>
            <a:pPr algn="just">
              <a:buFontTx/>
              <a:buChar char="-"/>
            </a:pPr>
            <a:r>
              <a:rPr lang="ru-RU" dirty="0">
                <a:latin typeface="Times New Roman" pitchFamily="18" charset="0"/>
                <a:cs typeface="Times New Roman" pitchFamily="18" charset="0"/>
              </a:rPr>
              <a:t>и</a:t>
            </a:r>
            <a:r>
              <a:rPr lang="ru-RU" dirty="0" smtClean="0">
                <a:latin typeface="Times New Roman" pitchFamily="18" charset="0"/>
                <a:cs typeface="Times New Roman" pitchFamily="18" charset="0"/>
              </a:rPr>
              <a:t>звинитесь, если чувствуете, </a:t>
            </a:r>
            <a:r>
              <a:rPr lang="ru-RU" smtClean="0">
                <a:latin typeface="Times New Roman" pitchFamily="18" charset="0"/>
                <a:cs typeface="Times New Roman" pitchFamily="18" charset="0"/>
              </a:rPr>
              <a:t>что виноваты;</a:t>
            </a:r>
            <a:endParaRPr lang="ru-RU"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в </a:t>
            </a:r>
            <a:r>
              <a:rPr lang="ru-RU" dirty="0">
                <a:latin typeface="Times New Roman" panose="02020603050405020304" pitchFamily="18" charset="0"/>
                <a:cs typeface="Times New Roman" panose="02020603050405020304" pitchFamily="18" charset="0"/>
              </a:rPr>
              <a:t>спорах ни когда не переходи на личности;</a:t>
            </a:r>
          </a:p>
          <a:p>
            <a:pPr algn="just"/>
            <a:r>
              <a:rPr lang="ru-RU" dirty="0" smtClean="0">
                <a:latin typeface="Times New Roman" panose="02020603050405020304" pitchFamily="18" charset="0"/>
                <a:cs typeface="Times New Roman" panose="02020603050405020304" pitchFamily="18" charset="0"/>
              </a:rPr>
              <a:t>- не делайте скоропалительных выводов, не давайте поспешных советов;</a:t>
            </a:r>
          </a:p>
          <a:p>
            <a:pPr algn="just"/>
            <a:r>
              <a:rPr lang="ru-RU" dirty="0" smtClean="0">
                <a:latin typeface="Times New Roman" panose="02020603050405020304" pitchFamily="18" charset="0"/>
                <a:cs typeface="Times New Roman" panose="02020603050405020304" pitchFamily="18" charset="0"/>
              </a:rPr>
              <a:t>- предложите оппоненту обсудить возникшие проблемы в спокойной обстановке;</a:t>
            </a:r>
          </a:p>
          <a:p>
            <a:pPr algn="just"/>
            <a:r>
              <a:rPr lang="ru-RU" dirty="0" smtClean="0">
                <a:latin typeface="Times New Roman" panose="02020603050405020304" pitchFamily="18" charset="0"/>
                <a:cs typeface="Times New Roman" panose="02020603050405020304" pitchFamily="18" charset="0"/>
              </a:rPr>
              <a:t>- не </a:t>
            </a:r>
            <a:r>
              <a:rPr lang="ru-RU" dirty="0">
                <a:latin typeface="Times New Roman" panose="02020603050405020304" pitchFamily="18" charset="0"/>
                <a:cs typeface="Times New Roman" panose="02020603050405020304" pitchFamily="18" charset="0"/>
              </a:rPr>
              <a:t>давите.</a:t>
            </a: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1458" t="36111" r="31284" b="35516"/>
          <a:stretch/>
        </p:blipFill>
        <p:spPr bwMode="auto">
          <a:xfrm>
            <a:off x="2843808" y="4316153"/>
            <a:ext cx="5711868" cy="244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00653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856" t="22619" r="28606" b="10516"/>
          <a:stretch/>
        </p:blipFill>
        <p:spPr bwMode="auto">
          <a:xfrm>
            <a:off x="395536" y="332656"/>
            <a:ext cx="8489679"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7861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035" t="24802" r="22806" b="22619"/>
          <a:stretch/>
        </p:blipFill>
        <p:spPr bwMode="auto">
          <a:xfrm>
            <a:off x="440725" y="260648"/>
            <a:ext cx="8314889"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044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2656"/>
            <a:ext cx="7704856" cy="2862322"/>
          </a:xfrm>
          <a:prstGeom prst="rect">
            <a:avLst/>
          </a:prstGeom>
        </p:spPr>
        <p:txBody>
          <a:bodyPr wrap="square">
            <a:spAutoFit/>
          </a:bodyPr>
          <a:lstStyle/>
          <a:p>
            <a:pPr indent="285750" algn="just">
              <a:buFont typeface="Arial" pitchFamily="34" charset="0"/>
              <a:buChar char="•"/>
            </a:pPr>
            <a:r>
              <a:rPr lang="ru-RU" b="1" i="1" u="sng" dirty="0"/>
              <a:t>При </a:t>
            </a:r>
            <a:r>
              <a:rPr lang="ru-RU" b="1" i="1" u="sng" dirty="0" err="1"/>
              <a:t>внутриличностном</a:t>
            </a:r>
            <a:r>
              <a:rPr lang="ru-RU" b="1" i="1" u="sng" dirty="0"/>
              <a:t> конфликте </a:t>
            </a:r>
            <a:r>
              <a:rPr lang="ru-RU" dirty="0"/>
              <a:t>участниками конфликта являются не люди, а различные психологические факторы внутреннего мира личности (потребности, мотивы, ценности, чувства и т. п.). </a:t>
            </a:r>
            <a:r>
              <a:rPr lang="ru-RU" u="sng" dirty="0" err="1"/>
              <a:t>Внутриличностный</a:t>
            </a:r>
            <a:r>
              <a:rPr lang="ru-RU" u="sng" dirty="0"/>
              <a:t> конфликт </a:t>
            </a:r>
            <a:r>
              <a:rPr lang="ru-RU" dirty="0"/>
              <a:t>может принимать различные формы. Одна из самых распространенных – ролевой конфликт, когда к одному человеку предъявляются противоречивые требования по поводу того, каким должен быть результат его работы. </a:t>
            </a:r>
            <a:r>
              <a:rPr lang="ru-RU" dirty="0" err="1"/>
              <a:t>Внутриличностный</a:t>
            </a:r>
            <a:r>
              <a:rPr lang="ru-RU" dirty="0"/>
              <a:t> конфликт может также возникнуть в результате того, что производственные требования не согласуются с личными потребностями или ценностями.</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6557" t="30556" r="10647" b="27183"/>
          <a:stretch/>
        </p:blipFill>
        <p:spPr bwMode="auto">
          <a:xfrm>
            <a:off x="2191053" y="3234456"/>
            <a:ext cx="4833901" cy="350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5943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2656"/>
            <a:ext cx="8064896" cy="3416320"/>
          </a:xfrm>
          <a:prstGeom prst="rect">
            <a:avLst/>
          </a:prstGeom>
        </p:spPr>
        <p:txBody>
          <a:bodyPr wrap="square">
            <a:spAutoFit/>
          </a:bodyPr>
          <a:lstStyle/>
          <a:p>
            <a:pPr indent="285750" algn="just">
              <a:buFont typeface="Arial" pitchFamily="34" charset="0"/>
              <a:buChar char="•"/>
            </a:pPr>
            <a:r>
              <a:rPr lang="ru-RU" b="1" i="1" u="sng" dirty="0"/>
              <a:t>Межличностный</a:t>
            </a:r>
            <a:r>
              <a:rPr lang="ru-RU" i="1" u="sng" dirty="0">
                <a:effectLst>
                  <a:outerShdw blurRad="38100" dist="38100" dir="2700000" algn="tl">
                    <a:srgbClr val="000000">
                      <a:alpha val="43137"/>
                    </a:srgbClr>
                  </a:outerShdw>
                </a:effectLst>
              </a:rPr>
              <a:t> </a:t>
            </a:r>
            <a:r>
              <a:rPr lang="ru-RU" b="1" i="1" u="sng" dirty="0"/>
              <a:t>конфликт</a:t>
            </a:r>
            <a:r>
              <a:rPr lang="ru-RU" i="1" u="sng" dirty="0">
                <a:effectLst>
                  <a:outerShdw blurRad="38100" dist="38100" dir="2700000" algn="tl">
                    <a:srgbClr val="000000">
                      <a:alpha val="43137"/>
                    </a:srgbClr>
                  </a:outerShdw>
                </a:effectLst>
              </a:rPr>
              <a:t> </a:t>
            </a:r>
            <a:r>
              <a:rPr lang="ru-RU" dirty="0"/>
              <a:t>вовлекает двух или более индивидов, воспринимающих себя как находящихся в оппозиции друг другу в отношении целей, расположений, ценностей или поведения. Это самый распространенный тип конфликта. Многие считают, что единственной его причиной является несходство характеров. Действительно, встречаются люди, которые из‑за различий в характерах, взглядах, манере поведения очень непросто ладят друг с другом. По чаще всего это борьба за ограниченные ресурсы, материальные средства и т. д. Конфликты возникают между руководителем и подчиненным, например, когда подчиненный убежден, что руководитель предъявляет к нему непомерные требования, а руководитель считает, что подчиненный не желает работать в полную силу.</a:t>
            </a: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5441" t="30556" r="12096" b="25000"/>
          <a:stretch/>
        </p:blipFill>
        <p:spPr bwMode="auto">
          <a:xfrm>
            <a:off x="5076056" y="3562128"/>
            <a:ext cx="3863617" cy="297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9913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60648"/>
            <a:ext cx="8064896" cy="1477328"/>
          </a:xfrm>
          <a:prstGeom prst="rect">
            <a:avLst/>
          </a:prstGeom>
        </p:spPr>
        <p:txBody>
          <a:bodyPr wrap="square">
            <a:spAutoFit/>
          </a:bodyPr>
          <a:lstStyle/>
          <a:p>
            <a:pPr indent="285750" algn="just">
              <a:buFont typeface="Arial" pitchFamily="34" charset="0"/>
              <a:buChar char="•"/>
            </a:pPr>
            <a:r>
              <a:rPr lang="ru-RU" b="1" i="1" u="sng" dirty="0"/>
              <a:t>Конфликт между личностью и группой </a:t>
            </a:r>
            <a:r>
              <a:rPr lang="ru-RU" dirty="0"/>
              <a:t>проявляется как противоречие между ожиданиями или требованиями отдельной личности и сложившимися в группе нормами поведения и труда. Такой конфликт может возникнуть, если эта личность займет позицию, отличающуюся от позиции группы.</a:t>
            </a: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907831"/>
            <a:ext cx="7128792" cy="4455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8144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04664"/>
            <a:ext cx="8352928" cy="923330"/>
          </a:xfrm>
          <a:prstGeom prst="rect">
            <a:avLst/>
          </a:prstGeom>
        </p:spPr>
        <p:txBody>
          <a:bodyPr wrap="square">
            <a:spAutoFit/>
          </a:bodyPr>
          <a:lstStyle/>
          <a:p>
            <a:pPr indent="285750" algn="just">
              <a:buFont typeface="Arial" pitchFamily="34" charset="0"/>
              <a:buChar char="•"/>
            </a:pPr>
            <a:r>
              <a:rPr lang="ru-RU" b="1" i="1" u="sng" dirty="0"/>
              <a:t>Межгрупповые конфликты </a:t>
            </a:r>
            <a:r>
              <a:rPr lang="ru-RU" dirty="0"/>
              <a:t>– конфликты внутри формальных групп, коллектива, внутри неформальных групп, а также между формальными и неформальными группами.</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395644"/>
            <a:ext cx="6768752" cy="4945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5335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258" t="36111" r="23252" b="25595"/>
          <a:stretch/>
        </p:blipFill>
        <p:spPr bwMode="auto">
          <a:xfrm>
            <a:off x="395536" y="476672"/>
            <a:ext cx="8320845"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804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7736647" cy="1143000"/>
          </a:xfrm>
        </p:spPr>
        <p:txBody>
          <a:bodyPr/>
          <a:lstStyle/>
          <a:p>
            <a:r>
              <a:rPr lang="ru-RU" sz="2800" dirty="0"/>
              <a:t>Условия, которые необходимы для успешного разрешения конфликта:</a:t>
            </a:r>
          </a:p>
        </p:txBody>
      </p:sp>
      <p:sp>
        <p:nvSpPr>
          <p:cNvPr id="3" name="Прямоугольник 2"/>
          <p:cNvSpPr/>
          <p:nvPr/>
        </p:nvSpPr>
        <p:spPr>
          <a:xfrm>
            <a:off x="971600" y="1700808"/>
            <a:ext cx="7272808" cy="1200329"/>
          </a:xfrm>
          <a:prstGeom prst="rect">
            <a:avLst/>
          </a:prstGeom>
        </p:spPr>
        <p:txBody>
          <a:bodyPr wrap="square">
            <a:spAutoFit/>
          </a:bodyPr>
          <a:lstStyle/>
          <a:p>
            <a:r>
              <a:rPr lang="ru-RU" dirty="0" smtClean="0"/>
              <a:t>- определить </a:t>
            </a:r>
            <a:r>
              <a:rPr lang="ru-RU" dirty="0"/>
              <a:t>причину конфликта;</a:t>
            </a:r>
            <a:endParaRPr lang="en-US" dirty="0"/>
          </a:p>
          <a:p>
            <a:r>
              <a:rPr lang="ru-RU" dirty="0" smtClean="0"/>
              <a:t>- определить </a:t>
            </a:r>
            <a:r>
              <a:rPr lang="ru-RU" dirty="0"/>
              <a:t>цели и интересы конфликтующих сторон;</a:t>
            </a:r>
            <a:endParaRPr lang="en-US" dirty="0"/>
          </a:p>
          <a:p>
            <a:r>
              <a:rPr lang="ru-RU" dirty="0" smtClean="0"/>
              <a:t>- стороны </a:t>
            </a:r>
            <a:r>
              <a:rPr lang="ru-RU" dirty="0"/>
              <a:t>конфликта должны хотеть преодолеть разногласия;</a:t>
            </a:r>
            <a:endParaRPr lang="en-US" dirty="0"/>
          </a:p>
          <a:p>
            <a:r>
              <a:rPr lang="ru-RU" dirty="0" smtClean="0"/>
              <a:t>- определить </a:t>
            </a:r>
            <a:r>
              <a:rPr lang="ru-RU" dirty="0"/>
              <a:t>пути преодоления конфликта. </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0685" t="39659" r="11985" b="32143"/>
          <a:stretch/>
        </p:blipFill>
        <p:spPr bwMode="auto">
          <a:xfrm>
            <a:off x="1763688" y="3114727"/>
            <a:ext cx="5688632" cy="3299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5357652"/>
      </p:ext>
    </p:extLst>
  </p:cSld>
  <p:clrMapOvr>
    <a:masterClrMapping/>
  </p:clrMapOvr>
</p:sld>
</file>

<file path=ppt/theme/theme1.xml><?xml version="1.0" encoding="utf-8"?>
<a:theme xmlns:a="http://schemas.openxmlformats.org/drawingml/2006/main" name="Воздушный поток">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125</TotalTime>
  <Words>846</Words>
  <Application>Microsoft Office PowerPoint</Application>
  <PresentationFormat>Экран (4:3)</PresentationFormat>
  <Paragraphs>32</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Воздушный поток</vt:lpstr>
      <vt:lpstr>Эффективные стратегии поведения в конфликте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Условия, которые необходимы для успешного разрешения конфликта:</vt:lpstr>
      <vt:lpstr>Презентация PowerPoint</vt:lpstr>
      <vt:lpstr>Действенные стратегии поведения в конфликтах</vt:lpstr>
      <vt:lpstr>Соперничество / конкуренция </vt:lpstr>
      <vt:lpstr>Презентация PowerPoint</vt:lpstr>
      <vt:lpstr>Презентация PowerPoint</vt:lpstr>
      <vt:lpstr>Приспособление </vt:lpstr>
      <vt:lpstr>Презентация PowerPoint</vt:lpstr>
      <vt:lpstr>Презентация PowerPoint</vt:lpstr>
      <vt:lpstr>Избегание</vt:lpstr>
      <vt:lpstr>Презентация PowerPoint</vt:lpstr>
      <vt:lpstr>Презентация PowerPoint</vt:lpstr>
      <vt:lpstr>Компромисс </vt:lpstr>
      <vt:lpstr>Презентация PowerPoint</vt:lpstr>
      <vt:lpstr>Презентация PowerPoint</vt:lpstr>
      <vt:lpstr>Сотрудничество </vt:lpstr>
      <vt:lpstr>Презентация PowerPoint</vt:lpstr>
      <vt:lpstr>Презентация PowerPoint</vt:lpstr>
      <vt:lpstr>Презентация PowerPoint</vt:lpstr>
      <vt:lpstr>Основные приемы, необходимые для предотвращения конфликта: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«Я» ИДЕАЛЬНОЕ «Я» РЕАЛЬНОЕ </dc:title>
  <dc:creator>Biblioteka</dc:creator>
  <cp:lastModifiedBy>Biblioteka</cp:lastModifiedBy>
  <cp:revision>22</cp:revision>
  <dcterms:created xsi:type="dcterms:W3CDTF">2023-02-11T04:24:26Z</dcterms:created>
  <dcterms:modified xsi:type="dcterms:W3CDTF">2023-02-15T04:52:47Z</dcterms:modified>
</cp:coreProperties>
</file>