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6" r:id="rId3"/>
    <p:sldId id="262" r:id="rId4"/>
    <p:sldId id="264" r:id="rId5"/>
    <p:sldId id="257" r:id="rId6"/>
    <p:sldId id="263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524" y="15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A5A1-44EA-4D27-862A-DF4C820CBF75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D9BE-096D-4F72-84B4-E46D06272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A5A1-44EA-4D27-862A-DF4C820CBF75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D9BE-096D-4F72-84B4-E46D06272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A5A1-44EA-4D27-862A-DF4C820CBF75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D9BE-096D-4F72-84B4-E46D06272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CC9EA-C747-4F1F-AC0E-5F31E36554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3EB7610-71E4-4AF3-9C02-BB396B6D1A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A5A1-44EA-4D27-862A-DF4C820CBF75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D9BE-096D-4F72-84B4-E46D06272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A5A1-44EA-4D27-862A-DF4C820CBF75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D9BE-096D-4F72-84B4-E46D06272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A5A1-44EA-4D27-862A-DF4C820CBF75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D9BE-096D-4F72-84B4-E46D06272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A5A1-44EA-4D27-862A-DF4C820CBF75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D9BE-096D-4F72-84B4-E46D06272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A5A1-44EA-4D27-862A-DF4C820CBF75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D9BE-096D-4F72-84B4-E46D06272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A5A1-44EA-4D27-862A-DF4C820CBF75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D9BE-096D-4F72-84B4-E46D06272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A5A1-44EA-4D27-862A-DF4C820CBF75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D9BE-096D-4F72-84B4-E46D06272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A5A1-44EA-4D27-862A-DF4C820CBF75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BD9D9BE-096D-4F72-84B4-E46D06272A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2FCA5A1-44EA-4D27-862A-DF4C820CBF75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BD9D9BE-096D-4F72-84B4-E46D06272A6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.emf"/><Relationship Id="rId7" Type="http://schemas.openxmlformats.org/officeDocument/2006/relationships/image" Target="../media/image9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928662" y="571480"/>
            <a:ext cx="657229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85728"/>
            <a:ext cx="892971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Государственное автономное образовательное учреждение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«</a:t>
            </a:r>
            <a:r>
              <a:rPr lang="ru-RU" sz="1600" dirty="0" err="1" smtClean="0">
                <a:solidFill>
                  <a:schemeClr val="bg1"/>
                </a:solidFill>
                <a:latin typeface="Lucida Console" pitchFamily="49" charset="0"/>
              </a:rPr>
              <a:t>Мамадышский</a:t>
            </a: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политехнический колледж»</a:t>
            </a:r>
            <a:endParaRPr lang="ru-RU" sz="1600" dirty="0" smtClean="0">
              <a:solidFill>
                <a:schemeClr val="bg1"/>
              </a:solidFill>
              <a:latin typeface="Lucida Console" pitchFamily="49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sz="4800" b="1" i="1" dirty="0" smtClean="0">
                <a:solidFill>
                  <a:srgbClr val="D5092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«Под прицелом терроризма»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</a:t>
            </a: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Выполнила: </a:t>
            </a:r>
            <a:r>
              <a:rPr lang="ru-RU" sz="1600" dirty="0" err="1" smtClean="0">
                <a:solidFill>
                  <a:schemeClr val="bg1"/>
                </a:solidFill>
                <a:latin typeface="Lucida Console" pitchFamily="49" charset="0"/>
              </a:rPr>
              <a:t>Шарифуллина</a:t>
            </a: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Lucida Console" pitchFamily="49" charset="0"/>
              </a:rPr>
              <a:t>Румия</a:t>
            </a:r>
            <a:endParaRPr lang="ru-RU" sz="1600" dirty="0" smtClean="0">
              <a:solidFill>
                <a:schemeClr val="bg1"/>
              </a:solidFill>
              <a:latin typeface="Lucida Console" pitchFamily="49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студентка гр. </a:t>
            </a: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31 </a:t>
            </a: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т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Руководитель : Ломака Галина Леонидовна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Классный руководитель </a:t>
            </a:r>
            <a:r>
              <a:rPr lang="ru-RU" sz="1600" dirty="0" err="1" smtClean="0">
                <a:solidFill>
                  <a:schemeClr val="bg1"/>
                </a:solidFill>
                <a:latin typeface="Lucida Console" pitchFamily="49" charset="0"/>
              </a:rPr>
              <a:t>гр</a:t>
            </a: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31 </a:t>
            </a: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т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lang="ru-RU" sz="1600" dirty="0" err="1" smtClean="0">
                <a:solidFill>
                  <a:schemeClr val="bg1"/>
                </a:solidFill>
                <a:latin typeface="Lucida Console" pitchFamily="49" charset="0"/>
              </a:rPr>
              <a:t>Мамадыш</a:t>
            </a: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2018 </a:t>
            </a:r>
            <a:r>
              <a:rPr lang="ru-RU" sz="1600" dirty="0" smtClean="0">
                <a:solidFill>
                  <a:schemeClr val="bg1"/>
                </a:solidFill>
                <a:latin typeface="Lucida Console" pitchFamily="49" charset="0"/>
              </a:rPr>
              <a:t>год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256"/>
            <a:ext cx="21447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2452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исследования: </a:t>
            </a:r>
          </a:p>
          <a:p>
            <a:pPr marL="514350" indent="-514350">
              <a:buNone/>
            </a:pP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1. раскрытие сущности понятий «Экстремизм и терроризм», выявление причин, характера экстремистской и террористической деятельности;</a:t>
            </a:r>
          </a:p>
          <a:p>
            <a:pPr marL="514350" indent="-514350">
              <a:buNone/>
            </a:pP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2.  анализ  публикаций в средствах массовой информации по теме проекта;</a:t>
            </a:r>
          </a:p>
          <a:p>
            <a:pPr marL="514350" indent="-514350">
              <a:buNone/>
            </a:pP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3.  определение основных направлений противодействия и профилактики экстремизма и терроризма.  </a:t>
            </a:r>
          </a:p>
          <a:p>
            <a:pPr marL="514350" indent="-514350" algn="ctr">
              <a:buNone/>
            </a:pP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 исследования: </a:t>
            </a:r>
          </a:p>
          <a:p>
            <a:pPr marL="514350" indent="-514350">
              <a:buNone/>
            </a:pP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    духовно – нравственное содержание современной молодёжи. </a:t>
            </a:r>
          </a:p>
          <a:p>
            <a:pPr marL="514350" indent="-514350" algn="ctr">
              <a:buNone/>
            </a:pP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исследования: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514350" indent="-514350">
              <a:buNone/>
            </a:pPr>
            <a:r>
              <a:rPr lang="ru-RU" sz="23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  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формирование у молодёжи  </a:t>
            </a:r>
            <a:r>
              <a:rPr lang="ru-RU" sz="2300" dirty="0" err="1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Мамадышского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 района </a:t>
            </a:r>
            <a:r>
              <a:rPr lang="ru-RU" sz="2300" dirty="0" err="1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антиэкстремистского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 и    антитеррористического мировоззрения.</a:t>
            </a:r>
          </a:p>
          <a:p>
            <a:pPr marL="514350" indent="-514350" algn="ctr">
              <a:buNone/>
            </a:pP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исследования:</a:t>
            </a:r>
          </a:p>
          <a:p>
            <a:pPr marL="514350" lvl="0" indent="-514350">
              <a:buNone/>
            </a:pP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1. изучить средства массовой информации по теме исследования;</a:t>
            </a:r>
          </a:p>
          <a:p>
            <a:pPr marL="514350" lvl="0" indent="-514350">
              <a:buNone/>
            </a:pP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2. провести соц. опрос студентов колледжа для выявления их отношения к проблеме экстремизма и терроризма;</a:t>
            </a:r>
          </a:p>
          <a:p>
            <a:pPr marL="514350" lvl="0" indent="-514350">
              <a:buNone/>
            </a:pP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3. определить направления профилактики экстремизма и терроризма;</a:t>
            </a:r>
          </a:p>
          <a:p>
            <a:pPr marL="514350" lvl="0" indent="-514350">
              <a:buNone/>
            </a:pP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4. развивать у студентов самостоятельность, </a:t>
            </a:r>
            <a:r>
              <a:rPr lang="ru-RU" sz="2300" dirty="0" err="1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креативность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 мышления, толерантность.</a:t>
            </a:r>
          </a:p>
          <a:p>
            <a:pPr>
              <a:buNone/>
            </a:pP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4273550" cy="1090613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dirty="0" smtClean="0"/>
              <a:t>         экстремизм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39975" y="1484313"/>
            <a:ext cx="6553200" cy="51133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000" dirty="0" smtClean="0"/>
              <a:t>		Большой толковый словарь дает следующее определение экстремизму: </a:t>
            </a:r>
            <a:r>
              <a:rPr lang="ru-RU" sz="2000" dirty="0" smtClean="0">
                <a:solidFill>
                  <a:srgbClr val="FF3300"/>
                </a:solidFill>
              </a:rPr>
              <a:t>экстремизм</a:t>
            </a:r>
            <a:r>
              <a:rPr lang="ru-RU" sz="2000" dirty="0" smtClean="0">
                <a:solidFill>
                  <a:schemeClr val="accent1"/>
                </a:solidFill>
              </a:rPr>
              <a:t> </a:t>
            </a:r>
            <a:r>
              <a:rPr lang="ru-RU" sz="2000" dirty="0" smtClean="0"/>
              <a:t>– это приверженность крайним взглядам и мерам. </a:t>
            </a:r>
          </a:p>
          <a:p>
            <a:pPr eaLnBrk="1" hangingPunct="1">
              <a:buNone/>
            </a:pPr>
            <a:r>
              <a:rPr lang="ru-RU" sz="2000" dirty="0" smtClean="0"/>
              <a:t>Акты насилия  относятся к категории экстремистских, если: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000" dirty="0" smtClean="0"/>
              <a:t>    а) они не только используются в качестве прямого способа достижения политических, идеологических и социальных целей, но и являются инструментом публичности и устрашения;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000" dirty="0" smtClean="0"/>
              <a:t>    б) они направлены на то, чтобы  причинить вред не непосредственному противнику, а другим людям.</a:t>
            </a:r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2924175"/>
            <a:ext cx="2149475" cy="177641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Рисунок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60350"/>
            <a:ext cx="9266237" cy="10906125"/>
          </a:xfrm>
          <a:prstGeom prst="rect">
            <a:avLst/>
          </a:prstGeom>
          <a:noFill/>
        </p:spPr>
      </p:pic>
      <p:pic>
        <p:nvPicPr>
          <p:cNvPr id="21509" name="Picture 5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88913"/>
            <a:ext cx="8977313" cy="15151100"/>
          </a:xfrm>
          <a:prstGeom prst="rect">
            <a:avLst/>
          </a:prstGeom>
          <a:noFill/>
        </p:spPr>
      </p:pic>
      <p:sp>
        <p:nvSpPr>
          <p:cNvPr id="21510" name="WordArt 6"/>
          <p:cNvSpPr>
            <a:spLocks noChangeArrowheads="1" noChangeShapeType="1" noTextEdit="1"/>
          </p:cNvSpPr>
          <p:nvPr/>
        </p:nvSpPr>
        <p:spPr bwMode="auto">
          <a:xfrm rot="5400000">
            <a:off x="-3001962" y="3297237"/>
            <a:ext cx="6597650" cy="5238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Совершенные теракты </a:t>
            </a:r>
          </a:p>
        </p:txBody>
      </p:sp>
      <p:pic>
        <p:nvPicPr>
          <p:cNvPr id="21511" name="Picture 7" descr="Рисунок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0"/>
            <a:ext cx="8242300" cy="9385300"/>
          </a:xfrm>
          <a:prstGeom prst="rect">
            <a:avLst/>
          </a:prstGeom>
          <a:noFill/>
        </p:spPr>
      </p:pic>
      <p:pic>
        <p:nvPicPr>
          <p:cNvPr id="21514" name="Picture 10" descr="Рисунок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0"/>
            <a:ext cx="8543925" cy="18476913"/>
          </a:xfrm>
          <a:prstGeom prst="rect">
            <a:avLst/>
          </a:prstGeom>
          <a:noFill/>
        </p:spPr>
      </p:pic>
      <p:pic>
        <p:nvPicPr>
          <p:cNvPr id="21515" name="Picture 11" descr="Рисунок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4213" y="260350"/>
            <a:ext cx="8242300" cy="16005175"/>
          </a:xfrm>
          <a:prstGeom prst="rect">
            <a:avLst/>
          </a:prstGeom>
          <a:noFill/>
        </p:spPr>
      </p:pic>
      <p:pic>
        <p:nvPicPr>
          <p:cNvPr id="21516" name="Picture 12" descr="Рисунок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0900" y="260350"/>
            <a:ext cx="8616950" cy="11704638"/>
          </a:xfrm>
          <a:prstGeom prst="rect">
            <a:avLst/>
          </a:prstGeom>
          <a:noFill/>
        </p:spPr>
      </p:pic>
      <p:pic>
        <p:nvPicPr>
          <p:cNvPr id="21517" name="Picture 13" descr="Рисунок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150" y="260350"/>
            <a:ext cx="8399463" cy="67881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5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5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1142976" y="285728"/>
            <a:ext cx="72866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Актуальность проблемы профилактики экстремизма и терроризма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000108"/>
            <a:ext cx="807249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600" dirty="0" smtClean="0">
                <a:latin typeface="Lucida Console" pitchFamily="49" charset="0"/>
              </a:rPr>
              <a:t>Рост </a:t>
            </a:r>
            <a:r>
              <a:rPr lang="ru-RU" sz="1600" dirty="0">
                <a:latin typeface="Lucida Console" pitchFamily="49" charset="0"/>
              </a:rPr>
              <a:t>экстремизма и терроризма в современном мире является серьезной угрозой стабильности и общественной безопасности жизни людей. Международный терроризм является совокупностью общественно опасных в международном масштабе деяний, влекущих бессмысленную гибель людей, нарушающих нормальную дипломатическую деятельность государств и их представителей, затрудняющих осуществление международных контактов и встреч, а также транспортных связей между государствами. В настоящее время экстремизм и терроризм являются реальной угрозой национальной безопасности Российской Федерации. Выступая на расширенном заседании коллегии МВД России  в 2008г., президент РФ Д.А.Медведев отметил рост количества преступлений экстремистского характера на треть и обратил внимание на то, что экстремизм - это исключительно большая опасность, способная расшатать любое, даже самое стабильное и благополучное общество.  Социальную базу экстремистских групп составляют люди, не сумевшие адаптироваться к новым условиям жизни. Молодежь, не способная критически подходить к содержанию публикаций в средствах массовой информации, ввиду отсутствия жизненного опыта, оказалась наиболее подверженной этому влиянию. Это очень хорошая среда для экстремистских групп. Большинство молодежных экстремистских группировок носят неформальный характер.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rgbClr val="D5092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Заключение</a:t>
            </a:r>
            <a:endParaRPr lang="ru-RU" sz="5400" b="1" i="1" dirty="0">
              <a:solidFill>
                <a:srgbClr val="D5092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Lucida Console" pitchFamily="49" charset="0"/>
              </a:rPr>
              <a:t>		Мы предлагаем следующие действия, направленные на уменьшение радикальных проявлений в молодежной среде: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 1. Проведение комплексных мероприятий по формированию правовой культуры в молодежной среде.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 2. Воспитание у молодежи толерантного мировоззрения, терпимого отношения ко всем людям, вне зависимости от их национальности, религии, социального, имущественного положения и иных обстоятельств. 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 3. Совершенствование вопросов досуга и отдыха молодежи. 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 4. Повышение уровня социальной и материальной защищенности молодежи, помощь в трудоустройстве молодых специалистов, поддержка жилищных программ для молодежи.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00108"/>
            <a:ext cx="8229600" cy="532449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8000" b="1" i="1" dirty="0">
                <a:solidFill>
                  <a:srgbClr val="D5092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МИР – это лучшее слово на </a:t>
            </a:r>
            <a:r>
              <a:rPr lang="ru-RU" sz="8000" b="1" i="1" dirty="0" smtClean="0">
                <a:solidFill>
                  <a:srgbClr val="D5092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свете!</a:t>
            </a:r>
            <a:endParaRPr lang="ru-RU" sz="8000" b="1" i="1" dirty="0">
              <a:solidFill>
                <a:srgbClr val="D5092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154</TotalTime>
  <Words>112</Words>
  <Application>Microsoft Office PowerPoint</Application>
  <PresentationFormat>Экран (4:3)</PresentationFormat>
  <Paragraphs>48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Слайд 1</vt:lpstr>
      <vt:lpstr>Слайд 2</vt:lpstr>
      <vt:lpstr>         экстремизм</vt:lpstr>
      <vt:lpstr>Слайд 4</vt:lpstr>
      <vt:lpstr>Слайд 5</vt:lpstr>
      <vt:lpstr>Заключение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Ломака Г</cp:lastModifiedBy>
  <cp:revision>17</cp:revision>
  <dcterms:created xsi:type="dcterms:W3CDTF">2013-04-10T13:32:39Z</dcterms:created>
  <dcterms:modified xsi:type="dcterms:W3CDTF">2019-05-29T06:52:09Z</dcterms:modified>
</cp:coreProperties>
</file>