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63705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4000" b="1" i="1" dirty="0" smtClean="0">
                <a:solidFill>
                  <a:srgbClr val="00B0F0"/>
                </a:solidFill>
              </a:rPr>
              <a:t>Правописание гласных в суффиксах </a:t>
            </a:r>
            <a:br>
              <a:rPr lang="ru-RU" sz="4000" b="1" i="1" dirty="0" smtClean="0">
                <a:solidFill>
                  <a:srgbClr val="00B0F0"/>
                </a:solidFill>
              </a:rPr>
            </a:br>
            <a:r>
              <a:rPr lang="ru-RU" sz="4000" b="1" i="1" dirty="0" smtClean="0">
                <a:solidFill>
                  <a:srgbClr val="00B0F0"/>
                </a:solidFill>
              </a:rPr>
              <a:t>имён существительных </a:t>
            </a:r>
            <a:br>
              <a:rPr lang="ru-RU" sz="4000" b="1" i="1" dirty="0" smtClean="0">
                <a:solidFill>
                  <a:srgbClr val="00B0F0"/>
                </a:solidFill>
              </a:rPr>
            </a:br>
            <a:r>
              <a:rPr lang="ru-RU" sz="4000" b="1" i="1" dirty="0" smtClean="0">
                <a:solidFill>
                  <a:srgbClr val="00B0F0"/>
                </a:solidFill>
              </a:rPr>
              <a:t>(морфологические нормы</a:t>
            </a:r>
            <a:r>
              <a:rPr lang="ru-RU" sz="4800" b="1" i="1" dirty="0" smtClean="0">
                <a:solidFill>
                  <a:srgbClr val="00B0F0"/>
                </a:solidFill>
              </a:rPr>
              <a:t>)</a:t>
            </a:r>
            <a:endParaRPr lang="ru-RU" sz="48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88640"/>
            <a:ext cx="7498080" cy="605976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Следует различать суффиксы –ЕЧК- и –ИЧК-. 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r>
              <a:rPr lang="ru-RU" dirty="0" smtClean="0"/>
              <a:t>Нянька- нян</a:t>
            </a:r>
            <a:r>
              <a:rPr lang="ru-RU" u="sng" dirty="0" smtClean="0"/>
              <a:t>е</a:t>
            </a:r>
            <a:r>
              <a:rPr lang="ru-RU" dirty="0" smtClean="0"/>
              <a:t>к- </a:t>
            </a:r>
            <a:r>
              <a:rPr lang="ru-RU" dirty="0" err="1" smtClean="0"/>
              <a:t>нянЕЧКа</a:t>
            </a:r>
            <a:endParaRPr lang="ru-RU" dirty="0" smtClean="0"/>
          </a:p>
          <a:p>
            <a:r>
              <a:rPr lang="ru-RU" dirty="0" smtClean="0"/>
              <a:t>Лейка- ле</a:t>
            </a:r>
            <a:r>
              <a:rPr lang="ru-RU" u="sng" dirty="0" smtClean="0"/>
              <a:t>е</a:t>
            </a:r>
            <a:r>
              <a:rPr lang="ru-RU" dirty="0" smtClean="0"/>
              <a:t>к – </a:t>
            </a:r>
            <a:r>
              <a:rPr lang="ru-RU" dirty="0" err="1" smtClean="0"/>
              <a:t>леЕЧКа</a:t>
            </a:r>
            <a:endParaRPr lang="ru-RU" dirty="0" smtClean="0"/>
          </a:p>
          <a:p>
            <a:r>
              <a:rPr lang="ru-RU" dirty="0" smtClean="0"/>
              <a:t>Печка- печ</a:t>
            </a:r>
            <a:r>
              <a:rPr lang="ru-RU" u="sng" dirty="0" smtClean="0"/>
              <a:t>е</a:t>
            </a:r>
            <a:r>
              <a:rPr lang="ru-RU" dirty="0" smtClean="0"/>
              <a:t>к- </a:t>
            </a:r>
            <a:r>
              <a:rPr lang="ru-RU" dirty="0" err="1" smtClean="0"/>
              <a:t>печЕЧКа</a:t>
            </a:r>
            <a:endParaRPr lang="ru-RU" dirty="0" smtClean="0"/>
          </a:p>
          <a:p>
            <a:r>
              <a:rPr lang="ru-RU" dirty="0" smtClean="0"/>
              <a:t>Окошко- окош</a:t>
            </a:r>
            <a:r>
              <a:rPr lang="ru-RU" u="sng" dirty="0" smtClean="0"/>
              <a:t>е</a:t>
            </a:r>
            <a:r>
              <a:rPr lang="ru-RU" dirty="0" smtClean="0"/>
              <a:t>к- </a:t>
            </a:r>
            <a:r>
              <a:rPr lang="ru-RU" dirty="0" err="1" smtClean="0"/>
              <a:t>окошЕЧКо</a:t>
            </a:r>
            <a:endParaRPr lang="ru-RU" dirty="0" smtClean="0"/>
          </a:p>
          <a:p>
            <a:r>
              <a:rPr lang="ru-RU" dirty="0" smtClean="0"/>
              <a:t>          Ваня- </a:t>
            </a:r>
            <a:r>
              <a:rPr lang="ru-RU" dirty="0" err="1" smtClean="0"/>
              <a:t>ВанЕЧКа</a:t>
            </a:r>
            <a:endParaRPr lang="ru-RU" dirty="0" smtClean="0"/>
          </a:p>
          <a:p>
            <a:r>
              <a:rPr lang="ru-RU" dirty="0" smtClean="0"/>
              <a:t>          Оля- </a:t>
            </a:r>
            <a:r>
              <a:rPr lang="ru-RU" dirty="0" err="1" smtClean="0"/>
              <a:t>ОлЕЧКа</a:t>
            </a:r>
            <a:endParaRPr lang="ru-RU" dirty="0" smtClean="0"/>
          </a:p>
          <a:p>
            <a:r>
              <a:rPr lang="ru-RU" dirty="0" smtClean="0"/>
              <a:t>          Аня- </a:t>
            </a:r>
            <a:r>
              <a:rPr lang="ru-RU" dirty="0" err="1" smtClean="0"/>
              <a:t>АнЕЧКа</a:t>
            </a:r>
            <a:endParaRPr lang="ru-RU" dirty="0" smtClean="0"/>
          </a:p>
          <a:p>
            <a:r>
              <a:rPr lang="ru-RU" dirty="0" smtClean="0"/>
              <a:t>Время- </a:t>
            </a:r>
            <a:r>
              <a:rPr lang="ru-RU" dirty="0" err="1" smtClean="0"/>
              <a:t>времЕЧКо</a:t>
            </a:r>
            <a:endParaRPr lang="ru-RU" dirty="0" smtClean="0"/>
          </a:p>
          <a:p>
            <a:r>
              <a:rPr lang="ru-RU" dirty="0" smtClean="0"/>
              <a:t>Имя- </a:t>
            </a:r>
            <a:r>
              <a:rPr lang="ru-RU" dirty="0" err="1" smtClean="0"/>
              <a:t>имЕЧКо</a:t>
            </a:r>
            <a:endParaRPr lang="ru-RU" dirty="0" smtClean="0"/>
          </a:p>
          <a:p>
            <a:r>
              <a:rPr lang="ru-RU" dirty="0" smtClean="0"/>
              <a:t>Семя- </a:t>
            </a:r>
            <a:r>
              <a:rPr lang="ru-RU" dirty="0" err="1" smtClean="0"/>
              <a:t>семЕЧКо</a:t>
            </a:r>
            <a:endParaRPr lang="ru-RU" dirty="0" smtClean="0"/>
          </a:p>
          <a:p>
            <a:r>
              <a:rPr lang="ru-RU" dirty="0" smtClean="0"/>
              <a:t>Темя- </a:t>
            </a:r>
            <a:r>
              <a:rPr lang="ru-RU" dirty="0" err="1" smtClean="0"/>
              <a:t>темЕЧКо</a:t>
            </a:r>
            <a:endParaRPr lang="ru-RU" dirty="0" smtClean="0"/>
          </a:p>
          <a:p>
            <a:r>
              <a:rPr lang="ru-RU" dirty="0" smtClean="0"/>
              <a:t>Племя- </a:t>
            </a:r>
            <a:r>
              <a:rPr lang="ru-RU" dirty="0" err="1" smtClean="0"/>
              <a:t>племЕЧКо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60648"/>
            <a:ext cx="7498080" cy="598775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          Лестн</a:t>
            </a:r>
            <a:r>
              <a:rPr lang="ru-RU" u="sng" dirty="0" smtClean="0"/>
              <a:t>иц</a:t>
            </a:r>
            <a:r>
              <a:rPr lang="ru-RU" dirty="0" smtClean="0"/>
              <a:t>а- </a:t>
            </a:r>
            <a:r>
              <a:rPr lang="ru-RU" dirty="0" err="1" smtClean="0"/>
              <a:t>лестнИЧКа</a:t>
            </a:r>
            <a:endParaRPr lang="ru-RU" dirty="0" smtClean="0"/>
          </a:p>
          <a:p>
            <a:r>
              <a:rPr lang="ru-RU" dirty="0" smtClean="0"/>
              <a:t>          Син</a:t>
            </a:r>
            <a:r>
              <a:rPr lang="ru-RU" u="sng" dirty="0" smtClean="0"/>
              <a:t>иц</a:t>
            </a:r>
            <a:r>
              <a:rPr lang="ru-RU" dirty="0" smtClean="0"/>
              <a:t>а- </a:t>
            </a:r>
            <a:r>
              <a:rPr lang="ru-RU" dirty="0" err="1" smtClean="0"/>
              <a:t>синИЧКа</a:t>
            </a:r>
            <a:endParaRPr lang="ru-RU" dirty="0" smtClean="0"/>
          </a:p>
          <a:p>
            <a:r>
              <a:rPr lang="ru-RU" dirty="0" smtClean="0"/>
              <a:t>          Пугов</a:t>
            </a:r>
            <a:r>
              <a:rPr lang="ru-RU" u="sng" dirty="0" smtClean="0"/>
              <a:t>иц</a:t>
            </a:r>
            <a:r>
              <a:rPr lang="ru-RU" dirty="0" smtClean="0"/>
              <a:t>а- </a:t>
            </a:r>
            <a:r>
              <a:rPr lang="ru-RU" dirty="0" err="1" smtClean="0"/>
              <a:t>пуговИЧКа</a:t>
            </a:r>
            <a:endParaRPr lang="ru-RU" dirty="0" smtClean="0"/>
          </a:p>
          <a:p>
            <a:r>
              <a:rPr lang="ru-RU" dirty="0" smtClean="0"/>
              <a:t>          Ножн</a:t>
            </a:r>
            <a:r>
              <a:rPr lang="ru-RU" u="sng" dirty="0" smtClean="0"/>
              <a:t>иц</a:t>
            </a:r>
            <a:r>
              <a:rPr lang="ru-RU" dirty="0" smtClean="0"/>
              <a:t>ы- </a:t>
            </a:r>
            <a:r>
              <a:rPr lang="ru-RU" dirty="0" err="1" smtClean="0"/>
              <a:t>ножнИЧКи</a:t>
            </a:r>
            <a:endParaRPr lang="ru-RU" dirty="0" smtClean="0"/>
          </a:p>
          <a:p>
            <a:r>
              <a:rPr lang="ru-RU" dirty="0" smtClean="0"/>
              <a:t>          Луков</a:t>
            </a:r>
            <a:r>
              <a:rPr lang="ru-RU" u="sng" dirty="0" smtClean="0"/>
              <a:t>иц</a:t>
            </a:r>
            <a:r>
              <a:rPr lang="ru-RU" dirty="0" smtClean="0"/>
              <a:t>а- </a:t>
            </a:r>
            <a:r>
              <a:rPr lang="ru-RU" dirty="0" err="1" smtClean="0"/>
              <a:t>луковИЧКа</a:t>
            </a:r>
            <a:endParaRPr lang="ru-RU" dirty="0" smtClean="0"/>
          </a:p>
          <a:p>
            <a:r>
              <a:rPr lang="ru-RU" dirty="0" smtClean="0"/>
              <a:t>          Рукав</a:t>
            </a:r>
            <a:r>
              <a:rPr lang="ru-RU" u="sng" dirty="0" smtClean="0"/>
              <a:t>иц</a:t>
            </a:r>
            <a:r>
              <a:rPr lang="ru-RU" dirty="0" smtClean="0"/>
              <a:t>а- </a:t>
            </a:r>
            <a:r>
              <a:rPr lang="ru-RU" dirty="0" err="1" smtClean="0"/>
              <a:t>рукавИЧКа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i="1" dirty="0" smtClean="0"/>
              <a:t>   Суффикс – ЕЧК - пишется в существительных женского и среднего рода, которые образуются от слов, имеющих в родительном падеже множественного числа суффикс –ЕК- с беглым Е;</a:t>
            </a:r>
          </a:p>
          <a:p>
            <a:pPr>
              <a:buNone/>
            </a:pPr>
            <a:r>
              <a:rPr lang="ru-RU" b="1" i="1" dirty="0" smtClean="0"/>
              <a:t> в существительных среднего рода на – МЯ, а также в ласкательных собственных именах женского и мужского рода;</a:t>
            </a:r>
          </a:p>
          <a:p>
            <a:pPr>
              <a:buNone/>
            </a:pPr>
            <a:r>
              <a:rPr lang="ru-RU" b="1" i="1" dirty="0" smtClean="0"/>
              <a:t>  суффикс  - ИЧК - пишется в существительных женского рода, образованных от слов с суффиксом</a:t>
            </a:r>
          </a:p>
          <a:p>
            <a:pPr>
              <a:buNone/>
            </a:pPr>
            <a:r>
              <a:rPr lang="ru-RU" b="1" i="1" dirty="0" smtClean="0"/>
              <a:t> -ИЦ-.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B0F0"/>
                </a:solidFill>
              </a:rPr>
              <a:t>Распределите слова в два столбика:</a:t>
            </a:r>
            <a:br>
              <a:rPr lang="ru-RU" sz="3200" b="1" i="1" dirty="0" smtClean="0">
                <a:solidFill>
                  <a:srgbClr val="00B0F0"/>
                </a:solidFill>
              </a:rPr>
            </a:br>
            <a:endParaRPr lang="ru-RU" sz="3200" b="1" i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i="1" dirty="0" smtClean="0"/>
              <a:t>   Спал…</a:t>
            </a:r>
            <a:r>
              <a:rPr lang="ru-RU" i="1" dirty="0" err="1" smtClean="0"/>
              <a:t>нка</a:t>
            </a:r>
            <a:r>
              <a:rPr lang="ru-RU" i="1" dirty="0" smtClean="0"/>
              <a:t>, врем…</a:t>
            </a:r>
            <a:r>
              <a:rPr lang="ru-RU" i="1" dirty="0" err="1" smtClean="0"/>
              <a:t>чко</a:t>
            </a:r>
            <a:r>
              <a:rPr lang="ru-RU" i="1" dirty="0" smtClean="0"/>
              <a:t>, </a:t>
            </a:r>
            <a:r>
              <a:rPr lang="ru-RU" i="1" dirty="0" err="1" smtClean="0"/>
              <a:t>син</a:t>
            </a:r>
            <a:r>
              <a:rPr lang="ru-RU" i="1" dirty="0" smtClean="0"/>
              <a:t>…</a:t>
            </a:r>
            <a:r>
              <a:rPr lang="ru-RU" i="1" dirty="0" err="1" smtClean="0"/>
              <a:t>чка</a:t>
            </a:r>
            <a:r>
              <a:rPr lang="ru-RU" i="1" dirty="0" smtClean="0"/>
              <a:t>, </a:t>
            </a:r>
            <a:r>
              <a:rPr lang="ru-RU" i="1" dirty="0" err="1" smtClean="0"/>
              <a:t>горош</a:t>
            </a:r>
            <a:r>
              <a:rPr lang="ru-RU" i="1" dirty="0" smtClean="0"/>
              <a:t>…</a:t>
            </a:r>
            <a:r>
              <a:rPr lang="ru-RU" i="1" dirty="0" err="1" smtClean="0"/>
              <a:t>нка</a:t>
            </a:r>
            <a:r>
              <a:rPr lang="ru-RU" i="1" dirty="0" smtClean="0"/>
              <a:t>, </a:t>
            </a:r>
            <a:r>
              <a:rPr lang="ru-RU" i="1" dirty="0" err="1" smtClean="0"/>
              <a:t>ружь</a:t>
            </a:r>
            <a:r>
              <a:rPr lang="ru-RU" i="1" dirty="0" smtClean="0"/>
              <a:t>…</a:t>
            </a:r>
            <a:r>
              <a:rPr lang="ru-RU" i="1" dirty="0" err="1" smtClean="0"/>
              <a:t>цо</a:t>
            </a:r>
            <a:r>
              <a:rPr lang="ru-RU" i="1" dirty="0" smtClean="0"/>
              <a:t>, Тан…</a:t>
            </a:r>
            <a:r>
              <a:rPr lang="ru-RU" i="1" dirty="0" err="1" smtClean="0"/>
              <a:t>чка</a:t>
            </a:r>
            <a:r>
              <a:rPr lang="ru-RU" i="1" dirty="0" smtClean="0"/>
              <a:t>, солом…</a:t>
            </a:r>
            <a:r>
              <a:rPr lang="ru-RU" i="1" dirty="0" err="1" smtClean="0"/>
              <a:t>нка</a:t>
            </a:r>
            <a:r>
              <a:rPr lang="ru-RU" i="1" dirty="0" smtClean="0"/>
              <a:t>, изюм…</a:t>
            </a:r>
            <a:r>
              <a:rPr lang="ru-RU" i="1" dirty="0" err="1" smtClean="0"/>
              <a:t>нка</a:t>
            </a:r>
            <a:r>
              <a:rPr lang="ru-RU" i="1" dirty="0" smtClean="0"/>
              <a:t>,  </a:t>
            </a:r>
            <a:r>
              <a:rPr lang="ru-RU" i="1" dirty="0" err="1" smtClean="0"/>
              <a:t>пальт</a:t>
            </a:r>
            <a:r>
              <a:rPr lang="ru-RU" i="1" dirty="0" smtClean="0"/>
              <a:t>…</a:t>
            </a:r>
            <a:r>
              <a:rPr lang="ru-RU" i="1" dirty="0" err="1" smtClean="0"/>
              <a:t>цо</a:t>
            </a:r>
            <a:r>
              <a:rPr lang="ru-RU" i="1" dirty="0" smtClean="0"/>
              <a:t>, </a:t>
            </a:r>
            <a:r>
              <a:rPr lang="ru-RU" i="1" dirty="0" err="1" smtClean="0"/>
              <a:t>кресл</a:t>
            </a:r>
            <a:r>
              <a:rPr lang="ru-RU" i="1" dirty="0" smtClean="0"/>
              <a:t>…</a:t>
            </a:r>
            <a:r>
              <a:rPr lang="ru-RU" i="1" dirty="0" err="1" smtClean="0"/>
              <a:t>це</a:t>
            </a:r>
            <a:r>
              <a:rPr lang="ru-RU" i="1" dirty="0" smtClean="0"/>
              <a:t>, завал…</a:t>
            </a:r>
            <a:r>
              <a:rPr lang="ru-RU" i="1" dirty="0" err="1" smtClean="0"/>
              <a:t>нка</a:t>
            </a:r>
            <a:r>
              <a:rPr lang="ru-RU" i="1" dirty="0" smtClean="0"/>
              <a:t>, </a:t>
            </a:r>
            <a:r>
              <a:rPr lang="ru-RU" i="1" dirty="0" err="1" smtClean="0"/>
              <a:t>письм</a:t>
            </a:r>
            <a:r>
              <a:rPr lang="ru-RU" i="1" dirty="0" smtClean="0"/>
              <a:t>…</a:t>
            </a:r>
            <a:r>
              <a:rPr lang="ru-RU" i="1" dirty="0" err="1" smtClean="0"/>
              <a:t>цо</a:t>
            </a:r>
            <a:r>
              <a:rPr lang="ru-RU" i="1" dirty="0" smtClean="0"/>
              <a:t>, мам…</a:t>
            </a:r>
            <a:r>
              <a:rPr lang="ru-RU" i="1" dirty="0" err="1" smtClean="0"/>
              <a:t>нька</a:t>
            </a:r>
            <a:r>
              <a:rPr lang="ru-RU" i="1" dirty="0" smtClean="0"/>
              <a:t>, луков…</a:t>
            </a:r>
            <a:r>
              <a:rPr lang="ru-RU" i="1" dirty="0" err="1" smtClean="0"/>
              <a:t>ца</a:t>
            </a:r>
            <a:r>
              <a:rPr lang="ru-RU" i="1" dirty="0" smtClean="0"/>
              <a:t>, за…</a:t>
            </a:r>
            <a:r>
              <a:rPr lang="ru-RU" i="1" dirty="0" err="1" smtClean="0"/>
              <a:t>нька</a:t>
            </a:r>
            <a:r>
              <a:rPr lang="ru-RU" i="1" dirty="0" smtClean="0"/>
              <a:t>, блюд…</a:t>
            </a:r>
            <a:r>
              <a:rPr lang="ru-RU" i="1" dirty="0" err="1" smtClean="0"/>
              <a:t>чко</a:t>
            </a:r>
            <a:r>
              <a:rPr lang="ru-RU" i="1" dirty="0" smtClean="0"/>
              <a:t>, луков…</a:t>
            </a:r>
            <a:r>
              <a:rPr lang="ru-RU" i="1" dirty="0" err="1" smtClean="0"/>
              <a:t>чка</a:t>
            </a:r>
            <a:r>
              <a:rPr lang="ru-RU" i="1" dirty="0" smtClean="0"/>
              <a:t>, </a:t>
            </a:r>
            <a:r>
              <a:rPr lang="ru-RU" i="1" dirty="0" err="1" smtClean="0"/>
              <a:t>горош</a:t>
            </a:r>
            <a:r>
              <a:rPr lang="ru-RU" i="1" dirty="0" smtClean="0"/>
              <a:t>…к, </a:t>
            </a:r>
            <a:r>
              <a:rPr lang="ru-RU" i="1" dirty="0" err="1" smtClean="0"/>
              <a:t>ящич</a:t>
            </a:r>
            <a:r>
              <a:rPr lang="ru-RU" i="1" dirty="0" smtClean="0"/>
              <a:t>…к, </a:t>
            </a:r>
            <a:r>
              <a:rPr lang="ru-RU" i="1" dirty="0" err="1" smtClean="0"/>
              <a:t>свин</a:t>
            </a:r>
            <a:r>
              <a:rPr lang="ru-RU" i="1" dirty="0" smtClean="0"/>
              <a:t>…</a:t>
            </a:r>
            <a:r>
              <a:rPr lang="ru-RU" i="1" dirty="0" err="1" smtClean="0"/>
              <a:t>нка</a:t>
            </a:r>
            <a:r>
              <a:rPr lang="ru-RU" i="1" dirty="0" smtClean="0"/>
              <a:t>, метел…</a:t>
            </a:r>
            <a:r>
              <a:rPr lang="ru-RU" i="1" dirty="0" err="1" smtClean="0"/>
              <a:t>ца</a:t>
            </a:r>
            <a:r>
              <a:rPr lang="ru-RU" i="1" dirty="0" smtClean="0"/>
              <a:t>, </a:t>
            </a:r>
            <a:r>
              <a:rPr lang="ru-RU" i="1" dirty="0" err="1" smtClean="0"/>
              <a:t>Зо</a:t>
            </a:r>
            <a:r>
              <a:rPr lang="ru-RU" i="1" dirty="0" smtClean="0"/>
              <a:t>…</a:t>
            </a:r>
            <a:r>
              <a:rPr lang="ru-RU" i="1" dirty="0" err="1" smtClean="0"/>
              <a:t>нька</a:t>
            </a:r>
            <a:r>
              <a:rPr lang="ru-RU" i="1" dirty="0" smtClean="0"/>
              <a:t>, </a:t>
            </a:r>
            <a:r>
              <a:rPr lang="ru-RU" i="1" dirty="0" err="1" smtClean="0"/>
              <a:t>тет</a:t>
            </a:r>
            <a:r>
              <a:rPr lang="ru-RU" i="1" dirty="0" smtClean="0"/>
              <a:t>…</a:t>
            </a:r>
            <a:r>
              <a:rPr lang="ru-RU" i="1" dirty="0" err="1" smtClean="0"/>
              <a:t>нька</a:t>
            </a:r>
            <a:r>
              <a:rPr lang="ru-RU" i="1" dirty="0" smtClean="0"/>
              <a:t>, </a:t>
            </a:r>
            <a:r>
              <a:rPr lang="ru-RU" i="1" dirty="0" err="1" smtClean="0"/>
              <a:t>звоноч</a:t>
            </a:r>
            <a:r>
              <a:rPr lang="ru-RU" i="1" dirty="0" smtClean="0"/>
              <a:t>…к, рукав…</a:t>
            </a:r>
            <a:r>
              <a:rPr lang="ru-RU" i="1" dirty="0" err="1" smtClean="0"/>
              <a:t>чка</a:t>
            </a:r>
            <a:r>
              <a:rPr lang="ru-RU" i="1" dirty="0" smtClean="0"/>
              <a:t>, </a:t>
            </a:r>
            <a:r>
              <a:rPr lang="ru-RU" i="1" dirty="0" err="1" smtClean="0"/>
              <a:t>зайч</a:t>
            </a:r>
            <a:r>
              <a:rPr lang="ru-RU" i="1" dirty="0" smtClean="0"/>
              <a:t>…к, </a:t>
            </a:r>
            <a:r>
              <a:rPr lang="ru-RU" i="1" dirty="0" err="1" smtClean="0"/>
              <a:t>монаш</a:t>
            </a:r>
            <a:r>
              <a:rPr lang="ru-RU" i="1" dirty="0" smtClean="0"/>
              <a:t>…</a:t>
            </a:r>
            <a:r>
              <a:rPr lang="ru-RU" i="1" dirty="0" err="1" smtClean="0"/>
              <a:t>нка</a:t>
            </a:r>
            <a:r>
              <a:rPr lang="ru-RU" i="1" dirty="0" smtClean="0"/>
              <a:t>, баш…</a:t>
            </a:r>
            <a:r>
              <a:rPr lang="ru-RU" i="1" dirty="0" err="1" smtClean="0"/>
              <a:t>нка</a:t>
            </a:r>
            <a:r>
              <a:rPr lang="ru-RU" i="1" dirty="0" smtClean="0"/>
              <a:t>, царап…</a:t>
            </a:r>
            <a:r>
              <a:rPr lang="ru-RU" i="1" dirty="0" err="1" smtClean="0"/>
              <a:t>нка</a:t>
            </a:r>
            <a:r>
              <a:rPr lang="ru-RU" i="1" dirty="0" smtClean="0"/>
              <a:t>, макарон…</a:t>
            </a:r>
            <a:r>
              <a:rPr lang="ru-RU" i="1" dirty="0" err="1" smtClean="0"/>
              <a:t>нка</a:t>
            </a:r>
            <a:r>
              <a:rPr lang="ru-RU" i="1" dirty="0" smtClean="0"/>
              <a:t>, часов…</a:t>
            </a:r>
            <a:r>
              <a:rPr lang="ru-RU" i="1" dirty="0" err="1" smtClean="0"/>
              <a:t>нка</a:t>
            </a:r>
            <a:r>
              <a:rPr lang="ru-RU" i="1" dirty="0" smtClean="0"/>
              <a:t>, </a:t>
            </a:r>
            <a:r>
              <a:rPr lang="ru-RU" i="1" dirty="0" err="1" smtClean="0"/>
              <a:t>плать</a:t>
            </a:r>
            <a:r>
              <a:rPr lang="ru-RU" i="1" dirty="0" smtClean="0"/>
              <a:t>…</a:t>
            </a:r>
            <a:r>
              <a:rPr lang="ru-RU" i="1" dirty="0" err="1" smtClean="0"/>
              <a:t>це</a:t>
            </a:r>
            <a:r>
              <a:rPr lang="ru-RU" i="1" dirty="0" smtClean="0"/>
              <a:t>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03648" y="-2673346"/>
            <a:ext cx="6912768" cy="8340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Если при изменении слова суффикс выпадает, то пишем букву Е, а если сохраняется, то пишем букву 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Пряник, калач, палец, ларец, горох, лист, листок, карандаш, кот, лоб, рот, ящик, дождь, дождик, стол, цвет, мост, ёж, орех, хвост, платок, замок, заяц, барабан, стул.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115616" y="528057"/>
            <a:ext cx="763284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Вставьте пропущенные  гласные.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Пуш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друж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горош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ореш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снеж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круж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замоч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ящич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внуч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флаж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старич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петуш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платоч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сыноч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звоноч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кусоч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…к, меш…к, душ…к,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порож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щелч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…к.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3100" i="1" dirty="0" smtClean="0"/>
              <a:t>Братец, борец, красавец, бакинец, </a:t>
            </a:r>
            <a:r>
              <a:rPr lang="ru-RU" sz="3100" i="1" dirty="0" err="1" smtClean="0"/>
              <a:t>волгоградец</a:t>
            </a:r>
            <a:r>
              <a:rPr lang="ru-RU" sz="3100" i="1" dirty="0" smtClean="0"/>
              <a:t>, хлебец, гребец, молодец,        храбрец, рассказец, хитрец, пловец, чтец, гвардеец, горец, посланец, испанец,     суворовец, жнец, столбец, кореец, гордец, </a:t>
            </a:r>
            <a:r>
              <a:rPr lang="ru-RU" sz="3100" i="1" dirty="0" err="1" smtClean="0"/>
              <a:t>казанец</a:t>
            </a:r>
            <a:r>
              <a:rPr lang="ru-RU" sz="3100" i="1" dirty="0" smtClean="0"/>
              <a:t>, лжец.</a:t>
            </a: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284984"/>
            <a:ext cx="7528880" cy="2963416"/>
          </a:xfrm>
        </p:spPr>
        <p:txBody>
          <a:bodyPr/>
          <a:lstStyle/>
          <a:p>
            <a:pPr lvl="0"/>
            <a:r>
              <a:rPr lang="ru-RU" sz="2400" dirty="0" smtClean="0"/>
              <a:t>уменьшительно – ласкательное;</a:t>
            </a:r>
          </a:p>
          <a:p>
            <a:pPr lvl="0"/>
            <a:r>
              <a:rPr lang="ru-RU" sz="2400" dirty="0" smtClean="0"/>
              <a:t>название лица по действию;</a:t>
            </a:r>
          </a:p>
          <a:p>
            <a:pPr lvl="0"/>
            <a:r>
              <a:rPr lang="ru-RU" sz="2400" dirty="0" smtClean="0"/>
              <a:t>название лица по признаку;</a:t>
            </a:r>
          </a:p>
          <a:p>
            <a:pPr lvl="0"/>
            <a:r>
              <a:rPr lang="ru-RU" sz="2400" dirty="0" smtClean="0"/>
              <a:t>название лица по месту жительства и по национальности;</a:t>
            </a:r>
          </a:p>
          <a:p>
            <a:pPr lvl="0"/>
            <a:r>
              <a:rPr lang="ru-RU" sz="2400" dirty="0" smtClean="0"/>
              <a:t>название лица по принадлежности к какой- либо организации или учебному заведению.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692696"/>
            <a:ext cx="7498080" cy="5160640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  </a:t>
            </a:r>
            <a:r>
              <a:rPr lang="ru-RU" b="1" i="1" dirty="0" smtClean="0">
                <a:solidFill>
                  <a:srgbClr val="00B0F0"/>
                </a:solidFill>
              </a:rPr>
              <a:t>Существительные женского рода: </a:t>
            </a:r>
            <a:r>
              <a:rPr lang="ru-RU" i="1" dirty="0" smtClean="0"/>
              <a:t>красавица, луковица, метелица, лужица, рукавица, книжица, рожица.</a:t>
            </a:r>
          </a:p>
          <a:p>
            <a:pPr>
              <a:buNone/>
            </a:pPr>
            <a:endParaRPr lang="ru-RU" dirty="0" smtClean="0"/>
          </a:p>
          <a:p>
            <a:r>
              <a:rPr lang="ru-RU" i="1" dirty="0" smtClean="0"/>
              <a:t>Папа-кормилец, мама – кормилица.</a:t>
            </a:r>
            <a:endParaRPr lang="ru-RU" dirty="0" smtClean="0"/>
          </a:p>
          <a:p>
            <a:r>
              <a:rPr lang="ru-RU" i="1" dirty="0" smtClean="0"/>
              <a:t>Ваня – красавец, Таня –красавица.</a:t>
            </a:r>
            <a:endParaRPr lang="ru-RU" dirty="0" smtClean="0"/>
          </a:p>
          <a:p>
            <a:r>
              <a:rPr lang="ru-RU" i="1" dirty="0" smtClean="0"/>
              <a:t>Коля – молодец, а Оля?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764704"/>
            <a:ext cx="7498080" cy="548369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b="1" i="1" dirty="0" smtClean="0">
                <a:solidFill>
                  <a:srgbClr val="00B0F0"/>
                </a:solidFill>
              </a:rPr>
              <a:t>Суффиксы –ЕЦ- ИЦ- встречаются и в существительных среднего рода.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</a:t>
            </a:r>
            <a:r>
              <a:rPr lang="ru-RU" b="1" i="1" dirty="0" smtClean="0"/>
              <a:t>«Если ударение падает на окончание, то пишем букву Е, а если на основу – то пишем букву И».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i="1" dirty="0" err="1" smtClean="0"/>
              <a:t>ПисьмецО</a:t>
            </a:r>
            <a:r>
              <a:rPr lang="ru-RU" i="1" dirty="0" smtClean="0"/>
              <a:t>, </a:t>
            </a:r>
            <a:r>
              <a:rPr lang="ru-RU" i="1" dirty="0" err="1" smtClean="0"/>
              <a:t>бельецО</a:t>
            </a:r>
            <a:r>
              <a:rPr lang="ru-RU" i="1" dirty="0" smtClean="0"/>
              <a:t>, </a:t>
            </a:r>
            <a:r>
              <a:rPr lang="ru-RU" i="1" dirty="0" err="1" smtClean="0"/>
              <a:t>пальтецО</a:t>
            </a:r>
            <a:r>
              <a:rPr lang="ru-RU" i="1" dirty="0" smtClean="0"/>
              <a:t>, </a:t>
            </a:r>
            <a:r>
              <a:rPr lang="ru-RU" i="1" dirty="0" err="1" smtClean="0"/>
              <a:t>ружьецО</a:t>
            </a:r>
            <a:r>
              <a:rPr lang="ru-RU" i="1" dirty="0" smtClean="0"/>
              <a:t>, </a:t>
            </a:r>
            <a:r>
              <a:rPr lang="ru-RU" i="1" dirty="0" err="1" smtClean="0"/>
              <a:t>дуплецО</a:t>
            </a:r>
            <a:r>
              <a:rPr lang="ru-RU" i="1" dirty="0" smtClean="0"/>
              <a:t>.</a:t>
            </a:r>
            <a:endParaRPr lang="ru-RU" dirty="0" smtClean="0"/>
          </a:p>
          <a:p>
            <a:r>
              <a:rPr lang="ru-RU" i="1" dirty="0" smtClean="0"/>
              <a:t> Но: </a:t>
            </a:r>
            <a:r>
              <a:rPr lang="ru-RU" i="1" dirty="0" err="1" smtClean="0"/>
              <a:t>крЕслице</a:t>
            </a:r>
            <a:r>
              <a:rPr lang="ru-RU" i="1" dirty="0" smtClean="0"/>
              <a:t>, </a:t>
            </a:r>
            <a:r>
              <a:rPr lang="ru-RU" i="1" dirty="0" err="1" smtClean="0"/>
              <a:t>мАслице</a:t>
            </a:r>
            <a:r>
              <a:rPr lang="ru-RU" i="1" dirty="0" smtClean="0"/>
              <a:t>, </a:t>
            </a:r>
            <a:r>
              <a:rPr lang="ru-RU" i="1" dirty="0" err="1" smtClean="0"/>
              <a:t>плАтьице</a:t>
            </a:r>
            <a:r>
              <a:rPr lang="ru-RU" i="1" dirty="0" smtClean="0"/>
              <a:t>, </a:t>
            </a:r>
            <a:r>
              <a:rPr lang="ru-RU" i="1" dirty="0" err="1" smtClean="0"/>
              <a:t>здАньице</a:t>
            </a:r>
            <a:r>
              <a:rPr lang="ru-RU" i="1" dirty="0" smtClean="0"/>
              <a:t>, </a:t>
            </a:r>
            <a:r>
              <a:rPr lang="ru-RU" i="1" dirty="0" err="1" smtClean="0"/>
              <a:t>варЕньице</a:t>
            </a:r>
            <a:r>
              <a:rPr lang="ru-RU" i="1" dirty="0" smtClean="0"/>
              <a:t>, </a:t>
            </a:r>
            <a:r>
              <a:rPr lang="ru-RU" i="1" dirty="0" err="1" smtClean="0"/>
              <a:t>здорОвьице</a:t>
            </a:r>
            <a:r>
              <a:rPr lang="ru-RU" i="1" dirty="0" smtClean="0"/>
              <a:t>, </a:t>
            </a:r>
            <a:r>
              <a:rPr lang="ru-RU" i="1" dirty="0" err="1" smtClean="0"/>
              <a:t>имЕньице</a:t>
            </a:r>
            <a:r>
              <a:rPr lang="ru-RU" i="1" dirty="0" smtClean="0"/>
              <a:t>, </a:t>
            </a:r>
            <a:r>
              <a:rPr lang="ru-RU" i="1" dirty="0" err="1" smtClean="0"/>
              <a:t>солЕньице</a:t>
            </a:r>
            <a:r>
              <a:rPr lang="ru-RU" i="1" dirty="0" smtClean="0"/>
              <a:t>, </a:t>
            </a:r>
            <a:r>
              <a:rPr lang="ru-RU" i="1" dirty="0" err="1" smtClean="0"/>
              <a:t>собрАньице</a:t>
            </a:r>
            <a:r>
              <a:rPr lang="ru-RU" i="1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76672"/>
            <a:ext cx="7498080" cy="57717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Суффиксы -ИНК-, -ЕНК-,-ОНК-.  </a:t>
            </a:r>
          </a:p>
          <a:p>
            <a:pPr>
              <a:buNone/>
            </a:pPr>
            <a:r>
              <a:rPr lang="ru-RU" dirty="0" smtClean="0"/>
              <a:t>  -ИНК- это сочетание двух суффиксов:</a:t>
            </a:r>
          </a:p>
          <a:p>
            <a:pPr>
              <a:buNone/>
            </a:pPr>
            <a:r>
              <a:rPr lang="ru-RU" dirty="0" smtClean="0"/>
              <a:t> - ИН - и -К-, встречается в словах, образованных от существительных с суффиксом- ин-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Образовать новые слова от существительных  </a:t>
            </a:r>
            <a:r>
              <a:rPr lang="ru-RU" i="1" dirty="0" smtClean="0"/>
              <a:t>соломина, горошина, перекладина, виноградина, жемчужина, изюмина, завалина, проталина, прогалина, бисерина, балясина.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32656"/>
            <a:ext cx="7498080" cy="591574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Чтобы образовать уменьшительно - ласкательную форму от существительных на  - НЯ-, мы их сначала ставим в родительный падеж множественного числа и прибавляем суффикс –К-.</a:t>
            </a:r>
          </a:p>
          <a:p>
            <a:r>
              <a:rPr lang="ru-RU" dirty="0" smtClean="0"/>
              <a:t>      </a:t>
            </a:r>
            <a:r>
              <a:rPr lang="ru-RU" i="1" dirty="0" smtClean="0"/>
              <a:t>Песня – песни – песен - песенка</a:t>
            </a:r>
            <a:endParaRPr lang="ru-RU" dirty="0" smtClean="0"/>
          </a:p>
          <a:p>
            <a:r>
              <a:rPr lang="ru-RU" i="1" dirty="0" smtClean="0"/>
              <a:t>      Башня – башни - башен – башенка</a:t>
            </a:r>
            <a:endParaRPr lang="ru-RU" dirty="0" smtClean="0"/>
          </a:p>
          <a:p>
            <a:r>
              <a:rPr lang="ru-RU" i="1" dirty="0" smtClean="0"/>
              <a:t>      Пашня – пашни – пашен - пашенка</a:t>
            </a:r>
            <a:endParaRPr lang="ru-RU" dirty="0" smtClean="0"/>
          </a:p>
          <a:p>
            <a:r>
              <a:rPr lang="ru-RU" i="1" dirty="0" smtClean="0"/>
              <a:t>      Черешня – черешни – черешен - </a:t>
            </a:r>
            <a:r>
              <a:rPr lang="ru-RU" i="1" dirty="0" err="1" smtClean="0"/>
              <a:t>черешенка</a:t>
            </a:r>
            <a:endParaRPr lang="ru-RU" dirty="0" smtClean="0"/>
          </a:p>
          <a:p>
            <a:r>
              <a:rPr lang="ru-RU" i="1" dirty="0" smtClean="0"/>
              <a:t>      Спальня – спальни – спален - спаленка</a:t>
            </a:r>
            <a:endParaRPr lang="ru-RU" dirty="0" smtClean="0"/>
          </a:p>
          <a:p>
            <a:r>
              <a:rPr lang="ru-RU" i="1" dirty="0" smtClean="0"/>
              <a:t>      Конюшня – конюшни – конюшен - </a:t>
            </a:r>
            <a:r>
              <a:rPr lang="ru-RU" i="1" dirty="0" err="1" smtClean="0"/>
              <a:t>конюшенка</a:t>
            </a:r>
            <a:endParaRPr lang="ru-RU" dirty="0" smtClean="0"/>
          </a:p>
          <a:p>
            <a:r>
              <a:rPr lang="ru-RU" dirty="0" smtClean="0"/>
              <a:t>Но  </a:t>
            </a:r>
            <a:r>
              <a:rPr lang="ru-RU" i="1" dirty="0" smtClean="0"/>
              <a:t>дыня – дыни – дынь - дынька</a:t>
            </a:r>
            <a:endParaRPr lang="ru-RU" dirty="0" smtClean="0"/>
          </a:p>
          <a:p>
            <a:r>
              <a:rPr lang="ru-RU" i="1" dirty="0" smtClean="0"/>
              <a:t>       Деревня – деревни – деревень - деревенька</a:t>
            </a:r>
            <a:endParaRPr lang="ru-RU" dirty="0" smtClean="0"/>
          </a:p>
          <a:p>
            <a:r>
              <a:rPr lang="ru-RU" i="1" dirty="0" smtClean="0"/>
              <a:t>       Няня – няни – нянь - нянька</a:t>
            </a:r>
            <a:endParaRPr lang="ru-RU" dirty="0" smtClean="0"/>
          </a:p>
          <a:p>
            <a:r>
              <a:rPr lang="ru-RU" i="1" dirty="0" smtClean="0"/>
              <a:t>       Барыня – барыни – барынь - барынька</a:t>
            </a:r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548680"/>
            <a:ext cx="7498080" cy="569972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i="1" dirty="0" smtClean="0"/>
              <a:t>     Суффикс  - ЕНЬК- пишется  после шипящих и мягких согласных (</a:t>
            </a:r>
            <a:r>
              <a:rPr lang="ru-RU" b="1" i="1" dirty="0" err="1" smtClean="0"/>
              <a:t>тётЕНЬКа</a:t>
            </a:r>
            <a:r>
              <a:rPr lang="ru-RU" b="1" i="1" dirty="0" smtClean="0"/>
              <a:t>, </a:t>
            </a:r>
            <a:r>
              <a:rPr lang="ru-RU" b="1" i="1" dirty="0" err="1" smtClean="0"/>
              <a:t>СашЕНЬКа</a:t>
            </a:r>
            <a:r>
              <a:rPr lang="ru-RU" b="1" i="1" dirty="0" smtClean="0"/>
              <a:t>), а также в словах  </a:t>
            </a:r>
            <a:r>
              <a:rPr lang="ru-RU" b="1" i="1" dirty="0" err="1" smtClean="0"/>
              <a:t>мамЕНЬКа</a:t>
            </a:r>
            <a:r>
              <a:rPr lang="ru-RU" b="1" i="1" dirty="0" smtClean="0"/>
              <a:t>,  </a:t>
            </a:r>
            <a:r>
              <a:rPr lang="ru-RU" b="1" i="1" dirty="0" err="1" smtClean="0"/>
              <a:t>папЕНЬКа</a:t>
            </a:r>
            <a:r>
              <a:rPr lang="ru-RU" b="1" i="1" dirty="0" smtClean="0"/>
              <a:t> , хотя слова «мама», «папа»  с твердой основой.</a:t>
            </a:r>
            <a:endParaRPr lang="ru-RU" dirty="0" smtClean="0"/>
          </a:p>
          <a:p>
            <a:r>
              <a:rPr lang="ru-RU" b="1" i="1" dirty="0" smtClean="0"/>
              <a:t>В существительных с твердой основой пишется суффикс  -ОНЬК-:  </a:t>
            </a:r>
            <a:r>
              <a:rPr lang="ru-RU" b="1" i="1" dirty="0" err="1" smtClean="0"/>
              <a:t>берёзОНЬКа</a:t>
            </a:r>
            <a:r>
              <a:rPr lang="ru-RU" b="1" i="1" dirty="0" smtClean="0"/>
              <a:t>, </a:t>
            </a:r>
            <a:r>
              <a:rPr lang="ru-RU" b="1" i="1" dirty="0" err="1" smtClean="0"/>
              <a:t>липОНЬКа</a:t>
            </a:r>
            <a:r>
              <a:rPr lang="ru-RU" b="1" i="1" dirty="0" smtClean="0"/>
              <a:t>, </a:t>
            </a:r>
            <a:r>
              <a:rPr lang="ru-RU" b="1" i="1" dirty="0" err="1" smtClean="0"/>
              <a:t>лисОНЬКа</a:t>
            </a:r>
            <a:r>
              <a:rPr lang="ru-RU" b="1" i="1" dirty="0" smtClean="0"/>
              <a:t>. </a:t>
            </a:r>
            <a:endParaRPr lang="ru-RU" dirty="0" smtClean="0"/>
          </a:p>
          <a:p>
            <a:r>
              <a:rPr lang="ru-RU" b="1" i="1" dirty="0" smtClean="0"/>
              <a:t>Суффикс –ОНК- (-ЁНК-) имеет пренебрежительный оттенок: </a:t>
            </a:r>
            <a:r>
              <a:rPr lang="ru-RU" b="1" i="1" dirty="0" err="1" smtClean="0"/>
              <a:t>девчОНКа</a:t>
            </a:r>
            <a:r>
              <a:rPr lang="ru-RU" b="1" i="1" dirty="0" smtClean="0"/>
              <a:t>, </a:t>
            </a:r>
            <a:r>
              <a:rPr lang="ru-RU" b="1" i="1" dirty="0" err="1" smtClean="0"/>
              <a:t>клячОНКа</a:t>
            </a:r>
            <a:r>
              <a:rPr lang="ru-RU" b="1" i="1" dirty="0" smtClean="0"/>
              <a:t>, </a:t>
            </a:r>
            <a:r>
              <a:rPr lang="ru-RU" b="1" i="1" dirty="0" err="1" smtClean="0"/>
              <a:t>шубЁНКа</a:t>
            </a:r>
            <a:r>
              <a:rPr lang="ru-RU" b="1" i="1" dirty="0" smtClean="0"/>
              <a:t>, </a:t>
            </a:r>
            <a:r>
              <a:rPr lang="ru-RU" b="1" i="1" dirty="0" err="1" smtClean="0"/>
              <a:t>речОНКа</a:t>
            </a:r>
            <a:r>
              <a:rPr lang="ru-RU" b="1" i="1" dirty="0" smtClean="0"/>
              <a:t>.</a:t>
            </a:r>
            <a:endParaRPr lang="ru-RU" dirty="0" smtClean="0"/>
          </a:p>
          <a:p>
            <a:r>
              <a:rPr lang="ru-RU" b="1" i="1" dirty="0" smtClean="0"/>
              <a:t>В существительных, обозначающих лиц женского пола, пишется суффикс –ЕНК- </a:t>
            </a:r>
            <a:r>
              <a:rPr lang="ru-RU" b="1" i="1" dirty="0" err="1" smtClean="0"/>
              <a:t>нищЕНКа</a:t>
            </a:r>
            <a:r>
              <a:rPr lang="ru-RU" b="1" i="1" dirty="0" smtClean="0"/>
              <a:t>,  </a:t>
            </a:r>
            <a:r>
              <a:rPr lang="ru-RU" b="1" i="1" dirty="0" err="1" smtClean="0"/>
              <a:t>монашЕНКа</a:t>
            </a:r>
            <a:r>
              <a:rPr lang="ru-RU" b="1" i="1" dirty="0" smtClean="0"/>
              <a:t>,  </a:t>
            </a:r>
            <a:r>
              <a:rPr lang="ru-RU" b="1" i="1" dirty="0" err="1" smtClean="0"/>
              <a:t>францужЕНКа</a:t>
            </a:r>
            <a:r>
              <a:rPr lang="ru-RU" b="1" i="1" dirty="0" smtClean="0"/>
              <a:t>,  </a:t>
            </a:r>
            <a:r>
              <a:rPr lang="ru-RU" b="1" i="1" dirty="0" err="1" smtClean="0"/>
              <a:t>черкешЕНКа</a:t>
            </a:r>
            <a:r>
              <a:rPr lang="ru-RU" b="1" i="1" dirty="0" smtClean="0"/>
              <a:t>,  </a:t>
            </a:r>
            <a:r>
              <a:rPr lang="ru-RU" b="1" i="1" dirty="0" err="1" smtClean="0"/>
              <a:t>бежЕНКа</a:t>
            </a:r>
            <a:r>
              <a:rPr lang="ru-RU" b="1" i="1" dirty="0" smtClean="0"/>
              <a:t>,  </a:t>
            </a:r>
            <a:r>
              <a:rPr lang="ru-RU" b="1" i="1" dirty="0" err="1" smtClean="0"/>
              <a:t>нежЕНКа</a:t>
            </a:r>
            <a:r>
              <a:rPr lang="ru-RU" b="1" i="1" dirty="0" smtClean="0"/>
              <a:t>,  а также в слове </a:t>
            </a:r>
            <a:r>
              <a:rPr lang="ru-RU" b="1" i="1" dirty="0" err="1" smtClean="0"/>
              <a:t>лесЕНКа</a:t>
            </a:r>
            <a:r>
              <a:rPr lang="ru-RU" b="1" i="1" dirty="0" smtClean="0"/>
              <a:t>.</a:t>
            </a:r>
            <a:endParaRPr lang="ru-RU" dirty="0" smtClean="0"/>
          </a:p>
          <a:p>
            <a:r>
              <a:rPr lang="ru-RU" b="1" i="1" dirty="0" smtClean="0"/>
              <a:t>Нужно запомнить правописание слов паинька, заинька, </a:t>
            </a:r>
            <a:r>
              <a:rPr lang="ru-RU" b="1" i="1" dirty="0" err="1" smtClean="0"/>
              <a:t>баиньки</a:t>
            </a:r>
            <a:r>
              <a:rPr lang="ru-RU" b="1" i="1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42</TotalTime>
  <Words>745</Words>
  <Application>Microsoft Office PowerPoint</Application>
  <PresentationFormat>Экран (4:3)</PresentationFormat>
  <Paragraphs>83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     Правописание гласных в суффиксах  имён существительных  (морфологические нормы)</vt:lpstr>
      <vt:lpstr>Слайд 2</vt:lpstr>
      <vt:lpstr>Слайд 3</vt:lpstr>
      <vt:lpstr>   Братец, борец, красавец, бакинец, волгоградец, хлебец, гребец, молодец,        храбрец, рассказец, хитрец, пловец, чтец, гвардеец, горец, посланец, испанец,     суворовец, жнец, столбец, кореец, гордец, казанец, лжец.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Распределите слова в два столбика: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Правописание гласных в суффиксах  имён существительных  (морфологические нормы)</dc:title>
  <dc:creator>Резеда</dc:creator>
  <cp:lastModifiedBy>Резеда</cp:lastModifiedBy>
  <cp:revision>21</cp:revision>
  <dcterms:created xsi:type="dcterms:W3CDTF">2012-02-08T08:31:29Z</dcterms:created>
  <dcterms:modified xsi:type="dcterms:W3CDTF">2013-01-21T15:36:25Z</dcterms:modified>
</cp:coreProperties>
</file>