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9" r:id="rId3"/>
    <p:sldId id="310" r:id="rId4"/>
    <p:sldId id="311" r:id="rId5"/>
    <p:sldId id="313" r:id="rId6"/>
    <p:sldId id="314" r:id="rId7"/>
    <p:sldId id="316" r:id="rId8"/>
    <p:sldId id="317" r:id="rId9"/>
    <p:sldId id="318" r:id="rId10"/>
    <p:sldId id="326" r:id="rId11"/>
    <p:sldId id="319" r:id="rId12"/>
    <p:sldId id="321" r:id="rId13"/>
    <p:sldId id="322" r:id="rId14"/>
    <p:sldId id="323" r:id="rId15"/>
    <p:sldId id="261" r:id="rId16"/>
    <p:sldId id="264" r:id="rId17"/>
    <p:sldId id="265" r:id="rId18"/>
    <p:sldId id="266" r:id="rId19"/>
    <p:sldId id="296" r:id="rId20"/>
    <p:sldId id="268" r:id="rId21"/>
    <p:sldId id="297" r:id="rId22"/>
    <p:sldId id="324" r:id="rId23"/>
    <p:sldId id="325" r:id="rId24"/>
    <p:sldId id="30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4660"/>
  </p:normalViewPr>
  <p:slideViewPr>
    <p:cSldViewPr>
      <p:cViewPr>
        <p:scale>
          <a:sx n="76" d="100"/>
          <a:sy n="76" d="100"/>
        </p:scale>
        <p:origin x="-1536" y="-2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62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913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72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86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570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54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4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5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31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3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6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C0305-B106-4555-95DB-224CB7348401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A53B0-CCB3-4B0D-9A97-CC33A19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85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41-45.su/" TargetMode="External"/><Relationship Id="rId2" Type="http://schemas.openxmlformats.org/officeDocument/2006/relationships/hyperlink" Target="http://tatfrontu.ru/content/mbou-isenbaevskaya-srednyaya-obshcheobrazovatelnaya-shkola-agryzskogo-municipalnogo-rayon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.tatar.ru/agryz/isenbayevo/sch/page1688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525658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МБОУ </a:t>
            </a:r>
            <a:r>
              <a:rPr lang="ru-RU" sz="2800" b="1" dirty="0" err="1"/>
              <a:t>Исенбаевская</a:t>
            </a:r>
            <a:r>
              <a:rPr lang="ru-RU" sz="2800" b="1" dirty="0"/>
              <a:t> СОШ </a:t>
            </a:r>
            <a:r>
              <a:rPr lang="ru-RU" sz="2800" b="1" dirty="0" err="1"/>
              <a:t>Агрызского</a:t>
            </a:r>
            <a:r>
              <a:rPr lang="ru-RU" sz="2800" b="1" dirty="0"/>
              <a:t> муниципального района Республики Татарстан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«Музей </a:t>
            </a:r>
            <a:r>
              <a:rPr lang="ru-RU" sz="2800" b="1" dirty="0"/>
              <a:t>истории села </a:t>
            </a:r>
            <a:r>
              <a:rPr lang="ru-RU" sz="2800" b="1" dirty="0" err="1" smtClean="0"/>
              <a:t>Исенбаево</a:t>
            </a:r>
            <a:r>
              <a:rPr lang="ru-RU" sz="2800" b="1" dirty="0" smtClean="0"/>
              <a:t>»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589240"/>
            <a:ext cx="6408712" cy="9361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2022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музея - </a:t>
            </a: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Музей </a:t>
            </a: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села </a:t>
            </a:r>
            <a:r>
              <a:rPr lang="ru-RU" sz="2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Исенбаево</a:t>
            </a:r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музея -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Агрызский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район, с.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Исенбаево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, ул. Школьная,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д.8</a:t>
            </a:r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музея -  Ноябрь 1984</a:t>
            </a:r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музея - </a:t>
            </a:r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Историческое краеведение</a:t>
            </a:r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Основатель музея  -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Заслуженный учитель школ ТАССР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Фатхия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Назиевна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музея – учитель истории и обществознании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Зайнуллина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Гузалия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Закиевна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909" y="4149080"/>
            <a:ext cx="1471356" cy="196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89909" y="6133658"/>
            <a:ext cx="1453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Ф.Н.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94122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b="1" dirty="0">
                <a:latin typeface="Times New Roman"/>
                <a:ea typeface="Times New Roman"/>
              </a:rPr>
              <a:t>Цель</a:t>
            </a:r>
            <a:r>
              <a:rPr lang="ru-RU" sz="1600" dirty="0">
                <a:latin typeface="Times New Roman"/>
                <a:ea typeface="Times New Roman"/>
              </a:rPr>
              <a:t>: способствовать воспитанию у обучающихся патриотизма, гражданственности, бережного отношения к традициям, культуре и истории своего и других народов, приобщению обучающихся к историческому и духовному  наследию родного края через практическое участие в сборе и хранении документов, изучении и благоустройстве исторических и культурных памятников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b="1" dirty="0">
                <a:latin typeface="Times New Roman"/>
                <a:ea typeface="Times New Roman"/>
              </a:rPr>
              <a:t>Задачи</a:t>
            </a:r>
            <a:r>
              <a:rPr lang="ru-RU" sz="1600" dirty="0">
                <a:latin typeface="Times New Roman"/>
                <a:ea typeface="Times New Roman"/>
              </a:rPr>
              <a:t>: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-охрана и пропаганда памятников истории, культуры и природы родного края путем выявления, изучения, сбора и хранения музейных предметов, формирования фонда школьного музея и обеспечение его сохранности;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- осуществление воспитательной и образовательной деятельности музейными средствами; работа по увековечению памяти участников ВОВ и локальных конфликтов, тружеников тыла, знаменитых людей села </a:t>
            </a:r>
            <a:r>
              <a:rPr lang="ru-RU" sz="1600" dirty="0" err="1">
                <a:latin typeface="Times New Roman"/>
                <a:ea typeface="Times New Roman"/>
              </a:rPr>
              <a:t>Исенбаево</a:t>
            </a:r>
            <a:r>
              <a:rPr lang="ru-RU" sz="1600" dirty="0">
                <a:latin typeface="Times New Roman"/>
                <a:ea typeface="Times New Roman"/>
              </a:rPr>
              <a:t>, </a:t>
            </a:r>
            <a:r>
              <a:rPr lang="ru-RU" sz="1600" dirty="0" err="1">
                <a:latin typeface="Times New Roman"/>
                <a:ea typeface="Times New Roman"/>
              </a:rPr>
              <a:t>Агрызского</a:t>
            </a:r>
            <a:r>
              <a:rPr lang="ru-RU" sz="1600" dirty="0">
                <a:latin typeface="Times New Roman"/>
                <a:ea typeface="Times New Roman"/>
              </a:rPr>
              <a:t> района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- активная экскурсионно-массовая работа с обучающимися, населением, тесная связь с ветеранами и общественными объединениями;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- организация культурно-просветительской, методической, информационной  и иной деятельности, разрешённой законом;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/>
                <a:ea typeface="Times New Roman"/>
              </a:rPr>
              <a:t>- развитие системы дополнительного образования обучающихся, социального воспитания, детского самоуправления.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3187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hangingPunct="0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Перечень документации школьного музея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1. </a:t>
            </a:r>
            <a:r>
              <a:rPr lang="ru-RU" sz="1600" dirty="0">
                <a:latin typeface="Times New Roman"/>
                <a:ea typeface="Times New Roman"/>
              </a:rPr>
              <a:t>Учредительные документы: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1.1Положение </a:t>
            </a:r>
            <a:r>
              <a:rPr lang="ru-RU" sz="1600" dirty="0">
                <a:latin typeface="Times New Roman"/>
                <a:ea typeface="Times New Roman"/>
              </a:rPr>
              <a:t>(Устав) школьного музея .Положение о совете музея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1.2</a:t>
            </a:r>
            <a:r>
              <a:rPr lang="ru-RU" sz="1600" dirty="0">
                <a:latin typeface="Times New Roman"/>
                <a:ea typeface="Times New Roman"/>
              </a:rPr>
              <a:t>. Приказ о назначении руководителя данного музея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1.3</a:t>
            </a:r>
            <a:r>
              <a:rPr lang="ru-RU" sz="1600" dirty="0">
                <a:latin typeface="Times New Roman"/>
                <a:ea typeface="Times New Roman"/>
              </a:rPr>
              <a:t>. Свидетельство о статусе школьного музея. 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2.Аттестационные документы: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2.1.Паспорт </a:t>
            </a:r>
            <a:r>
              <a:rPr lang="ru-RU" sz="1600" dirty="0">
                <a:latin typeface="Times New Roman"/>
                <a:ea typeface="Times New Roman"/>
              </a:rPr>
              <a:t>школьного музея (учетная карточка)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2.2</a:t>
            </a:r>
            <a:r>
              <a:rPr lang="ru-RU" sz="1600" dirty="0">
                <a:latin typeface="Times New Roman"/>
                <a:ea typeface="Times New Roman"/>
              </a:rPr>
              <a:t>. Информационная карта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3. Документы по организации  деятельности музея: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3.1</a:t>
            </a:r>
            <a:r>
              <a:rPr lang="ru-RU" sz="1600" dirty="0">
                <a:latin typeface="Times New Roman"/>
                <a:ea typeface="Times New Roman"/>
              </a:rPr>
              <a:t>. Программа деятельности школьного музея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3.2</a:t>
            </a:r>
            <a:r>
              <a:rPr lang="ru-RU" sz="1600" dirty="0">
                <a:latin typeface="Times New Roman"/>
                <a:ea typeface="Times New Roman"/>
              </a:rPr>
              <a:t>. План работы школьного музея по разделам деятельности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3.3</a:t>
            </a:r>
            <a:r>
              <a:rPr lang="ru-RU" sz="1600" dirty="0">
                <a:latin typeface="Times New Roman"/>
                <a:ea typeface="Times New Roman"/>
              </a:rPr>
              <a:t>. Анализ работы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4.Учетная документация: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4.1.Ивентарная </a:t>
            </a:r>
            <a:r>
              <a:rPr lang="ru-RU" sz="1600" dirty="0">
                <a:latin typeface="Times New Roman"/>
                <a:ea typeface="Times New Roman"/>
              </a:rPr>
              <a:t>книга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4.2</a:t>
            </a:r>
            <a:r>
              <a:rPr lang="ru-RU" sz="1600" dirty="0">
                <a:latin typeface="Times New Roman"/>
                <a:ea typeface="Times New Roman"/>
              </a:rPr>
              <a:t>. Книга отзывов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4.3</a:t>
            </a:r>
            <a:r>
              <a:rPr lang="ru-RU" sz="1600" dirty="0">
                <a:latin typeface="Times New Roman"/>
                <a:ea typeface="Times New Roman"/>
              </a:rPr>
              <a:t>. Портфолио достижений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4.4</a:t>
            </a:r>
            <a:r>
              <a:rPr lang="ru-RU" sz="1600" dirty="0">
                <a:latin typeface="Times New Roman"/>
                <a:ea typeface="Times New Roman"/>
              </a:rPr>
              <a:t>. Отражение деятельности музея в СМИ и других изданиях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4.5</a:t>
            </a:r>
            <a:r>
              <a:rPr lang="ru-RU" sz="1600" dirty="0">
                <a:latin typeface="Times New Roman"/>
                <a:ea typeface="Times New Roman"/>
              </a:rPr>
              <a:t>. Акты приема экспонатов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/>
                <a:ea typeface="Times New Roman"/>
              </a:rPr>
              <a:t>	4.6</a:t>
            </a:r>
            <a:r>
              <a:rPr lang="ru-RU" sz="1600" dirty="0">
                <a:latin typeface="Times New Roman"/>
                <a:ea typeface="Times New Roman"/>
              </a:rPr>
              <a:t>. Книга учета научно-методического фонда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9217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0364" y="-171400"/>
            <a:ext cx="83802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  <a:p>
            <a:r>
              <a:rPr lang="ru-RU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музея</a:t>
            </a:r>
          </a:p>
          <a:p>
            <a:r>
              <a:rPr lang="ru-RU" sz="2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Поисково- исследовательская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endParaRPr lang="ru-RU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3" descr="F:\день села\Хатам абыйда\PDR_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35" y="2088074"/>
            <a:ext cx="3174822" cy="238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DCIM\101MSDCF\DSC00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6792"/>
            <a:ext cx="3049359" cy="228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Школа\Desktop\Музей 2\Фотооо\hiOYlRfVyf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51" y="4221088"/>
            <a:ext cx="3049359" cy="228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Школа\Desktop\Музей 2\Фотооо\DSC005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417996"/>
            <a:ext cx="3048956" cy="228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DCIM\101MSDCF\DSC003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33883"/>
            <a:ext cx="3049359" cy="228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85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82809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Экспозиционно </a:t>
            </a:r>
            <a:r>
              <a:rPr lang="ru-RU" sz="2000" dirty="0" smtClean="0">
                <a:latin typeface="Times New Roman"/>
                <a:ea typeface="Calibri"/>
              </a:rPr>
              <a:t>- ф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ондовая работа (обеспечение сохранности музейных предметов, их учет в инвентарной книге музея,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обновление экспозиций, передвижные вставки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)</a:t>
            </a:r>
            <a:endParaRPr lang="ru-RU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</p:txBody>
      </p:sp>
      <p:pic>
        <p:nvPicPr>
          <p:cNvPr id="17410" name="Picture 2" descr="D:\DCIM\101MSDCF\DSC004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53" y="2636912"/>
            <a:ext cx="4283969" cy="321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D:\DCIM\101MSDCF\DSC00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144" y="1844824"/>
            <a:ext cx="4311576" cy="323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3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DCIM\101MSDCF\DSC01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15" y="3717032"/>
            <a:ext cx="3491880" cy="26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D:\DCIM\101MSDCF\DSC012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DCIM\101MSDCF\DSC012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28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Экскурсионно-массовая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работа, связь с ветеранами, общественными объединениями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88" y="1412775"/>
            <a:ext cx="3837388" cy="288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461" y="1412777"/>
            <a:ext cx="3951980" cy="288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61600"/>
            <a:ext cx="3730625" cy="279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10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Культурно-просветительская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, информационная, методическая, работа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3692863" cy="254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45296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157" y="4077072"/>
            <a:ext cx="3384376" cy="23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40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Ежегодно проводимые мероприятия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Линейка Памяти (3 декабря в День неизвестного солдата, 22 июня в День Памяти и скорби у мемориала «Памяти участников Великой Отечественной войны </a:t>
            </a:r>
            <a:r>
              <a:rPr lang="ru-RU" dirty="0" err="1">
                <a:latin typeface="Times New Roman"/>
                <a:ea typeface="Calibri"/>
              </a:rPr>
              <a:t>с.Исенбаево</a:t>
            </a:r>
            <a:r>
              <a:rPr lang="ru-RU" dirty="0">
                <a:latin typeface="Times New Roman"/>
                <a:ea typeface="Calibri"/>
              </a:rPr>
              <a:t>»)</a:t>
            </a:r>
            <a:endParaRPr lang="ru-RU" sz="1800" dirty="0">
              <a:latin typeface="Times New Roman"/>
              <a:ea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Уроки мужества (27 января в День полного освобождения Ленинграда от блокады; 15 февраля в День Памяти о россиянах, исполнивших служебный долг в Афганистане)</a:t>
            </a:r>
            <a:endParaRPr lang="ru-RU" sz="1800" dirty="0">
              <a:latin typeface="Times New Roman"/>
              <a:ea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Экскурсии в музее (обзорная экскурсия «История села </a:t>
            </a:r>
            <a:r>
              <a:rPr lang="ru-RU" dirty="0" err="1">
                <a:latin typeface="Times New Roman"/>
                <a:ea typeface="Calibri"/>
              </a:rPr>
              <a:t>Исенбаево</a:t>
            </a:r>
            <a:r>
              <a:rPr lang="ru-RU" dirty="0">
                <a:latin typeface="Times New Roman"/>
                <a:ea typeface="Calibri"/>
              </a:rPr>
              <a:t>», тематические – «Традиционные занятия </a:t>
            </a:r>
            <a:r>
              <a:rPr lang="ru-RU" dirty="0" err="1">
                <a:latin typeface="Times New Roman"/>
                <a:ea typeface="Calibri"/>
              </a:rPr>
              <a:t>исенбаевцев</a:t>
            </a:r>
            <a:r>
              <a:rPr lang="ru-RU" dirty="0">
                <a:latin typeface="Times New Roman"/>
                <a:ea typeface="Calibri"/>
              </a:rPr>
              <a:t> в начале ХХ в»; «Следы медресе </a:t>
            </a:r>
            <a:r>
              <a:rPr lang="ru-RU" dirty="0" err="1">
                <a:latin typeface="Times New Roman"/>
                <a:ea typeface="Calibri"/>
              </a:rPr>
              <a:t>Буби</a:t>
            </a:r>
            <a:r>
              <a:rPr lang="ru-RU" dirty="0">
                <a:latin typeface="Times New Roman"/>
                <a:ea typeface="Calibri"/>
              </a:rPr>
              <a:t> в </a:t>
            </a:r>
            <a:r>
              <a:rPr lang="ru-RU" dirty="0" err="1">
                <a:latin typeface="Times New Roman"/>
                <a:ea typeface="Calibri"/>
              </a:rPr>
              <a:t>Исенбаево</a:t>
            </a:r>
            <a:r>
              <a:rPr lang="ru-RU" dirty="0">
                <a:latin typeface="Times New Roman"/>
                <a:ea typeface="Calibri"/>
              </a:rPr>
              <a:t>»; «</a:t>
            </a:r>
            <a:r>
              <a:rPr lang="ru-RU" dirty="0" err="1">
                <a:latin typeface="Times New Roman"/>
                <a:ea typeface="Calibri"/>
              </a:rPr>
              <a:t>Исенбаевцы</a:t>
            </a:r>
            <a:r>
              <a:rPr lang="ru-RU" dirty="0">
                <a:latin typeface="Times New Roman"/>
                <a:ea typeface="Calibri"/>
              </a:rPr>
              <a:t> – на фронтах Великой Отечественной войны»</a:t>
            </a:r>
            <a:endParaRPr lang="ru-RU" sz="1800" dirty="0">
              <a:latin typeface="Times New Roman"/>
              <a:ea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Музейные уроки («Фронтовые письма односельчан»; «Воспоминания детей войны»; «</a:t>
            </a:r>
            <a:r>
              <a:rPr lang="ru-RU" dirty="0" err="1">
                <a:latin typeface="Times New Roman"/>
                <a:ea typeface="Calibri"/>
              </a:rPr>
              <a:t>Исенбаевцы</a:t>
            </a:r>
            <a:r>
              <a:rPr lang="ru-RU" dirty="0">
                <a:latin typeface="Times New Roman"/>
                <a:ea typeface="Calibri"/>
              </a:rPr>
              <a:t> – герои Великой Отечественной войны»)</a:t>
            </a:r>
            <a:endParaRPr lang="ru-RU" sz="1800" dirty="0">
              <a:latin typeface="Times New Roman"/>
              <a:ea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Выставки («Этапы большого пути: вклад </a:t>
            </a:r>
            <a:r>
              <a:rPr lang="ru-RU" dirty="0" err="1">
                <a:latin typeface="Times New Roman"/>
                <a:ea typeface="Calibri"/>
              </a:rPr>
              <a:t>исенбаевцев</a:t>
            </a:r>
            <a:r>
              <a:rPr lang="ru-RU" dirty="0">
                <a:latin typeface="Times New Roman"/>
                <a:ea typeface="Calibri"/>
              </a:rPr>
              <a:t> в развитие Республики Татарстан»; «История </a:t>
            </a:r>
            <a:r>
              <a:rPr lang="ru-RU" dirty="0" err="1">
                <a:latin typeface="Times New Roman"/>
                <a:ea typeface="Calibri"/>
              </a:rPr>
              <a:t>Исенбаевской</a:t>
            </a:r>
            <a:r>
              <a:rPr lang="ru-RU" dirty="0">
                <a:latin typeface="Times New Roman"/>
                <a:ea typeface="Calibri"/>
              </a:rPr>
              <a:t> школы»; «Мои родные – защитники отечества») </a:t>
            </a:r>
            <a:endParaRPr lang="ru-RU" sz="1800" dirty="0">
              <a:latin typeface="Times New Roman"/>
              <a:ea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>
                <a:latin typeface="Times New Roman"/>
                <a:ea typeface="Calibri"/>
              </a:rPr>
              <a:t>Учебно-исследовательские проекты («Моя семья в истории Великой Отечественной войны»; «Моя семья в истории Республики»)</a:t>
            </a:r>
            <a:endParaRPr lang="ru-RU" sz="18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Акции («Бессмертный полк», «Поздравление ветерану»)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1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hangingPunct="0">
              <a:spcAft>
                <a:spcPts val="0"/>
              </a:spcAft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Совет музея (актив музея)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0" indent="0" algn="just" hangingPunct="0"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</a:rPr>
              <a:t>  </a:t>
            </a:r>
            <a:r>
              <a:rPr lang="ru-RU" sz="2400" dirty="0" smtClean="0">
                <a:latin typeface="Times New Roman"/>
                <a:ea typeface="Times New Roman"/>
              </a:rPr>
              <a:t>Учитель истории и обществознании     </a:t>
            </a:r>
            <a:r>
              <a:rPr lang="ru-RU" sz="2400" dirty="0" err="1" smtClean="0">
                <a:latin typeface="Times New Roman"/>
                <a:ea typeface="Times New Roman"/>
              </a:rPr>
              <a:t>Зайнуллина</a:t>
            </a:r>
            <a:r>
              <a:rPr lang="ru-RU" sz="2400" dirty="0" smtClean="0">
                <a:latin typeface="Times New Roman"/>
                <a:ea typeface="Times New Roman"/>
              </a:rPr>
              <a:t> Г.З., 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   Учитель информатики </a:t>
            </a:r>
            <a:r>
              <a:rPr lang="ru-RU" sz="2400" dirty="0">
                <a:latin typeface="Times New Roman"/>
                <a:ea typeface="Times New Roman"/>
              </a:rPr>
              <a:t>Исмагилова Г.Ф</a:t>
            </a:r>
            <a:r>
              <a:rPr lang="ru-RU" sz="2400" dirty="0" smtClean="0">
                <a:latin typeface="Times New Roman"/>
                <a:ea typeface="Times New Roman"/>
              </a:rPr>
              <a:t>., 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</a:rPr>
              <a:t>   Секретарь Садыкова </a:t>
            </a:r>
            <a:r>
              <a:rPr lang="ru-RU" sz="2400" dirty="0">
                <a:latin typeface="Times New Roman"/>
                <a:ea typeface="Times New Roman"/>
              </a:rPr>
              <a:t>Э.Х</a:t>
            </a:r>
            <a:r>
              <a:rPr lang="ru-RU" sz="2400" dirty="0" smtClean="0">
                <a:latin typeface="Times New Roman"/>
                <a:ea typeface="Times New Roman"/>
              </a:rPr>
              <a:t>.,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</a:rPr>
              <a:t>   Учитель начальных классов </a:t>
            </a:r>
            <a:r>
              <a:rPr lang="ru-RU" sz="2400" dirty="0" err="1" smtClean="0">
                <a:latin typeface="Times New Roman"/>
                <a:ea typeface="Times New Roman"/>
              </a:rPr>
              <a:t>Латыпова</a:t>
            </a:r>
            <a:r>
              <a:rPr lang="ru-RU" sz="2400" dirty="0" smtClean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А. Р</a:t>
            </a:r>
            <a:r>
              <a:rPr lang="ru-RU" sz="2400" dirty="0" smtClean="0">
                <a:latin typeface="Times New Roman"/>
                <a:ea typeface="Times New Roman"/>
              </a:rPr>
              <a:t>.,</a:t>
            </a: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     ЗДВР </a:t>
            </a:r>
            <a:r>
              <a:rPr lang="ru-RU" sz="2400" dirty="0" err="1" smtClean="0">
                <a:latin typeface="Times New Roman"/>
                <a:ea typeface="Times New Roman"/>
              </a:rPr>
              <a:t>Хамидуллина</a:t>
            </a:r>
            <a:r>
              <a:rPr lang="ru-RU" sz="2400" dirty="0" smtClean="0">
                <a:latin typeface="Times New Roman"/>
                <a:ea typeface="Times New Roman"/>
              </a:rPr>
              <a:t> А.Р.</a:t>
            </a:r>
            <a:endParaRPr lang="ru-RU" sz="2400" dirty="0">
              <a:latin typeface="Times New Roman"/>
              <a:ea typeface="Times New Roman"/>
            </a:endParaRPr>
          </a:p>
          <a:p>
            <a:pPr marL="0" indent="0" algn="just" hangingPunct="0">
              <a:spcAft>
                <a:spcPts val="0"/>
              </a:spcAft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    Ученики</a:t>
            </a:r>
            <a:r>
              <a:rPr lang="ru-RU" sz="2400" dirty="0">
                <a:latin typeface="Times New Roman"/>
                <a:ea typeface="Times New Roman"/>
              </a:rPr>
              <a:t>: Щукина К., </a:t>
            </a:r>
            <a:r>
              <a:rPr lang="ru-RU" sz="2400" dirty="0" err="1">
                <a:latin typeface="Times New Roman"/>
                <a:ea typeface="Times New Roman"/>
              </a:rPr>
              <a:t>Латыпова</a:t>
            </a:r>
            <a:r>
              <a:rPr lang="ru-RU" sz="2400" dirty="0">
                <a:latin typeface="Times New Roman"/>
                <a:ea typeface="Times New Roman"/>
              </a:rPr>
              <a:t> Э.,</a:t>
            </a:r>
            <a:r>
              <a:rPr lang="ru-RU" sz="2400" dirty="0" err="1">
                <a:latin typeface="Times New Roman"/>
                <a:ea typeface="Times New Roman"/>
              </a:rPr>
              <a:t>Газизова</a:t>
            </a:r>
            <a:r>
              <a:rPr lang="ru-RU" sz="2400" dirty="0">
                <a:latin typeface="Times New Roman"/>
                <a:ea typeface="Times New Roman"/>
              </a:rPr>
              <a:t> А..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65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9005" y="309674"/>
            <a:ext cx="828092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Фонды музея</a:t>
            </a:r>
          </a:p>
          <a:p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Общее количество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экспонатов в основном фонде: 700</a:t>
            </a:r>
            <a:endParaRPr lang="ru-RU" sz="20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  <a:p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В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научно – вспомогательном фонде: более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400</a:t>
            </a:r>
            <a:endParaRPr lang="ru-RU" sz="20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  <a:p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Характеристика экспонатов в основном фонде: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вещевые источники</a:t>
            </a:r>
          </a:p>
        </p:txBody>
      </p:sp>
      <p:pic>
        <p:nvPicPr>
          <p:cNvPr id="3074" name="Picture 2" descr="C:\Users\Школа\Desktop\Фотоаппарат\DSC016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93" y="3377453"/>
            <a:ext cx="3363838" cy="25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Школа\Desktop\Фотоаппарат\DSC017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931" y="2636912"/>
            <a:ext cx="2625617" cy="35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Школа\Desktop\Фотоаппарат\DSC016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1" y="2636912"/>
            <a:ext cx="2668501" cy="3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230425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Письменные </a:t>
            </a:r>
            <a:r>
              <a:rPr lang="ru-RU" sz="20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источники: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Свидетельства об окончании школьного обучения 1906 г., 1934 г., 1944 г., </a:t>
            </a:r>
            <a:r>
              <a:rPr lang="ru-RU" sz="2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документы личного архива директоров школы М.И. Даутова,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М.Я </a:t>
            </a:r>
            <a:r>
              <a:rPr lang="ru-RU" sz="2000" b="1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Танашева</a:t>
            </a:r>
            <a:r>
              <a:rPr lang="ru-RU" sz="2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, Почетные грамоты трудящихся колхоза «Рассвет», школьного коллектива, воспоминания односельчан, книги, брошюры с автографами авторов – выпускников Исенбаевской школы, фронтовые письма, нумизматическая коллекция.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20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098" name="Picture 2" descr="C:\Users\Школа\Desktop\Фотоаппарат\DSC016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5455" r="5017" b="3838"/>
          <a:stretch/>
        </p:blipFill>
        <p:spPr bwMode="auto">
          <a:xfrm>
            <a:off x="755576" y="2420888"/>
            <a:ext cx="2678779" cy="410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Школа\Desktop\Фотоаппарат\DSC017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/>
          <a:stretch/>
        </p:blipFill>
        <p:spPr bwMode="auto">
          <a:xfrm>
            <a:off x="3851920" y="2614883"/>
            <a:ext cx="425018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55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476672"/>
            <a:ext cx="831641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и</a:t>
            </a:r>
            <a:r>
              <a:rPr lang="ru-RU" sz="20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зобразительные источники: 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фотографии </a:t>
            </a:r>
            <a:r>
              <a:rPr lang="ru-RU" sz="2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1930 – 2000 гг., школьные фотоальбомы </a:t>
            </a:r>
            <a:r>
              <a:rPr lang="ru-RU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разных лет, рисунки учащихся разных лет.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кино и </a:t>
            </a:r>
            <a:r>
              <a:rPr lang="ru-RU" sz="2000" b="1" i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</a:rPr>
              <a:t>фоноисточники</a:t>
            </a:r>
            <a:endParaRPr lang="ru-RU" sz="2000" b="1" i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prstClr val="black"/>
              </a:solidFill>
            </a:endParaRPr>
          </a:p>
        </p:txBody>
      </p:sp>
      <p:pic>
        <p:nvPicPr>
          <p:cNvPr id="5122" name="Picture 2" descr="C:\Users\Школа\Desktop\Фотоаппарат\DSC017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3381840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Школа\Desktop\Фотоаппарат\DSC017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9"/>
          <a:stretch/>
        </p:blipFill>
        <p:spPr bwMode="auto">
          <a:xfrm>
            <a:off x="4788024" y="1554024"/>
            <a:ext cx="3651870" cy="458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2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6632"/>
            <a:ext cx="77768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Разделы экспозиции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Этнографический раздел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(семейный быт жителей села   </a:t>
            </a:r>
          </a:p>
          <a:p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Исенбаево в конце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XIX –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начале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XX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в., обычаи, общественные  </a:t>
            </a:r>
          </a:p>
          <a:p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отношения, религия, образование)</a:t>
            </a:r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  <a:p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 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6151" name="Picture 7" descr="D:\DCIM\101MSDCF\DSC012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11692"/>
            <a:ext cx="4283968" cy="3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CIM\101MSDCF\DSC012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3230666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15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0303"/>
            <a:ext cx="806489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ru-RU" sz="2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Исенбаево с 1917 года до конца 1920 – х годов</a:t>
            </a:r>
          </a:p>
          <a:p>
            <a:endParaRPr lang="ru-RU" sz="2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  <a:p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8194" name="Picture 2" descr="C:\Users\Школа\Desktop\Музей 2\Фотооо\DSC012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6" y="1205966"/>
            <a:ext cx="4107440" cy="485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Школа\Desktop\Фотоаппарат\DSC018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3" r="21738" b="7496"/>
          <a:stretch/>
        </p:blipFill>
        <p:spPr bwMode="auto">
          <a:xfrm>
            <a:off x="4572000" y="810433"/>
            <a:ext cx="2413850" cy="245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Школа\Desktop\Фотоаппарат\DSC018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r="5122" b="5321"/>
          <a:stretch/>
        </p:blipFill>
        <p:spPr bwMode="auto">
          <a:xfrm>
            <a:off x="5220072" y="2973168"/>
            <a:ext cx="373700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05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8"/>
            <a:ext cx="763284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Исенбаево в 1930 – е годы </a:t>
            </a:r>
            <a:endParaRPr lang="ru-RU" sz="2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11266" name="Picture 2" descr="C:\Users\Школа\Desktop\Музей 2\Фотооо\DSC012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56256"/>
            <a:ext cx="4054202" cy="49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Школа\Desktop\Фотоаппарат\DSC016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763" y="758311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Школа\Desktop\Фотоаппарат\DSC016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16" y="3477135"/>
            <a:ext cx="3570532" cy="267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09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620688"/>
            <a:ext cx="792088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Исенбаево в годы Великой Отечественной войны</a:t>
            </a:r>
            <a:endParaRPr lang="ru-RU" sz="2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981" y="3599475"/>
            <a:ext cx="4491762" cy="298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020799"/>
            <a:ext cx="4104456" cy="298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020798"/>
            <a:ext cx="3420801" cy="257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13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Ð Ð°Ð·Ð´ÐµÐ» ÑÐºÑÐ¿Ð¾Ð·Ð¸ÑÐ¸Ð¸ ÐÑÐ·ÐµÑ Ð¸ÑÑÐ¾ÑÐ¸Ð¸ ÑÐµÐ»Ð° ÐÑÐµÐ½Ð±Ð°ÐµÐ²Ð¾. ÐÐ³ÑÑÐ·ÑÐºÐ¸Ð¹ ÑÐ°Ð¹Ð¾Ð½. 2014::ÐÑÐ·ÐµÐ¹ Ð¸ÑÑÐ¾ÑÐ¸Ð¸ ÑÐµÐ»Ð° ÐÑÐµÐ½Ð±Ð°ÐµÐ²Ð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393146" cy="292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16260"/>
            <a:ext cx="4392488" cy="292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6" y="179685"/>
            <a:ext cx="79740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01305"/>
            <a:ext cx="2448272" cy="292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45024"/>
            <a:ext cx="2232248" cy="298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2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64704"/>
            <a:ext cx="792088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Исенбаево в 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конц</a:t>
            </a:r>
            <a:r>
              <a:rPr lang="ru-RU" sz="2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е 1940 – х годов - до начала 1990 гг.</a:t>
            </a:r>
            <a:endParaRPr lang="ru-RU" sz="2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18"/>
          <a:stretch/>
        </p:blipFill>
        <p:spPr bwMode="auto">
          <a:xfrm>
            <a:off x="827584" y="1268760"/>
            <a:ext cx="3384376" cy="410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93440"/>
            <a:ext cx="4283893" cy="322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9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499" y="2492896"/>
            <a:ext cx="584188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74" y="1317251"/>
            <a:ext cx="2676525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9740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89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Результаты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, достижения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40000" lnSpcReduction="20000"/>
          </a:bodyPr>
          <a:lstStyle/>
          <a:p>
            <a:pPr marL="180975" indent="-180975" algn="just" hangingPunct="0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</a:rPr>
              <a:t>2013 </a:t>
            </a:r>
            <a:r>
              <a:rPr lang="ru-RU" dirty="0">
                <a:latin typeface="Times New Roman"/>
                <a:ea typeface="Calibri"/>
              </a:rPr>
              <a:t>год. Школьный музей истории села </a:t>
            </a:r>
            <a:r>
              <a:rPr lang="ru-RU" dirty="0" err="1">
                <a:latin typeface="Times New Roman"/>
                <a:ea typeface="Calibri"/>
              </a:rPr>
              <a:t>Исенбаево</a:t>
            </a:r>
            <a:r>
              <a:rPr lang="ru-RU" dirty="0">
                <a:latin typeface="Times New Roman"/>
                <a:ea typeface="Calibri"/>
              </a:rPr>
              <a:t>  ГАОУ ДОД «Республиканский центр внешкольной работы» протоколом от 29 октября 2013 г. (Свидетельство № 6293) </a:t>
            </a:r>
            <a:endParaRPr lang="ru-RU" sz="2000" dirty="0">
              <a:latin typeface="Times New Roman"/>
              <a:ea typeface="Times New Roman"/>
            </a:endParaRPr>
          </a:p>
          <a:p>
            <a:pPr marL="180975" indent="-180975" algn="just"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2014 год. Победитель республиканского конкурса школьных музеев, посвящённого 70-летию Победы советского народа в Великой Отечественной войне.</a:t>
            </a:r>
            <a:endParaRPr lang="ru-RU" sz="2000" dirty="0">
              <a:latin typeface="Times New Roman"/>
              <a:ea typeface="Times New Roman"/>
            </a:endParaRPr>
          </a:p>
          <a:p>
            <a:pPr marL="180975" indent="-18097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2015 год. Победитель Всероссийского смотра-конкурса школьных музеев по Республике Татарстан, проведённого в ознаменование 70-й годовщины Победы советского народа над фашистской Германией Всероссийской общественной организацией ветеранов (пенсионеров) войны, труда, Вооружённых Сил и правоохранительных органов</a:t>
            </a:r>
            <a:endParaRPr lang="ru-RU" sz="2800" dirty="0">
              <a:ea typeface="Calibri"/>
              <a:cs typeface="Times New Roman"/>
            </a:endParaRPr>
          </a:p>
          <a:p>
            <a:pPr marL="180975" indent="-18097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Почётная грамота Президиума Совета Всероссийской общественной организации ветеранов (пенсионеров) войны, труда, Вооружённых Сил и правоохранительных органов за большую организаторскую работу по патриотическому воспитанию подрастающего поколения, вклад в становление и развитие музеев в регионах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Рооссийской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Федерации,2015 г.</a:t>
            </a:r>
            <a:endParaRPr lang="ru-RU" sz="2800" dirty="0">
              <a:ea typeface="Calibri"/>
              <a:cs typeface="Times New Roman"/>
            </a:endParaRPr>
          </a:p>
          <a:p>
            <a:pPr marL="180975" indent="-18097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I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межрегиональные чтения учащихся памяти просветителей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Буби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“Хафизетдин Корбангалин”“Туган ягымда Буби мәдрәсәсенең эзләре”</a:t>
            </a:r>
            <a:r>
              <a:rPr lang="tt-RU" dirty="0">
                <a:ea typeface="Calibri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Мукашева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А.11 класс</a:t>
            </a:r>
            <a:r>
              <a:rPr lang="ru-RU" dirty="0">
                <a:ea typeface="Calibri"/>
                <a:cs typeface="Times New Roman"/>
              </a:rPr>
              <a:t> (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Диплом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степени);</a:t>
            </a:r>
            <a:r>
              <a:rPr lang="ru-RU" dirty="0">
                <a:ea typeface="MS Mincho"/>
                <a:cs typeface="Times New Roman"/>
              </a:rPr>
              <a:t> 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“Роль  школьного музея истории села Исенбаево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в изучении темы 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Исенбаевцы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-учащиеся школы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Г.Буби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в 1-е годы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Советской власти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 “</a:t>
            </a:r>
            <a:r>
              <a:rPr lang="tt-RU" dirty="0">
                <a:latin typeface="Times New Roman"/>
                <a:ea typeface="Calibri"/>
                <a:cs typeface="Times New Roman"/>
              </a:rPr>
              <a:t>Губайдуллина А. 7 класс (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Диплом</a:t>
            </a:r>
            <a:r>
              <a:rPr lang="ru-RU" sz="2800" dirty="0">
                <a:ea typeface="Calibri"/>
                <a:cs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</a:rPr>
              <a:t>II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степени</a:t>
            </a:r>
            <a:r>
              <a:rPr lang="ru-RU" dirty="0" smtClean="0">
                <a:latin typeface="Times New Roman"/>
                <a:ea typeface="Times New Roman"/>
              </a:rPr>
              <a:t>)</a:t>
            </a:r>
          </a:p>
          <a:p>
            <a:pPr marL="180975" indent="-18097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II межрегиональные чтения учащихся памяти просветителей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Буби</a:t>
            </a:r>
            <a:r>
              <a:rPr lang="tt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dirty="0">
                <a:latin typeface="Times New Roman"/>
                <a:ea typeface="MS Mincho"/>
                <a:cs typeface="Times New Roman"/>
              </a:rPr>
              <a:t>«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О</a:t>
            </a:r>
            <a:r>
              <a:rPr lang="ru-RU" dirty="0" err="1">
                <a:latin typeface="Times New Roman"/>
                <a:ea typeface="MS Mincho"/>
                <a:cs typeface="Times New Roman"/>
              </a:rPr>
              <a:t>нытылган</a:t>
            </a:r>
            <a:r>
              <a:rPr lang="ru-RU" dirty="0">
                <a:latin typeface="Times New Roman"/>
                <a:ea typeface="MS Mincho"/>
                <a:cs typeface="Times New Roman"/>
              </a:rPr>
              <a:t> </a:t>
            </a:r>
            <a:r>
              <a:rPr lang="ru-RU" dirty="0" err="1">
                <a:latin typeface="Times New Roman"/>
                <a:ea typeface="MS Mincho"/>
                <a:cs typeface="Times New Roman"/>
              </a:rPr>
              <a:t>исемн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әр: Гаяз Ризванов”</a:t>
            </a:r>
            <a:r>
              <a:rPr lang="tt-RU" dirty="0">
                <a:latin typeface="Times New Roman"/>
                <a:ea typeface="Calibri"/>
                <a:cs typeface="Times New Roman"/>
              </a:rPr>
              <a:t> Хузина З., 9 кл</a:t>
            </a:r>
            <a:r>
              <a:rPr lang="tt-RU" dirty="0" smtClean="0">
                <a:latin typeface="Times New Roman"/>
                <a:ea typeface="Calibri"/>
                <a:cs typeface="Times New Roman"/>
              </a:rPr>
              <a:t>.</a:t>
            </a:r>
            <a:r>
              <a:rPr lang="ru-RU" sz="2800" dirty="0" smtClean="0">
                <a:ea typeface="Calibri"/>
                <a:cs typeface="Times New Roman"/>
              </a:rPr>
              <a:t> </a:t>
            </a:r>
            <a:r>
              <a:rPr lang="tt-RU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tt-RU" dirty="0">
                <a:latin typeface="Times New Roman"/>
                <a:ea typeface="Calibri"/>
                <a:cs typeface="Times New Roman"/>
              </a:rPr>
              <a:t>Диплом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II</a:t>
            </a:r>
            <a:r>
              <a:rPr lang="tt-RU" dirty="0">
                <a:latin typeface="Times New Roman"/>
                <a:ea typeface="Calibri"/>
                <a:cs typeface="Times New Roman"/>
              </a:rPr>
              <a:t> степени)</a:t>
            </a:r>
            <a:endParaRPr lang="ru-RU" sz="2800" dirty="0">
              <a:ea typeface="Calibri"/>
              <a:cs typeface="Times New Roman"/>
            </a:endParaRPr>
          </a:p>
          <a:p>
            <a:pPr marL="180975" indent="-180975"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Участие в  </a:t>
            </a:r>
            <a:r>
              <a:rPr lang="ru-RU" dirty="0">
                <a:latin typeface="Times New Roman"/>
                <a:ea typeface="Times New Roman"/>
              </a:rPr>
              <a:t>Проекте  Общероссийского общественного движения «Народный фронт» (Почётная грамота)</a:t>
            </a:r>
            <a:endParaRPr lang="ru-RU" sz="2000" dirty="0">
              <a:latin typeface="Times New Roman"/>
              <a:ea typeface="Times New Roman"/>
            </a:endParaRPr>
          </a:p>
          <a:p>
            <a:pPr marL="180975" indent="-18097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tt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ежрегиональные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чтения учащихся памяти просветителей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Буби</a:t>
            </a:r>
            <a:r>
              <a:rPr lang="tt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tt-RU" dirty="0">
                <a:latin typeface="Times New Roman"/>
                <a:ea typeface="MS Mincho"/>
                <a:cs typeface="Times New Roman"/>
              </a:rPr>
              <a:t> “Корбангалин  Хафизетдин-мәгърифәтче”</a:t>
            </a:r>
            <a:r>
              <a:rPr lang="tt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tt-RU" dirty="0">
                <a:latin typeface="Times New Roman"/>
                <a:ea typeface="Calibri"/>
                <a:cs typeface="Times New Roman"/>
              </a:rPr>
              <a:t>Хузина З., </a:t>
            </a:r>
            <a:r>
              <a:rPr lang="tt-RU" dirty="0">
                <a:ea typeface="Calibri"/>
                <a:cs typeface="Times New Roman"/>
              </a:rPr>
              <a:t>9 </a:t>
            </a:r>
            <a:r>
              <a:rPr lang="tt-RU" dirty="0">
                <a:latin typeface="Times New Roman"/>
                <a:ea typeface="Calibri"/>
                <a:cs typeface="Times New Roman"/>
              </a:rPr>
              <a:t> класс (Диплом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III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степени)</a:t>
            </a:r>
            <a:endParaRPr lang="ru-RU" sz="2800" dirty="0">
              <a:ea typeface="Calibri"/>
              <a:cs typeface="Times New Roman"/>
            </a:endParaRPr>
          </a:p>
          <a:p>
            <a:pPr marL="180975" indent="-18097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2018 год.</a:t>
            </a:r>
            <a:r>
              <a:rPr lang="ru-RU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Участие в Передвижной выставке «Фронтовые письма 1941-1945 гг.» в рамках  совместного проекта партии «Единая Россия» и Государственного архива РТ «Историческая память»</a:t>
            </a:r>
            <a:r>
              <a:rPr lang="ru-RU" dirty="0">
                <a:ea typeface="Calibri"/>
                <a:cs typeface="Times New Roman"/>
              </a:rPr>
              <a:t> (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Газета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Агрызские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вести» от 16 февраля 2018 г.)</a:t>
            </a:r>
            <a:endParaRPr lang="ru-RU" sz="2800" dirty="0">
              <a:ea typeface="Calibri"/>
              <a:cs typeface="Times New Roman"/>
            </a:endParaRPr>
          </a:p>
          <a:p>
            <a:pPr marL="180975" indent="-180975" algn="just">
              <a:spcAft>
                <a:spcPts val="0"/>
              </a:spcAft>
            </a:pPr>
            <a:endParaRPr lang="ru-RU" dirty="0" smtClean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1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47500" lnSpcReduction="20000"/>
          </a:bodyPr>
          <a:lstStyle/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Выставка для жителей села «Этапы большого пути: вклад </a:t>
            </a:r>
            <a:r>
              <a:rPr lang="ru-RU" dirty="0" err="1">
                <a:latin typeface="Times New Roman"/>
                <a:ea typeface="Times New Roman"/>
              </a:rPr>
              <a:t>исенбаевцев</a:t>
            </a:r>
            <a:r>
              <a:rPr lang="ru-RU" dirty="0">
                <a:latin typeface="Times New Roman"/>
                <a:ea typeface="Times New Roman"/>
              </a:rPr>
              <a:t> в развитие Татарстана» (к 100-летию образования ТАССР.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2020 год-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Методическая помощь музея  семье Юсуповых в создании книги: Юсупов А.А. «Судьба моего прадеда»,-Ижевск,2020 г..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2021 год. В рамках проекта Парламентский урок «Татарстан –наш общий дом»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методическя</a:t>
            </a:r>
            <a:r>
              <a:rPr lang="ru-RU" dirty="0">
                <a:latin typeface="Times New Roman"/>
                <a:ea typeface="Calibri"/>
              </a:rPr>
              <a:t> разработка</a:t>
            </a:r>
            <a:r>
              <a:rPr lang="ru-RU" dirty="0">
                <a:solidFill>
                  <a:srgbClr val="212121"/>
                </a:solidFill>
                <a:latin typeface="Times New Roman"/>
                <a:ea typeface="Times New Roman"/>
              </a:rPr>
              <a:t> </a:t>
            </a:r>
            <a:r>
              <a:rPr lang="ru-RU" dirty="0" err="1">
                <a:solidFill>
                  <a:srgbClr val="212121"/>
                </a:solidFill>
                <a:latin typeface="Times New Roman"/>
                <a:ea typeface="Times New Roman"/>
              </a:rPr>
              <a:t>Квест</a:t>
            </a:r>
            <a:r>
              <a:rPr lang="ru-RU" dirty="0">
                <a:solidFill>
                  <a:srgbClr val="212121"/>
                </a:solidFill>
                <a:latin typeface="Times New Roman"/>
                <a:ea typeface="Times New Roman"/>
              </a:rPr>
              <a:t>-игра «Дети дома одного» (лауреат республиканского конкурса); эссе </a:t>
            </a:r>
            <a:r>
              <a:rPr lang="ru-RU" dirty="0">
                <a:latin typeface="Times New Roman"/>
                <a:ea typeface="Times New Roman"/>
              </a:rPr>
              <a:t>«Сохранение родного языка, межнационального мира и согласия – задача моего поколения» </a:t>
            </a:r>
            <a:r>
              <a:rPr lang="ru-RU" dirty="0" err="1">
                <a:latin typeface="Times New Roman"/>
                <a:ea typeface="Times New Roman"/>
              </a:rPr>
              <a:t>Мукминова</a:t>
            </a:r>
            <a:r>
              <a:rPr lang="ru-RU" dirty="0">
                <a:latin typeface="Times New Roman"/>
                <a:ea typeface="Times New Roman"/>
              </a:rPr>
              <a:t> Г., 11 </a:t>
            </a:r>
            <a:r>
              <a:rPr lang="ru-RU" dirty="0" err="1">
                <a:latin typeface="Times New Roman"/>
                <a:ea typeface="Times New Roman"/>
              </a:rPr>
              <a:t>кл</a:t>
            </a:r>
            <a:r>
              <a:rPr lang="ru-RU" dirty="0">
                <a:latin typeface="Times New Roman"/>
                <a:ea typeface="Times New Roman"/>
              </a:rPr>
              <a:t>. (1 место на муниципальном этапе)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Участие в проекте «</a:t>
            </a:r>
            <a:r>
              <a:rPr lang="ru-RU" sz="3600" b="1" dirty="0">
                <a:latin typeface="Times New Roman"/>
                <a:ea typeface="MS Mincho"/>
              </a:rPr>
              <a:t>Медресе Буби-240 лет»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sz="3600" dirty="0">
                <a:latin typeface="Times New Roman"/>
                <a:ea typeface="MS Mincho"/>
              </a:rPr>
              <a:t>1. </a:t>
            </a:r>
            <a:r>
              <a:rPr lang="ru-RU" dirty="0">
                <a:latin typeface="Times New Roman"/>
                <a:ea typeface="MS Mincho"/>
              </a:rPr>
              <a:t>«</a:t>
            </a:r>
            <a:r>
              <a:rPr lang="ru-RU" b="1" dirty="0" err="1">
                <a:latin typeface="Times New Roman"/>
                <a:ea typeface="MS Mincho"/>
              </a:rPr>
              <a:t>Сиңа</a:t>
            </a:r>
            <a:r>
              <a:rPr lang="ru-RU" b="1" dirty="0">
                <a:latin typeface="Times New Roman"/>
                <a:ea typeface="MS Mincho"/>
              </a:rPr>
              <a:t> </a:t>
            </a:r>
            <a:r>
              <a:rPr lang="ru-RU" b="1" dirty="0" err="1">
                <a:latin typeface="Times New Roman"/>
                <a:ea typeface="MS Mincho"/>
              </a:rPr>
              <a:t>гына</a:t>
            </a:r>
            <a:r>
              <a:rPr lang="ru-RU" b="1" dirty="0">
                <a:latin typeface="Times New Roman"/>
                <a:ea typeface="MS Mincho"/>
              </a:rPr>
              <a:t>, </a:t>
            </a:r>
            <a:r>
              <a:rPr lang="ru-RU" b="1" dirty="0" err="1">
                <a:latin typeface="Times New Roman"/>
                <a:ea typeface="MS Mincho"/>
              </a:rPr>
              <a:t>халкым</a:t>
            </a:r>
            <a:r>
              <a:rPr lang="ru-RU" b="1" dirty="0">
                <a:latin typeface="Times New Roman"/>
                <a:ea typeface="MS Mincho"/>
              </a:rPr>
              <a:t>, </a:t>
            </a:r>
            <a:r>
              <a:rPr lang="ru-RU" b="1" dirty="0" err="1">
                <a:latin typeface="Times New Roman"/>
                <a:ea typeface="MS Mincho"/>
              </a:rPr>
              <a:t>хезмәтем</a:t>
            </a:r>
            <a:r>
              <a:rPr lang="ru-RU" b="1" dirty="0">
                <a:latin typeface="Times New Roman"/>
                <a:ea typeface="MS Mincho"/>
              </a:rPr>
              <a:t>!»</a:t>
            </a:r>
            <a:r>
              <a:rPr lang="ru-RU" dirty="0">
                <a:latin typeface="Times New Roman"/>
                <a:ea typeface="MS Mincho"/>
              </a:rPr>
              <a:t>Татар </a:t>
            </a:r>
            <a:r>
              <a:rPr lang="ru-RU" dirty="0" err="1">
                <a:latin typeface="Times New Roman"/>
                <a:ea typeface="MS Mincho"/>
              </a:rPr>
              <a:t>халкы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һәм</a:t>
            </a:r>
            <a:r>
              <a:rPr lang="ru-RU" dirty="0">
                <a:latin typeface="Times New Roman"/>
                <a:ea typeface="MS Mincho"/>
              </a:rPr>
              <a:t> Татарстан </a:t>
            </a:r>
            <a:r>
              <a:rPr lang="ru-RU" dirty="0" err="1">
                <a:latin typeface="Times New Roman"/>
                <a:ea typeface="MS Mincho"/>
              </a:rPr>
              <a:t>үсешенә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зур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өлеш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керткән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Бубый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мәдрәсәсе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шәкертләре</a:t>
            </a:r>
            <a:r>
              <a:rPr lang="ru-RU" dirty="0">
                <a:latin typeface="Times New Roman"/>
                <a:ea typeface="MS Mincho"/>
              </a:rPr>
              <a:t> </a:t>
            </a:r>
            <a:r>
              <a:rPr lang="ru-RU" dirty="0" err="1">
                <a:latin typeface="Times New Roman"/>
                <a:ea typeface="MS Mincho"/>
              </a:rPr>
              <a:t>турында</a:t>
            </a:r>
            <a:r>
              <a:rPr lang="ru-RU" dirty="0">
                <a:latin typeface="Times New Roman"/>
                <a:ea typeface="MS Mincho"/>
              </a:rPr>
              <a:t> (презентация, буклет)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MS Mincho"/>
              </a:rPr>
              <a:t>2.Выставка на августовской конференции педагогических работников </a:t>
            </a:r>
            <a:r>
              <a:rPr lang="ru-RU" dirty="0" err="1">
                <a:latin typeface="Times New Roman"/>
                <a:ea typeface="MS Mincho"/>
              </a:rPr>
              <a:t>Агрызского</a:t>
            </a:r>
            <a:r>
              <a:rPr lang="ru-RU" dirty="0">
                <a:latin typeface="Times New Roman"/>
                <a:ea typeface="MS Mincho"/>
              </a:rPr>
              <a:t> муниципального района «Следы медресе </a:t>
            </a:r>
            <a:r>
              <a:rPr lang="ru-RU" dirty="0" err="1">
                <a:latin typeface="Times New Roman"/>
                <a:ea typeface="MS Mincho"/>
              </a:rPr>
              <a:t>Буби</a:t>
            </a:r>
            <a:r>
              <a:rPr lang="ru-RU" dirty="0">
                <a:latin typeface="Times New Roman"/>
                <a:ea typeface="MS Mincho"/>
              </a:rPr>
              <a:t> в селе </a:t>
            </a:r>
            <a:r>
              <a:rPr lang="ru-RU" dirty="0" err="1">
                <a:latin typeface="Times New Roman"/>
                <a:ea typeface="MS Mincho"/>
              </a:rPr>
              <a:t>Исенбаево</a:t>
            </a:r>
            <a:r>
              <a:rPr lang="ru-RU" dirty="0">
                <a:latin typeface="Times New Roman"/>
                <a:ea typeface="MS Mincho"/>
              </a:rPr>
              <a:t>»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MS Mincho"/>
              </a:rPr>
              <a:t>3.Классный час «Роль медресе </a:t>
            </a:r>
            <a:r>
              <a:rPr lang="ru-RU" dirty="0" err="1">
                <a:latin typeface="Times New Roman"/>
                <a:ea typeface="MS Mincho"/>
              </a:rPr>
              <a:t>Буби</a:t>
            </a:r>
            <a:r>
              <a:rPr lang="ru-RU" dirty="0">
                <a:latin typeface="Times New Roman"/>
                <a:ea typeface="MS Mincho"/>
              </a:rPr>
              <a:t> в развитии просвещения в родном крае».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MS Mincho"/>
              </a:rPr>
              <a:t>4. Методическая разработка </a:t>
            </a:r>
            <a:r>
              <a:rPr lang="tt-RU" dirty="0">
                <a:latin typeface="Times New Roman"/>
                <a:ea typeface="MS Mincho"/>
              </a:rPr>
              <a:t>Квест-игра “Лишь тебе, народ , слу</a:t>
            </a:r>
            <a:r>
              <a:rPr lang="ru-RU" dirty="0">
                <a:latin typeface="Times New Roman"/>
                <a:ea typeface="MS Mincho"/>
              </a:rPr>
              <a:t>ж</a:t>
            </a:r>
            <a:r>
              <a:rPr lang="tt-RU" dirty="0">
                <a:latin typeface="Times New Roman"/>
                <a:ea typeface="MS Mincho"/>
              </a:rPr>
              <a:t>енье”.</a:t>
            </a:r>
            <a:r>
              <a:rPr lang="tt-RU" dirty="0">
                <a:solidFill>
                  <a:srgbClr val="FFFFFF"/>
                </a:solidFill>
                <a:latin typeface="Times New Roman"/>
                <a:ea typeface="Calibri"/>
              </a:rPr>
              <a:t>..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tt-RU" dirty="0">
                <a:latin typeface="Times New Roman"/>
                <a:ea typeface="MS Mincho"/>
              </a:rPr>
              <a:t>5. Читательская конференция учащихся“Просветители Буби” </a:t>
            </a:r>
            <a:r>
              <a:rPr lang="tt-RU" dirty="0">
                <a:solidFill>
                  <a:srgbClr val="FFFFFF"/>
                </a:solidFill>
                <a:latin typeface="Times New Roman"/>
                <a:ea typeface="Calibri"/>
              </a:rPr>
              <a:t>..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tt-RU" dirty="0">
                <a:latin typeface="Times New Roman"/>
                <a:ea typeface="Calibri"/>
              </a:rPr>
              <a:t>2022год.</a:t>
            </a:r>
            <a:endParaRPr lang="ru-RU" sz="2000" dirty="0">
              <a:latin typeface="Times New Roman"/>
              <a:ea typeface="Times New Roman"/>
            </a:endParaRPr>
          </a:p>
          <a:p>
            <a:pPr hangingPunct="0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Выставка для жителей села «Этапы большого пути: вклад </a:t>
            </a:r>
            <a:r>
              <a:rPr lang="ru-RU" dirty="0" err="1">
                <a:latin typeface="Times New Roman"/>
                <a:ea typeface="Times New Roman"/>
              </a:rPr>
              <a:t>исенбаевцев</a:t>
            </a:r>
            <a:r>
              <a:rPr lang="ru-RU" dirty="0">
                <a:latin typeface="Times New Roman"/>
                <a:ea typeface="Times New Roman"/>
              </a:rPr>
              <a:t> в развитие </a:t>
            </a:r>
            <a:r>
              <a:rPr lang="ru-RU" dirty="0" err="1">
                <a:latin typeface="Times New Roman"/>
                <a:ea typeface="Times New Roman"/>
              </a:rPr>
              <a:t>Агрызского</a:t>
            </a:r>
            <a:r>
              <a:rPr lang="ru-RU" dirty="0">
                <a:latin typeface="Times New Roman"/>
                <a:ea typeface="Times New Roman"/>
              </a:rPr>
              <a:t> района» (к 95-летию образования  </a:t>
            </a:r>
            <a:r>
              <a:rPr lang="ru-RU" dirty="0" err="1">
                <a:latin typeface="Times New Roman"/>
                <a:ea typeface="Times New Roman"/>
              </a:rPr>
              <a:t>Агрызского</a:t>
            </a:r>
            <a:r>
              <a:rPr lang="ru-RU" dirty="0">
                <a:latin typeface="Times New Roman"/>
                <a:ea typeface="Times New Roman"/>
              </a:rPr>
              <a:t> района)</a:t>
            </a:r>
            <a:endParaRPr lang="ru-RU" sz="20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Методическая помощь музея  в создании книги </a:t>
            </a:r>
            <a:r>
              <a:rPr lang="ru-RU" dirty="0" smtClean="0">
                <a:latin typeface="Times New Roman"/>
                <a:ea typeface="Calibri"/>
              </a:rPr>
              <a:t> </a:t>
            </a:r>
            <a:r>
              <a:rPr lang="ru-RU" dirty="0" err="1" smtClean="0">
                <a:latin typeface="Times New Roman"/>
                <a:ea typeface="Calibri"/>
              </a:rPr>
              <a:t>Галиева</a:t>
            </a:r>
            <a:r>
              <a:rPr lang="ru-RU" dirty="0" smtClean="0">
                <a:latin typeface="Times New Roman"/>
                <a:ea typeface="Calibri"/>
              </a:rPr>
              <a:t> Ф.А. «Наша родословная».-Ижевск: Издательский центр «Удмуртский университет», 2022.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6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Музей истории села </a:t>
            </a:r>
            <a:r>
              <a:rPr lang="ru-RU" sz="2800" b="1" dirty="0" err="1" smtClean="0"/>
              <a:t>Исенбаево</a:t>
            </a:r>
            <a:r>
              <a:rPr lang="ru-RU" sz="2800" b="1" dirty="0" smtClean="0"/>
              <a:t> в СМИ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tatfrontu.ru/content/mbou-isenbaevskaya-srednyaya-obshcheobrazovatelnaya-shkola-agryzskogo-municipalnogo-rayona</a:t>
            </a:r>
            <a:endParaRPr lang="ru-RU" sz="2400" dirty="0" smtClean="0"/>
          </a:p>
          <a:p>
            <a:r>
              <a:rPr lang="ru-RU" sz="2400" dirty="0" smtClean="0"/>
              <a:t>«</a:t>
            </a:r>
            <a:r>
              <a:rPr lang="ru-RU" sz="2400" dirty="0" err="1" smtClean="0"/>
              <a:t>Янарыш</a:t>
            </a:r>
            <a:r>
              <a:rPr lang="ru-RU" sz="2400" dirty="0" smtClean="0"/>
              <a:t>», 10 июля 2014 г. №28</a:t>
            </a:r>
          </a:p>
          <a:p>
            <a:r>
              <a:rPr lang="ru-RU" sz="2400" dirty="0"/>
              <a:t>Интервью на интернет – портале </a:t>
            </a:r>
            <a:r>
              <a:rPr lang="ru-RU" sz="2400" dirty="0" smtClean="0">
                <a:hlinkClick r:id="rId3"/>
              </a:rPr>
              <a:t>www.41-45.su</a:t>
            </a:r>
            <a:endParaRPr lang="ru-RU" sz="2400" dirty="0" smtClean="0"/>
          </a:p>
          <a:p>
            <a:r>
              <a:rPr lang="ru-RU" sz="2400" dirty="0"/>
              <a:t>Интервью на интернет – портале </a:t>
            </a:r>
            <a:r>
              <a:rPr lang="ru-RU" sz="2400" dirty="0">
                <a:hlinkClick r:id="rId4"/>
              </a:rPr>
              <a:t>https://</a:t>
            </a:r>
            <a:r>
              <a:rPr lang="ru-RU" sz="2400" dirty="0" smtClean="0">
                <a:hlinkClick r:id="rId4"/>
              </a:rPr>
              <a:t>edu.tatar.ru/agryz/isenbayevo/sch/page16880.htm</a:t>
            </a:r>
            <a:endParaRPr lang="ru-RU" sz="2400" dirty="0" smtClean="0"/>
          </a:p>
          <a:p>
            <a:r>
              <a:rPr lang="ru-RU" sz="2400" dirty="0"/>
              <a:t>Интервью на интернет – портале </a:t>
            </a:r>
            <a:r>
              <a:rPr lang="ru-RU" sz="2400" dirty="0">
                <a:hlinkClick r:id="rId4"/>
              </a:rPr>
              <a:t>https://</a:t>
            </a:r>
            <a:r>
              <a:rPr lang="ru-RU" sz="2400" dirty="0" smtClean="0">
                <a:hlinkClick r:id="rId4"/>
              </a:rPr>
              <a:t>edu.tatar.ru/agryz/isenbayevo/sch/page16880.htm</a:t>
            </a: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88086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1237</Words>
  <Application>Microsoft Office PowerPoint</Application>
  <PresentationFormat>Экран (4:3)</PresentationFormat>
  <Paragraphs>108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МБОУ Исенбаевская СОШ Агрызского муниципального района Республики Татарстан  «Музей истории села Исенбаево» </vt:lpstr>
      <vt:lpstr>Презентация PowerPoint</vt:lpstr>
      <vt:lpstr>Цель и задачи</vt:lpstr>
      <vt:lpstr>Перечень документации школьного музея </vt:lpstr>
      <vt:lpstr>Презентация PowerPoint</vt:lpstr>
      <vt:lpstr>Презентация PowerPoint</vt:lpstr>
      <vt:lpstr>Презентация PowerPoint</vt:lpstr>
      <vt:lpstr>Экскурсионно-массовая работа, связь с ветеранами, общественными объединениями</vt:lpstr>
      <vt:lpstr>Культурно-просветительская, информационная, методическая, работа</vt:lpstr>
      <vt:lpstr>Ежегодно проводимые мероприятия</vt:lpstr>
      <vt:lpstr>Совет музея (актив музея)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Результаты, достижения</vt:lpstr>
      <vt:lpstr>Презентация PowerPoint</vt:lpstr>
      <vt:lpstr>Музей истории села Исенбаево в СМИ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я</cp:lastModifiedBy>
  <cp:revision>101</cp:revision>
  <dcterms:created xsi:type="dcterms:W3CDTF">2014-01-31T19:29:53Z</dcterms:created>
  <dcterms:modified xsi:type="dcterms:W3CDTF">2022-03-17T11:50:38Z</dcterms:modified>
</cp:coreProperties>
</file>