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02729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55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02729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02729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0" y="74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4571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4571999" y="0"/>
                </a:lnTo>
                <a:lnTo>
                  <a:pt x="4571999" y="5143499"/>
                </a:lnTo>
                <a:close/>
              </a:path>
            </a:pathLst>
          </a:custGeom>
          <a:solidFill>
            <a:srgbClr val="2027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5029675" y="4495499"/>
            <a:ext cx="468630" cy="0"/>
          </a:xfrm>
          <a:custGeom>
            <a:avLst/>
            <a:gdLst/>
            <a:ahLst/>
            <a:cxnLst/>
            <a:rect l="l" t="t" r="r" b="b"/>
            <a:pathLst>
              <a:path w="468629" h="0">
                <a:moveTo>
                  <a:pt x="0" y="0"/>
                </a:moveTo>
                <a:lnTo>
                  <a:pt x="468299" y="0"/>
                </a:lnTo>
              </a:path>
            </a:pathLst>
          </a:custGeom>
          <a:ln w="19049">
            <a:solidFill>
              <a:srgbClr val="63D19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54757" y="503825"/>
            <a:ext cx="223448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02729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3474" y="1325025"/>
            <a:ext cx="7977050" cy="1424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2027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99814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3999" y="0"/>
                </a:lnTo>
              </a:path>
            </a:pathLst>
          </a:custGeom>
          <a:ln w="19049">
            <a:solidFill>
              <a:srgbClr val="63D19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839400" y="3304178"/>
            <a:ext cx="2266950" cy="116840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 marR="578485">
              <a:lnSpc>
                <a:spcPts val="1440"/>
              </a:lnSpc>
              <a:spcBef>
                <a:spcPts val="445"/>
              </a:spcBef>
            </a:pPr>
            <a:r>
              <a:rPr dirty="0" sz="1500" spc="-15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dirty="0" sz="1500" spc="-25">
                <a:solidFill>
                  <a:srgbClr val="FFFFFF"/>
                </a:solidFill>
                <a:latin typeface="Microsoft Sans Serif"/>
                <a:cs typeface="Microsoft Sans Serif"/>
              </a:rPr>
              <a:t>аботу</a:t>
            </a:r>
            <a:r>
              <a:rPr dirty="0" sz="15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Microsoft Sans Serif"/>
                <a:cs typeface="Microsoft Sans Serif"/>
              </a:rPr>
              <a:t>выполнила:  </a:t>
            </a:r>
            <a:r>
              <a:rPr dirty="0" sz="1500" spc="-15">
                <a:solidFill>
                  <a:srgbClr val="FFFFFF"/>
                </a:solidFill>
                <a:latin typeface="Microsoft Sans Serif"/>
                <a:cs typeface="Microsoft Sans Serif"/>
              </a:rPr>
              <a:t>ученица</a:t>
            </a:r>
            <a:r>
              <a:rPr dirty="0" sz="15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15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45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dirty="0" sz="15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Microsoft Sans Serif"/>
                <a:cs typeface="Microsoft Sans Serif"/>
              </a:rPr>
              <a:t>класса </a:t>
            </a:r>
            <a:r>
              <a:rPr dirty="0" sz="1500" spc="-38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Шайдуллина 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55">
                <a:solidFill>
                  <a:srgbClr val="FFFFFF"/>
                </a:solidFill>
                <a:latin typeface="Microsoft Sans Serif"/>
                <a:cs typeface="Microsoft Sans Serif"/>
              </a:rPr>
              <a:t>Карима</a:t>
            </a:r>
            <a:endParaRPr sz="1500">
              <a:latin typeface="Microsoft Sans Serif"/>
              <a:cs typeface="Microsoft Sans Serif"/>
            </a:endParaRPr>
          </a:p>
          <a:p>
            <a:pPr marL="12700" marR="5080">
              <a:lnSpc>
                <a:spcPct val="80000"/>
              </a:lnSpc>
              <a:spcBef>
                <a:spcPts val="15"/>
              </a:spcBef>
            </a:pPr>
            <a:r>
              <a:rPr dirty="0" sz="1500" spc="-20">
                <a:solidFill>
                  <a:srgbClr val="FFFFFF"/>
                </a:solidFill>
                <a:latin typeface="Microsoft Sans Serif"/>
                <a:cs typeface="Microsoft Sans Serif"/>
              </a:rPr>
              <a:t>Руководитель: </a:t>
            </a:r>
            <a:r>
              <a:rPr dirty="0" sz="1500" spc="15">
                <a:solidFill>
                  <a:srgbClr val="FFFFFF"/>
                </a:solidFill>
                <a:latin typeface="Microsoft Sans Serif"/>
                <a:cs typeface="Microsoft Sans Serif"/>
              </a:rPr>
              <a:t>Шакирова </a:t>
            </a:r>
            <a:r>
              <a:rPr dirty="0" sz="1500" spc="-38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40">
                <a:solidFill>
                  <a:srgbClr val="FFFFFF"/>
                </a:solidFill>
                <a:latin typeface="Microsoft Sans Serif"/>
                <a:cs typeface="Microsoft Sans Serif"/>
              </a:rPr>
              <a:t>Светлана</a:t>
            </a:r>
            <a:r>
              <a:rPr dirty="0" sz="15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Александровна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0"/>
              </a:spcBef>
            </a:pPr>
            <a:r>
              <a:rPr dirty="0" spc="30"/>
              <a:t>Древо</a:t>
            </a:r>
            <a:r>
              <a:rPr dirty="0" spc="-50"/>
              <a:t> </a:t>
            </a:r>
            <a:r>
              <a:rPr dirty="0" spc="10"/>
              <a:t>профессий</a:t>
            </a:r>
            <a:r>
              <a:rPr dirty="0" spc="-45"/>
              <a:t> </a:t>
            </a:r>
            <a:r>
              <a:rPr dirty="0" spc="-40"/>
              <a:t>моей </a:t>
            </a:r>
            <a:r>
              <a:rPr dirty="0" spc="-1195"/>
              <a:t> </a:t>
            </a:r>
            <a:r>
              <a:rPr dirty="0" spc="-50"/>
              <a:t>семьи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700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99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97799"/>
                </a:lnTo>
                <a:close/>
              </a:path>
            </a:pathLst>
          </a:custGeom>
          <a:solidFill>
            <a:srgbClr val="63D19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Цель</a:t>
            </a:r>
            <a:r>
              <a:rPr dirty="0" spc="-80"/>
              <a:t> </a:t>
            </a:r>
            <a:r>
              <a:rPr dirty="0" spc="-45"/>
              <a:t>работы: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4725" y="1216355"/>
            <a:ext cx="8011159" cy="327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solidFill>
                  <a:srgbClr val="616161"/>
                </a:solidFill>
                <a:latin typeface="Microsoft Sans Serif"/>
                <a:cs typeface="Microsoft Sans Serif"/>
              </a:rPr>
              <a:t>-Больше</a:t>
            </a:r>
            <a:r>
              <a:rPr dirty="0" sz="1800" spc="-25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616161"/>
                </a:solidFill>
                <a:latin typeface="Microsoft Sans Serif"/>
                <a:cs typeface="Microsoft Sans Serif"/>
              </a:rPr>
              <a:t>узнать</a:t>
            </a:r>
            <a:r>
              <a:rPr dirty="0" sz="1800" spc="-2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25">
                <a:solidFill>
                  <a:srgbClr val="616161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2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Microsoft Sans Serif"/>
                <a:cs typeface="Microsoft Sans Serif"/>
              </a:rPr>
              <a:t>профессиях</a:t>
            </a:r>
            <a:r>
              <a:rPr dirty="0" sz="1800" spc="-2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0">
                <a:solidFill>
                  <a:srgbClr val="616161"/>
                </a:solidFill>
                <a:latin typeface="Microsoft Sans Serif"/>
                <a:cs typeface="Microsoft Sans Serif"/>
              </a:rPr>
              <a:t>в</a:t>
            </a:r>
            <a:r>
              <a:rPr dirty="0" sz="1800" spc="-2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616161"/>
                </a:solidFill>
                <a:latin typeface="Microsoft Sans Serif"/>
                <a:cs typeface="Microsoft Sans Serif"/>
              </a:rPr>
              <a:t>моей</a:t>
            </a:r>
            <a:r>
              <a:rPr dirty="0" sz="1800" spc="-2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616161"/>
                </a:solidFill>
                <a:latin typeface="Microsoft Sans Serif"/>
                <a:cs typeface="Microsoft Sans Serif"/>
              </a:rPr>
              <a:t>семье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sz="1800" spc="-55">
                <a:solidFill>
                  <a:srgbClr val="616161"/>
                </a:solidFill>
                <a:latin typeface="Microsoft Sans Serif"/>
                <a:cs typeface="Microsoft Sans Serif"/>
              </a:rPr>
              <a:t>-Узнать</a:t>
            </a:r>
            <a:r>
              <a:rPr dirty="0" sz="1800" spc="-15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616161"/>
                </a:solidFill>
                <a:latin typeface="Microsoft Sans Serif"/>
                <a:cs typeface="Microsoft Sans Serif"/>
              </a:rPr>
              <a:t>у</a:t>
            </a:r>
            <a:r>
              <a:rPr dirty="0" sz="1800" spc="-1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616161"/>
                </a:solidFill>
                <a:latin typeface="Microsoft Sans Serif"/>
                <a:cs typeface="Microsoft Sans Serif"/>
              </a:rPr>
              <a:t>родителей,</a:t>
            </a:r>
            <a:r>
              <a:rPr dirty="0" sz="1800" spc="-1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0">
                <a:solidFill>
                  <a:srgbClr val="616161"/>
                </a:solidFill>
                <a:latin typeface="Microsoft Sans Serif"/>
                <a:cs typeface="Microsoft Sans Serif"/>
              </a:rPr>
              <a:t>в</a:t>
            </a:r>
            <a:r>
              <a:rPr dirty="0" sz="1800" spc="-1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5">
                <a:solidFill>
                  <a:srgbClr val="616161"/>
                </a:solidFill>
                <a:latin typeface="Microsoft Sans Serif"/>
                <a:cs typeface="Microsoft Sans Serif"/>
              </a:rPr>
              <a:t>чем</a:t>
            </a:r>
            <a:r>
              <a:rPr dirty="0" sz="1800" spc="-1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">
                <a:solidFill>
                  <a:srgbClr val="616161"/>
                </a:solidFill>
                <a:latin typeface="Microsoft Sans Serif"/>
                <a:cs typeface="Microsoft Sans Serif"/>
              </a:rPr>
              <a:t>заключается</a:t>
            </a:r>
            <a:r>
              <a:rPr dirty="0" sz="1800" spc="-1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616161"/>
                </a:solidFill>
                <a:latin typeface="Microsoft Sans Serif"/>
                <a:cs typeface="Microsoft Sans Serif"/>
              </a:rPr>
              <a:t>работа</a:t>
            </a:r>
            <a:r>
              <a:rPr dirty="0" sz="1800" spc="-1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5">
                <a:solidFill>
                  <a:srgbClr val="616161"/>
                </a:solidFill>
                <a:latin typeface="Microsoft Sans Serif"/>
                <a:cs typeface="Microsoft Sans Serif"/>
              </a:rPr>
              <a:t>моих</a:t>
            </a:r>
            <a:r>
              <a:rPr dirty="0" sz="1800" spc="-15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616161"/>
                </a:solidFill>
                <a:latin typeface="Microsoft Sans Serif"/>
                <a:cs typeface="Microsoft Sans Serif"/>
              </a:rPr>
              <a:t>родственников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dirty="0" sz="1800" spc="-40">
                <a:solidFill>
                  <a:srgbClr val="616161"/>
                </a:solidFill>
                <a:latin typeface="Microsoft Sans Serif"/>
                <a:cs typeface="Microsoft Sans Serif"/>
              </a:rPr>
              <a:t>-Оформить</a:t>
            </a:r>
            <a:r>
              <a:rPr dirty="0" sz="1800" spc="-20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Microsoft Sans Serif"/>
                <a:cs typeface="Microsoft Sans Serif"/>
              </a:rPr>
              <a:t>полученные</a:t>
            </a:r>
            <a:r>
              <a:rPr dirty="0" sz="1800" spc="-15">
                <a:solidFill>
                  <a:srgbClr val="61616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5">
                <a:solidFill>
                  <a:srgbClr val="616161"/>
                </a:solidFill>
                <a:latin typeface="Microsoft Sans Serif"/>
                <a:cs typeface="Microsoft Sans Serif"/>
              </a:rPr>
              <a:t>результаты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12700" marR="5080" indent="421640">
              <a:lnSpc>
                <a:spcPct val="114999"/>
              </a:lnSpc>
            </a:pP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Знать своё генеалогической дерево всегда считалось необходимым </a:t>
            </a:r>
            <a:r>
              <a:rPr dirty="0" sz="1800" spc="-525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для</a:t>
            </a:r>
            <a:r>
              <a:rPr dirty="0" sz="1800" spc="-10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развития</a:t>
            </a:r>
            <a:r>
              <a:rPr dirty="0" sz="1800" spc="-10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>
                <a:solidFill>
                  <a:srgbClr val="616161"/>
                </a:solidFill>
                <a:latin typeface="Comic Sans MS"/>
                <a:cs typeface="Comic Sans MS"/>
              </a:rPr>
              <a:t>и</a:t>
            </a:r>
            <a:r>
              <a:rPr dirty="0" sz="1800" spc="-10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является одной</a:t>
            </a:r>
            <a:r>
              <a:rPr dirty="0" sz="1800" spc="-10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из</a:t>
            </a:r>
            <a:r>
              <a:rPr dirty="0" sz="1800" spc="-10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самых ценный</a:t>
            </a:r>
            <a:r>
              <a:rPr dirty="0" sz="1800" spc="-10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реликвий</a:t>
            </a:r>
            <a:r>
              <a:rPr dirty="0" sz="1800" spc="-10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>
                <a:solidFill>
                  <a:srgbClr val="616161"/>
                </a:solidFill>
                <a:latin typeface="Comic Sans MS"/>
                <a:cs typeface="Comic Sans MS"/>
              </a:rPr>
              <a:t>в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 семье.</a:t>
            </a:r>
            <a:endParaRPr sz="1800">
              <a:latin typeface="Comic Sans MS"/>
              <a:cs typeface="Comic Sans MS"/>
            </a:endParaRPr>
          </a:p>
          <a:p>
            <a:pPr marL="12700" marR="530860" indent="476250">
              <a:lnSpc>
                <a:spcPct val="114999"/>
              </a:lnSpc>
              <a:spcBef>
                <a:spcPts val="1200"/>
              </a:spcBef>
            </a:pPr>
            <a:r>
              <a:rPr dirty="0" sz="1800">
                <a:solidFill>
                  <a:srgbClr val="616161"/>
                </a:solidFill>
                <a:latin typeface="Comic Sans MS"/>
                <a:cs typeface="Comic Sans MS"/>
              </a:rPr>
              <a:t>Я 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решила на основе генеалогического древа проследить древо </a:t>
            </a:r>
            <a:r>
              <a:rPr dirty="0" sz="1800" spc="-525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профессий</a:t>
            </a:r>
            <a:r>
              <a:rPr dirty="0" sz="1800" spc="-10">
                <a:solidFill>
                  <a:srgbClr val="616161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616161"/>
                </a:solidFill>
                <a:latin typeface="Comic Sans MS"/>
                <a:cs typeface="Comic Sans MS"/>
              </a:rPr>
              <a:t>моей семьи</a:t>
            </a:r>
            <a:endParaRPr sz="1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700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99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97799"/>
                </a:lnTo>
                <a:close/>
              </a:path>
            </a:pathLst>
          </a:custGeom>
          <a:solidFill>
            <a:srgbClr val="63D19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8475" y="272803"/>
            <a:ext cx="812482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>
                <a:latin typeface="Microsoft Sans Serif"/>
                <a:cs typeface="Microsoft Sans Serif"/>
              </a:rPr>
              <a:t>Каждый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человек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любит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и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ценит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свой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дом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и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свою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семью.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Ведь</a:t>
            </a:r>
            <a:endParaRPr sz="1200">
              <a:latin typeface="Microsoft Sans Serif"/>
              <a:cs typeface="Microsoft Sans Serif"/>
            </a:endParaRPr>
          </a:p>
          <a:p>
            <a:pPr marL="12700" marR="66675">
              <a:lnSpc>
                <a:spcPct val="100000"/>
              </a:lnSpc>
            </a:pPr>
            <a:r>
              <a:rPr dirty="0" sz="1200" spc="-15">
                <a:latin typeface="Microsoft Sans Serif"/>
                <a:cs typeface="Microsoft Sans Serif"/>
              </a:rPr>
              <a:t>дом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считается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собственной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крепостью,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30">
                <a:latin typeface="Microsoft Sans Serif"/>
                <a:cs typeface="Microsoft Sans Serif"/>
              </a:rPr>
              <a:t>где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можно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укрыться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от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любых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жизненных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невзгод,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а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люди,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которые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нем </a:t>
            </a:r>
            <a:r>
              <a:rPr dirty="0" sz="1200" spc="-305">
                <a:latin typeface="Microsoft Sans Serif"/>
                <a:cs typeface="Microsoft Sans Serif"/>
              </a:rPr>
              <a:t> </a:t>
            </a:r>
            <a:r>
              <a:rPr dirty="0" sz="1200" spc="-40">
                <a:latin typeface="Microsoft Sans Serif"/>
                <a:cs typeface="Microsoft Sans Serif"/>
              </a:rPr>
              <a:t>живут,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которые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всегда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поймут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и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поддержат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трудную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минуту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315">
                <a:latin typeface="Microsoft Sans Serif"/>
                <a:cs typeface="Microsoft Sans Serif"/>
              </a:rPr>
              <a:t>–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это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и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есть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твоя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семья.</a:t>
            </a:r>
            <a:endParaRPr sz="1200">
              <a:latin typeface="Microsoft Sans Serif"/>
              <a:cs typeface="Microsoft Sans Serif"/>
            </a:endParaRPr>
          </a:p>
          <a:p>
            <a:pPr marL="12700" marR="95250">
              <a:lnSpc>
                <a:spcPct val="100000"/>
              </a:lnSpc>
            </a:pPr>
            <a:r>
              <a:rPr dirty="0" sz="1200" spc="-10">
                <a:latin typeface="Microsoft Sans Serif"/>
                <a:cs typeface="Microsoft Sans Serif"/>
              </a:rPr>
              <a:t>Здесь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мы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рождаемся,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делаем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свои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первые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шаги,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перенимаем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опыт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родителей,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бабушек,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дедушек.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Семейные </a:t>
            </a:r>
            <a:r>
              <a:rPr dirty="0" sz="1200" spc="-5">
                <a:latin typeface="Microsoft Sans Serif"/>
                <a:cs typeface="Microsoft Sans Serif"/>
              </a:rPr>
              <a:t> традиции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очень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важны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для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того,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чтобы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каждый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человек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семье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чувствовал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себя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ее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членом,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имел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с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остальными </a:t>
            </a:r>
            <a:r>
              <a:rPr dirty="0" sz="1200" spc="-305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родственниками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что-то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общее.</a:t>
            </a: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-30">
                <a:latin typeface="Microsoft Sans Serif"/>
                <a:cs typeface="Microsoft Sans Serif"/>
              </a:rPr>
              <a:t>Каждая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семья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уникальна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по-своему: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у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кого-то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родословной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несколько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поколений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врачей,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у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кого-то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315">
                <a:latin typeface="Microsoft Sans Serif"/>
                <a:cs typeface="Microsoft Sans Serif"/>
              </a:rPr>
              <a:t>–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учителей,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а 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у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нас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семье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преобладают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медицинские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профессии.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И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я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хочу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поделиться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историей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о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о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30">
                <a:latin typeface="Microsoft Sans Serif"/>
                <a:cs typeface="Microsoft Sans Serif"/>
              </a:rPr>
              <a:t>близких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людях,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которые 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обладали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и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обладают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медицинской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профессией.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Чем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5">
                <a:latin typeface="Microsoft Sans Serif"/>
                <a:cs typeface="Microsoft Sans Serif"/>
              </a:rPr>
              <a:t>я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очень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5">
                <a:latin typeface="Microsoft Sans Serif"/>
                <a:cs typeface="Microsoft Sans Serif"/>
              </a:rPr>
              <a:t>горжусь!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4862" y="2214876"/>
            <a:ext cx="4056174" cy="27065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700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99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97799"/>
                </a:lnTo>
                <a:close/>
              </a:path>
            </a:pathLst>
          </a:custGeom>
          <a:solidFill>
            <a:srgbClr val="63D19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57824" y="871924"/>
            <a:ext cx="637540" cy="880744"/>
          </a:xfrm>
          <a:custGeom>
            <a:avLst/>
            <a:gdLst/>
            <a:ahLst/>
            <a:cxnLst/>
            <a:rect l="l" t="t" r="r" b="b"/>
            <a:pathLst>
              <a:path w="637539" h="880744">
                <a:moveTo>
                  <a:pt x="0" y="0"/>
                </a:moveTo>
                <a:lnTo>
                  <a:pt x="637199" y="880199"/>
                </a:lnTo>
              </a:path>
            </a:pathLst>
          </a:custGeom>
          <a:ln w="9524">
            <a:solidFill>
              <a:srgbClr val="4BA1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963074" y="849524"/>
            <a:ext cx="761365" cy="883285"/>
          </a:xfrm>
          <a:custGeom>
            <a:avLst/>
            <a:gdLst/>
            <a:ahLst/>
            <a:cxnLst/>
            <a:rect l="l" t="t" r="r" b="b"/>
            <a:pathLst>
              <a:path w="761364" h="883285">
                <a:moveTo>
                  <a:pt x="760799" y="0"/>
                </a:moveTo>
                <a:lnTo>
                  <a:pt x="0" y="882899"/>
                </a:lnTo>
              </a:path>
            </a:pathLst>
          </a:custGeom>
          <a:ln w="9524">
            <a:solidFill>
              <a:srgbClr val="4BA1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693224" y="2535349"/>
            <a:ext cx="748030" cy="1085215"/>
          </a:xfrm>
          <a:custGeom>
            <a:avLst/>
            <a:gdLst/>
            <a:ahLst/>
            <a:cxnLst/>
            <a:rect l="l" t="t" r="r" b="b"/>
            <a:pathLst>
              <a:path w="748029" h="1085214">
                <a:moveTo>
                  <a:pt x="0" y="0"/>
                </a:moveTo>
                <a:lnTo>
                  <a:pt x="747599" y="1085099"/>
                </a:lnTo>
              </a:path>
            </a:pathLst>
          </a:custGeom>
          <a:ln w="9524">
            <a:solidFill>
              <a:srgbClr val="4BA1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562375" y="2540449"/>
            <a:ext cx="424180" cy="1094740"/>
          </a:xfrm>
          <a:custGeom>
            <a:avLst/>
            <a:gdLst/>
            <a:ahLst/>
            <a:cxnLst/>
            <a:rect l="l" t="t" r="r" b="b"/>
            <a:pathLst>
              <a:path w="424179" h="1094739">
                <a:moveTo>
                  <a:pt x="423899" y="0"/>
                </a:moveTo>
                <a:lnTo>
                  <a:pt x="0" y="1094399"/>
                </a:lnTo>
              </a:path>
            </a:pathLst>
          </a:custGeom>
          <a:ln w="9524">
            <a:solidFill>
              <a:srgbClr val="4BA1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75150" y="2844725"/>
            <a:ext cx="372110" cy="673100"/>
          </a:xfrm>
          <a:custGeom>
            <a:avLst/>
            <a:gdLst/>
            <a:ahLst/>
            <a:cxnLst/>
            <a:rect l="l" t="t" r="r" b="b"/>
            <a:pathLst>
              <a:path w="372110" h="673100">
                <a:moveTo>
                  <a:pt x="371699" y="0"/>
                </a:moveTo>
                <a:lnTo>
                  <a:pt x="0" y="672599"/>
                </a:lnTo>
              </a:path>
            </a:pathLst>
          </a:custGeom>
          <a:ln w="9524">
            <a:solidFill>
              <a:srgbClr val="4BA1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04500" y="2813799"/>
            <a:ext cx="502284" cy="704215"/>
          </a:xfrm>
          <a:custGeom>
            <a:avLst/>
            <a:gdLst/>
            <a:ahLst/>
            <a:cxnLst/>
            <a:rect l="l" t="t" r="r" b="b"/>
            <a:pathLst>
              <a:path w="502285" h="704214">
                <a:moveTo>
                  <a:pt x="0" y="0"/>
                </a:moveTo>
                <a:lnTo>
                  <a:pt x="502199" y="703799"/>
                </a:lnTo>
              </a:path>
            </a:pathLst>
          </a:custGeom>
          <a:ln w="9524">
            <a:solidFill>
              <a:srgbClr val="4BA1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508574" y="68650"/>
            <a:ext cx="1344295" cy="781050"/>
          </a:xfrm>
          <a:prstGeom prst="rect">
            <a:avLst/>
          </a:prstGeom>
          <a:ln w="9524">
            <a:solidFill>
              <a:srgbClr val="9E9E9E"/>
            </a:solidFill>
          </a:ln>
        </p:spPr>
        <p:txBody>
          <a:bodyPr wrap="square" lIns="0" tIns="80645" rIns="0" bIns="0" rtlCol="0" vert="horz">
            <a:spAutoFit/>
          </a:bodyPr>
          <a:lstStyle/>
          <a:p>
            <a:pPr marL="85725" marR="181610">
              <a:lnSpc>
                <a:spcPct val="100000"/>
              </a:lnSpc>
              <a:spcBef>
                <a:spcPts val="635"/>
              </a:spcBef>
            </a:pPr>
            <a:r>
              <a:rPr dirty="0" sz="1000" spc="-5">
                <a:latin typeface="Microsoft Sans Serif"/>
                <a:cs typeface="Microsoft Sans Serif"/>
              </a:rPr>
              <a:t>Я: </a:t>
            </a:r>
            <a:r>
              <a:rPr dirty="0" sz="1000">
                <a:latin typeface="Microsoft Sans Serif"/>
                <a:cs typeface="Microsoft Sans Serif"/>
              </a:rPr>
              <a:t>Шайдуллина </a:t>
            </a:r>
            <a:r>
              <a:rPr dirty="0" sz="1000" spc="5">
                <a:latin typeface="Microsoft Sans Serif"/>
                <a:cs typeface="Microsoft Sans Serif"/>
              </a:rPr>
              <a:t> </a:t>
            </a:r>
            <a:r>
              <a:rPr dirty="0" sz="1000" spc="-25">
                <a:latin typeface="Microsoft Sans Serif"/>
                <a:cs typeface="Microsoft Sans Serif"/>
              </a:rPr>
              <a:t>Карима </a:t>
            </a:r>
            <a:r>
              <a:rPr dirty="0" sz="1000" spc="-5">
                <a:latin typeface="Microsoft Sans Serif"/>
                <a:cs typeface="Microsoft Sans Serif"/>
              </a:rPr>
              <a:t>ученица </a:t>
            </a:r>
            <a:r>
              <a:rPr dirty="0" sz="1000">
                <a:latin typeface="Microsoft Sans Serif"/>
                <a:cs typeface="Microsoft Sans Serif"/>
              </a:rPr>
              <a:t>4 </a:t>
            </a:r>
            <a:r>
              <a:rPr dirty="0" sz="1000" spc="-26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а</a:t>
            </a:r>
            <a:r>
              <a:rPr dirty="0" sz="1000" spc="5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класса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85824" y="1740224"/>
            <a:ext cx="1344295" cy="781050"/>
          </a:xfrm>
          <a:prstGeom prst="rect">
            <a:avLst/>
          </a:prstGeom>
          <a:ln w="9524">
            <a:solidFill>
              <a:srgbClr val="9E9E9E"/>
            </a:solidFill>
          </a:ln>
        </p:spPr>
        <p:txBody>
          <a:bodyPr wrap="square" lIns="0" tIns="80645" rIns="0" bIns="0" rtlCol="0" vert="horz">
            <a:spAutoFit/>
          </a:bodyPr>
          <a:lstStyle/>
          <a:p>
            <a:pPr marL="85725" marR="92710">
              <a:lnSpc>
                <a:spcPct val="100000"/>
              </a:lnSpc>
              <a:spcBef>
                <a:spcPts val="635"/>
              </a:spcBef>
            </a:pPr>
            <a:r>
              <a:rPr dirty="0" sz="1000" spc="-10">
                <a:latin typeface="Microsoft Sans Serif"/>
                <a:cs typeface="Microsoft Sans Serif"/>
              </a:rPr>
              <a:t>Мама: </a:t>
            </a:r>
            <a:r>
              <a:rPr dirty="0" sz="1000">
                <a:latin typeface="Microsoft Sans Serif"/>
                <a:cs typeface="Microsoft Sans Serif"/>
              </a:rPr>
              <a:t>Шайдуллина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Алсу Шамилевна 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20" i="1">
                <a:latin typeface="Arial"/>
                <a:cs typeface="Arial"/>
              </a:rPr>
              <a:t>Врач </a:t>
            </a:r>
            <a:r>
              <a:rPr dirty="0" sz="1000" spc="-5" i="1">
                <a:latin typeface="Arial"/>
                <a:cs typeface="Arial"/>
              </a:rPr>
              <a:t>терапевт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03825" y="1740224"/>
            <a:ext cx="1310005" cy="1097280"/>
          </a:xfrm>
          <a:prstGeom prst="rect">
            <a:avLst/>
          </a:prstGeom>
          <a:ln w="9524">
            <a:solidFill>
              <a:srgbClr val="9E9E9E"/>
            </a:solidFill>
          </a:ln>
        </p:spPr>
        <p:txBody>
          <a:bodyPr wrap="square" lIns="0" tIns="80645" rIns="0" bIns="0" rtlCol="0" vert="horz">
            <a:spAutoFit/>
          </a:bodyPr>
          <a:lstStyle/>
          <a:p>
            <a:pPr marL="85725" marR="97790">
              <a:lnSpc>
                <a:spcPct val="100000"/>
              </a:lnSpc>
              <a:spcBef>
                <a:spcPts val="635"/>
              </a:spcBef>
            </a:pPr>
            <a:r>
              <a:rPr dirty="0" sz="1000" spc="-10">
                <a:latin typeface="Microsoft Sans Serif"/>
                <a:cs typeface="Microsoft Sans Serif"/>
              </a:rPr>
              <a:t>Папа: </a:t>
            </a:r>
            <a:r>
              <a:rPr dirty="0" sz="1000">
                <a:latin typeface="Microsoft Sans Serif"/>
                <a:cs typeface="Microsoft Sans Serif"/>
              </a:rPr>
              <a:t>Шайдуллин </a:t>
            </a:r>
            <a:r>
              <a:rPr dirty="0" sz="1000" spc="5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Ильсур 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Чулпанович 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10" i="1">
                <a:latin typeface="Arial"/>
                <a:cs typeface="Arial"/>
              </a:rPr>
              <a:t>Старший научный </a:t>
            </a:r>
            <a:r>
              <a:rPr dirty="0" sz="1000" spc="-26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сотрудник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900" y="3517400"/>
            <a:ext cx="1344295" cy="944880"/>
          </a:xfrm>
          <a:prstGeom prst="rect">
            <a:avLst/>
          </a:prstGeom>
          <a:ln w="9524">
            <a:solidFill>
              <a:srgbClr val="9E9E9E"/>
            </a:solidFill>
          </a:ln>
        </p:spPr>
        <p:txBody>
          <a:bodyPr wrap="square" lIns="0" tIns="80645" rIns="0" bIns="0" rtlCol="0" vert="horz">
            <a:spAutoFit/>
          </a:bodyPr>
          <a:lstStyle/>
          <a:p>
            <a:pPr marL="85725" marR="105410">
              <a:lnSpc>
                <a:spcPct val="100000"/>
              </a:lnSpc>
              <a:spcBef>
                <a:spcPts val="635"/>
              </a:spcBef>
            </a:pPr>
            <a:r>
              <a:rPr dirty="0" sz="1000" spc="-25">
                <a:latin typeface="Microsoft Sans Serif"/>
                <a:cs typeface="Microsoft Sans Serif"/>
              </a:rPr>
              <a:t>Дедушка: </a:t>
            </a:r>
            <a:r>
              <a:rPr dirty="0" sz="1000" spc="-2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Шайдуллин </a:t>
            </a:r>
            <a:r>
              <a:rPr dirty="0" sz="1000" spc="-15">
                <a:latin typeface="Microsoft Sans Serif"/>
                <a:cs typeface="Microsoft Sans Serif"/>
              </a:rPr>
              <a:t>Чулпан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Габдрауфович 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5" i="1">
                <a:latin typeface="Arial"/>
                <a:cs typeface="Arial"/>
              </a:rPr>
              <a:t>Ветеринарный </a:t>
            </a:r>
            <a:r>
              <a:rPr dirty="0" sz="1000" i="1">
                <a:latin typeface="Arial"/>
                <a:cs typeface="Arial"/>
              </a:rPr>
              <a:t> </a:t>
            </a:r>
            <a:r>
              <a:rPr dirty="0" sz="1000" spc="-20" i="1">
                <a:latin typeface="Arial"/>
                <a:cs typeface="Arial"/>
              </a:rPr>
              <a:t>врач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66974" y="3517324"/>
            <a:ext cx="1344295" cy="1097280"/>
          </a:xfrm>
          <a:prstGeom prst="rect">
            <a:avLst/>
          </a:prstGeom>
          <a:ln w="9524">
            <a:solidFill>
              <a:srgbClr val="9E9E9E"/>
            </a:solidFill>
          </a:ln>
        </p:spPr>
        <p:txBody>
          <a:bodyPr wrap="square" lIns="0" tIns="80645" rIns="0" bIns="0" rtlCol="0" vert="horz">
            <a:spAutoFit/>
          </a:bodyPr>
          <a:lstStyle/>
          <a:p>
            <a:pPr marL="85725" marR="334010">
              <a:lnSpc>
                <a:spcPct val="100000"/>
              </a:lnSpc>
              <a:spcBef>
                <a:spcPts val="635"/>
              </a:spcBef>
            </a:pPr>
            <a:r>
              <a:rPr dirty="0" sz="1000" spc="-15">
                <a:latin typeface="Microsoft Sans Serif"/>
                <a:cs typeface="Microsoft Sans Serif"/>
              </a:rPr>
              <a:t>Бабушка: 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Шайдуллина </a:t>
            </a:r>
            <a:r>
              <a:rPr dirty="0" sz="1000" spc="5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Гульсария 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Хамзовна 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5" i="1">
                <a:latin typeface="Arial"/>
                <a:cs typeface="Arial"/>
              </a:rPr>
              <a:t>В</a:t>
            </a:r>
            <a:r>
              <a:rPr dirty="0" sz="1000" spc="-15" i="1">
                <a:latin typeface="Arial"/>
                <a:cs typeface="Arial"/>
              </a:rPr>
              <a:t>е</a:t>
            </a:r>
            <a:r>
              <a:rPr dirty="0" sz="1000" i="1">
                <a:latin typeface="Arial"/>
                <a:cs typeface="Arial"/>
              </a:rPr>
              <a:t>теринарный  </a:t>
            </a:r>
            <a:r>
              <a:rPr dirty="0" sz="1000" spc="-20" i="1">
                <a:latin typeface="Arial"/>
                <a:cs typeface="Arial"/>
              </a:rPr>
              <a:t>врач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58524" y="3634699"/>
            <a:ext cx="1570355" cy="781050"/>
          </a:xfrm>
          <a:prstGeom prst="rect">
            <a:avLst/>
          </a:prstGeom>
          <a:ln w="9524">
            <a:solidFill>
              <a:srgbClr val="9E9E9E"/>
            </a:solidFill>
          </a:ln>
        </p:spPr>
        <p:txBody>
          <a:bodyPr wrap="square" lIns="0" tIns="80645" rIns="0" bIns="0" rtlCol="0" vert="horz">
            <a:spAutoFit/>
          </a:bodyPr>
          <a:lstStyle/>
          <a:p>
            <a:pPr marL="85725" marR="214629">
              <a:lnSpc>
                <a:spcPct val="100000"/>
              </a:lnSpc>
              <a:spcBef>
                <a:spcPts val="635"/>
              </a:spcBef>
            </a:pPr>
            <a:r>
              <a:rPr dirty="0" sz="1000" spc="-25">
                <a:latin typeface="Microsoft Sans Serif"/>
                <a:cs typeface="Microsoft Sans Serif"/>
              </a:rPr>
              <a:t>Дедушка: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Якубов 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Шамиль </a:t>
            </a:r>
            <a:r>
              <a:rPr dirty="0" sz="1000" spc="-5">
                <a:latin typeface="Microsoft Sans Serif"/>
                <a:cs typeface="Microsoft Sans Serif"/>
              </a:rPr>
              <a:t>Наилевич 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10" i="1">
                <a:latin typeface="Arial"/>
                <a:cs typeface="Arial"/>
              </a:rPr>
              <a:t>Инженер-строитель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67699" y="3634699"/>
            <a:ext cx="1344295" cy="640080"/>
          </a:xfrm>
          <a:prstGeom prst="rect">
            <a:avLst/>
          </a:prstGeom>
          <a:ln w="9524">
            <a:solidFill>
              <a:srgbClr val="9E9E9E"/>
            </a:solidFill>
          </a:ln>
        </p:spPr>
        <p:txBody>
          <a:bodyPr wrap="square" lIns="0" tIns="80645" rIns="0" bIns="0" rtlCol="0" vert="horz">
            <a:spAutoFit/>
          </a:bodyPr>
          <a:lstStyle/>
          <a:p>
            <a:pPr marL="85725" marR="159385">
              <a:lnSpc>
                <a:spcPct val="100000"/>
              </a:lnSpc>
              <a:spcBef>
                <a:spcPts val="635"/>
              </a:spcBef>
            </a:pPr>
            <a:r>
              <a:rPr dirty="0" sz="1000" spc="-15">
                <a:latin typeface="Microsoft Sans Serif"/>
                <a:cs typeface="Microsoft Sans Serif"/>
              </a:rPr>
              <a:t>Бабушка: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Якубова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Асия </a:t>
            </a:r>
            <a:r>
              <a:rPr dirty="0" sz="1000" spc="-10">
                <a:latin typeface="Microsoft Sans Serif"/>
                <a:cs typeface="Microsoft Sans Serif"/>
              </a:rPr>
              <a:t>Абдулловна 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5" i="1">
                <a:latin typeface="Arial"/>
                <a:cs typeface="Arial"/>
              </a:rPr>
              <a:t>Вр</a:t>
            </a:r>
            <a:r>
              <a:rPr dirty="0" sz="1000" spc="-70" i="1">
                <a:latin typeface="Arial"/>
                <a:cs typeface="Arial"/>
              </a:rPr>
              <a:t>а</a:t>
            </a:r>
            <a:r>
              <a:rPr dirty="0" sz="1000" i="1">
                <a:latin typeface="Arial"/>
                <a:cs typeface="Arial"/>
              </a:rPr>
              <a:t>ч</a:t>
            </a:r>
            <a:r>
              <a:rPr dirty="0" sz="1000" spc="-5" i="1">
                <a:latin typeface="Arial"/>
                <a:cs typeface="Arial"/>
              </a:rPr>
              <a:t> </a:t>
            </a:r>
            <a:r>
              <a:rPr dirty="0" sz="1000" i="1">
                <a:latin typeface="Arial"/>
                <a:cs typeface="Arial"/>
              </a:rPr>
              <a:t>с</a:t>
            </a:r>
            <a:r>
              <a:rPr dirty="0" sz="1000" spc="-15" i="1">
                <a:latin typeface="Arial"/>
                <a:cs typeface="Arial"/>
              </a:rPr>
              <a:t>т</a:t>
            </a:r>
            <a:r>
              <a:rPr dirty="0" sz="1000" spc="-5" i="1">
                <a:latin typeface="Arial"/>
                <a:cs typeface="Arial"/>
              </a:rPr>
              <a:t>ома</a:t>
            </a:r>
            <a:r>
              <a:rPr dirty="0" sz="1000" spc="-15" i="1">
                <a:latin typeface="Arial"/>
                <a:cs typeface="Arial"/>
              </a:rPr>
              <a:t>т</a:t>
            </a:r>
            <a:r>
              <a:rPr dirty="0" sz="1000" spc="-25" i="1">
                <a:latin typeface="Arial"/>
                <a:cs typeface="Arial"/>
              </a:rPr>
              <a:t>о</a:t>
            </a:r>
            <a:r>
              <a:rPr dirty="0" sz="1000" spc="-5" i="1">
                <a:latin typeface="Arial"/>
                <a:cs typeface="Arial"/>
              </a:rPr>
              <a:t>лог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48625" y="1342898"/>
            <a:ext cx="3627754" cy="1602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Microsoft Sans Serif"/>
                <a:cs typeface="Microsoft Sans Serif"/>
              </a:rPr>
              <a:t>Это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40">
                <a:solidFill>
                  <a:srgbClr val="FFFFFF"/>
                </a:solidFill>
                <a:latin typeface="Microsoft Sans Serif"/>
                <a:cs typeface="Microsoft Sans Serif"/>
              </a:rPr>
              <a:t>мой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дедушка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FFFFFF"/>
                </a:solidFill>
                <a:latin typeface="Microsoft Sans Serif"/>
                <a:cs typeface="Microsoft Sans Serif"/>
              </a:rPr>
              <a:t>отцовской </a:t>
            </a:r>
            <a:r>
              <a:rPr dirty="0" sz="18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линии.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Его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зовут Шайдуллин </a:t>
            </a:r>
            <a:r>
              <a:rPr dirty="0" sz="18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45">
                <a:solidFill>
                  <a:srgbClr val="FFFFFF"/>
                </a:solidFill>
                <a:latin typeface="Microsoft Sans Serif"/>
                <a:cs typeface="Microsoft Sans Serif"/>
              </a:rPr>
              <a:t>Чулпан</a:t>
            </a:r>
            <a:r>
              <a:rPr dirty="0" sz="18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Габдрауфович.</a:t>
            </a:r>
            <a:r>
              <a:rPr dirty="0" sz="18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Всю</a:t>
            </a:r>
            <a:r>
              <a:rPr dirty="0" sz="18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FFFFFF"/>
                </a:solidFill>
                <a:latin typeface="Microsoft Sans Serif"/>
                <a:cs typeface="Microsoft Sans Serif"/>
              </a:rPr>
              <a:t>жизнь </a:t>
            </a:r>
            <a:r>
              <a:rPr dirty="0" sz="1800" spc="-4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проработал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ветеринарным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врачом.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6987" y="254400"/>
            <a:ext cx="3476025" cy="4634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2525" y="1740662"/>
            <a:ext cx="3463925" cy="1602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Microsoft Sans Serif"/>
                <a:cs typeface="Microsoft Sans Serif"/>
              </a:rPr>
              <a:t>Это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моя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бабушка </a:t>
            </a:r>
            <a:r>
              <a:rPr dirty="0" sz="1800" spc="10">
                <a:solidFill>
                  <a:srgbClr val="FFFFFF"/>
                </a:solidFill>
                <a:latin typeface="Microsoft Sans Serif"/>
                <a:cs typeface="Microsoft Sans Serif"/>
              </a:rPr>
              <a:t>по </a:t>
            </a:r>
            <a:r>
              <a:rPr dirty="0" sz="1800">
                <a:solidFill>
                  <a:srgbClr val="FFFFFF"/>
                </a:solidFill>
                <a:latin typeface="Microsoft Sans Serif"/>
                <a:cs typeface="Microsoft Sans Serif"/>
              </a:rPr>
              <a:t>отцовской </a:t>
            </a:r>
            <a:r>
              <a:rPr dirty="0" sz="18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линии.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85">
                <a:solidFill>
                  <a:srgbClr val="FFFFFF"/>
                </a:solidFill>
                <a:latin typeface="Microsoft Sans Serif"/>
                <a:cs typeface="Microsoft Sans Serif"/>
              </a:rPr>
              <a:t>Ее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зовут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Microsoft Sans Serif"/>
                <a:cs typeface="Microsoft Sans Serif"/>
              </a:rPr>
              <a:t>Шайдуллина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Гульсария</a:t>
            </a:r>
            <a:r>
              <a:rPr dirty="0" sz="18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Хамзовна.</a:t>
            </a:r>
            <a:r>
              <a:rPr dirty="0" sz="18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Всю</a:t>
            </a:r>
            <a:r>
              <a:rPr dirty="0" sz="18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FFFFFF"/>
                </a:solidFill>
                <a:latin typeface="Microsoft Sans Serif"/>
                <a:cs typeface="Microsoft Sans Serif"/>
              </a:rPr>
              <a:t>жизнь </a:t>
            </a:r>
            <a:r>
              <a:rPr dirty="0" sz="1800" spc="-4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проработала ветеринарным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врачом.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899" y="253825"/>
            <a:ext cx="2607649" cy="46358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2525" y="813307"/>
            <a:ext cx="3658235" cy="3104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</a:pPr>
            <a:r>
              <a:rPr dirty="0" sz="1500" spc="-25">
                <a:solidFill>
                  <a:srgbClr val="FFFFFF"/>
                </a:solidFill>
                <a:latin typeface="Microsoft Sans Serif"/>
                <a:cs typeface="Microsoft Sans Serif"/>
              </a:rPr>
              <a:t>Это</a:t>
            </a:r>
            <a:r>
              <a:rPr dirty="0" sz="1500" spc="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Microsoft Sans Serif"/>
                <a:cs typeface="Microsoft Sans Serif"/>
              </a:rPr>
              <a:t>мой</a:t>
            </a:r>
            <a:r>
              <a:rPr dirty="0" sz="1500" spc="9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дедушка</a:t>
            </a:r>
            <a:r>
              <a:rPr dirty="0" sz="1500" spc="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5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dirty="0" sz="1500" spc="9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материнской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линии.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Его </a:t>
            </a:r>
            <a:r>
              <a:rPr dirty="0" sz="1500" spc="10">
                <a:solidFill>
                  <a:srgbClr val="FFFFFF"/>
                </a:solidFill>
                <a:latin typeface="Microsoft Sans Serif"/>
                <a:cs typeface="Microsoft Sans Serif"/>
              </a:rPr>
              <a:t>зовут 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Якубов </a:t>
            </a:r>
            <a:r>
              <a:rPr dirty="0" sz="1500" spc="10">
                <a:solidFill>
                  <a:srgbClr val="FFFFFF"/>
                </a:solidFill>
                <a:latin typeface="Microsoft Sans Serif"/>
                <a:cs typeface="Microsoft Sans Serif"/>
              </a:rPr>
              <a:t>Шамиль </a:t>
            </a:r>
            <a:r>
              <a:rPr dirty="0" sz="15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Наилевич. </a:t>
            </a:r>
            <a:r>
              <a:rPr dirty="0" sz="1500" spc="10">
                <a:solidFill>
                  <a:srgbClr val="FFFFFF"/>
                </a:solidFill>
                <a:latin typeface="Microsoft Sans Serif"/>
                <a:cs typeface="Microsoft Sans Serif"/>
              </a:rPr>
              <a:t>После школы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получил </a:t>
            </a:r>
            <a:r>
              <a:rPr dirty="0" sz="15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FFFFFF"/>
                </a:solidFill>
                <a:latin typeface="Microsoft Sans Serif"/>
                <a:cs typeface="Microsoft Sans Serif"/>
              </a:rPr>
              <a:t>профессию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 строителя, </a:t>
            </a:r>
            <a:r>
              <a:rPr dirty="0" sz="1500" spc="10">
                <a:solidFill>
                  <a:srgbClr val="FFFFFF"/>
                </a:solidFill>
                <a:latin typeface="Microsoft Sans Serif"/>
                <a:cs typeface="Microsoft Sans Serif"/>
              </a:rPr>
              <a:t>которая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65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5">
                <a:solidFill>
                  <a:srgbClr val="FFFFFF"/>
                </a:solidFill>
                <a:latin typeface="Microsoft Sans Serif"/>
                <a:cs typeface="Microsoft Sans Serif"/>
              </a:rPr>
              <a:t>по </a:t>
            </a:r>
            <a:r>
              <a:rPr dirty="0" sz="15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Microsoft Sans Serif"/>
                <a:cs typeface="Microsoft Sans Serif"/>
              </a:rPr>
              <a:t>моему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мнению,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является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Microsoft Sans Serif"/>
                <a:cs typeface="Microsoft Sans Serif"/>
              </a:rPr>
              <a:t>самой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5">
                <a:solidFill>
                  <a:srgbClr val="FFFFFF"/>
                </a:solidFill>
                <a:latin typeface="Microsoft Sans Serif"/>
                <a:cs typeface="Microsoft Sans Serif"/>
              </a:rPr>
              <a:t>рабочей </a:t>
            </a:r>
            <a:r>
              <a:rPr dirty="0" sz="1500" spc="-38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профессией.</a:t>
            </a:r>
            <a:endParaRPr sz="1500">
              <a:latin typeface="Microsoft Sans Serif"/>
              <a:cs typeface="Microsoft Sans Serif"/>
            </a:endParaRPr>
          </a:p>
          <a:p>
            <a:pPr marL="12700" marR="83185">
              <a:lnSpc>
                <a:spcPct val="107100"/>
              </a:lnSpc>
              <a:spcBef>
                <a:spcPts val="1200"/>
              </a:spcBef>
            </a:pPr>
            <a:r>
              <a:rPr dirty="0" sz="1500" spc="-45">
                <a:solidFill>
                  <a:srgbClr val="FFFFFF"/>
                </a:solidFill>
                <a:latin typeface="Microsoft Sans Serif"/>
                <a:cs typeface="Microsoft Sans Serif"/>
              </a:rPr>
              <a:t>За </a:t>
            </a:r>
            <a:r>
              <a:rPr dirty="0" sz="1500" spc="35">
                <a:solidFill>
                  <a:srgbClr val="FFFFFF"/>
                </a:solidFill>
                <a:latin typeface="Microsoft Sans Serif"/>
                <a:cs typeface="Microsoft Sans Serif"/>
              </a:rPr>
              <a:t>свою </a:t>
            </a:r>
            <a:r>
              <a:rPr dirty="0" sz="1500" spc="15">
                <a:solidFill>
                  <a:srgbClr val="FFFFFF"/>
                </a:solidFill>
                <a:latin typeface="Microsoft Sans Serif"/>
                <a:cs typeface="Microsoft Sans Serif"/>
              </a:rPr>
              <a:t>жизнь </a:t>
            </a:r>
            <a:r>
              <a:rPr dirty="0" sz="1500" spc="25">
                <a:solidFill>
                  <a:srgbClr val="FFFFFF"/>
                </a:solidFill>
                <a:latin typeface="Microsoft Sans Serif"/>
                <a:cs typeface="Microsoft Sans Serif"/>
              </a:rPr>
              <a:t>он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построил </a:t>
            </a:r>
            <a:r>
              <a:rPr dirty="0" sz="1500" spc="15">
                <a:solidFill>
                  <a:srgbClr val="FFFFFF"/>
                </a:solidFill>
                <a:latin typeface="Microsoft Sans Serif"/>
                <a:cs typeface="Microsoft Sans Serif"/>
              </a:rPr>
              <a:t>не </a:t>
            </a:r>
            <a:r>
              <a:rPr dirty="0" sz="1500" spc="10">
                <a:solidFill>
                  <a:srgbClr val="FFFFFF"/>
                </a:solidFill>
                <a:latin typeface="Microsoft Sans Serif"/>
                <a:cs typeface="Microsoft Sans Serif"/>
              </a:rPr>
              <a:t>один </a:t>
            </a:r>
            <a:r>
              <a:rPr dirty="0" sz="15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десяток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 домов,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5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5">
                <a:solidFill>
                  <a:srgbClr val="FFFFFF"/>
                </a:solidFill>
                <a:latin typeface="Microsoft Sans Serif"/>
                <a:cs typeface="Microsoft Sans Serif"/>
              </a:rPr>
              <a:t>забыв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3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Microsoft Sans Serif"/>
                <a:cs typeface="Microsoft Sans Serif"/>
              </a:rPr>
              <a:t>дом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для </a:t>
            </a:r>
            <a:r>
              <a:rPr dirty="0" sz="1500" spc="-38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5">
                <a:solidFill>
                  <a:srgbClr val="FFFFFF"/>
                </a:solidFill>
                <a:latin typeface="Microsoft Sans Serif"/>
                <a:cs typeface="Microsoft Sans Serif"/>
              </a:rPr>
              <a:t>своей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Microsoft Sans Serif"/>
                <a:cs typeface="Microsoft Sans Serif"/>
              </a:rPr>
              <a:t>семьи.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55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FFFFFF"/>
                </a:solidFill>
                <a:latin typeface="Microsoft Sans Serif"/>
                <a:cs typeface="Microsoft Sans Serif"/>
              </a:rPr>
              <a:t>очень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>
                <a:solidFill>
                  <a:srgbClr val="FFFFFF"/>
                </a:solidFill>
                <a:latin typeface="Microsoft Sans Serif"/>
                <a:cs typeface="Microsoft Sans Serif"/>
              </a:rPr>
              <a:t>го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dirty="0" sz="1500" spc="10">
                <a:solidFill>
                  <a:srgbClr val="FFFFFF"/>
                </a:solidFill>
                <a:latin typeface="Microsoft Sans Serif"/>
                <a:cs typeface="Microsoft Sans Serif"/>
              </a:rPr>
              <a:t>жусь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своими  </a:t>
            </a:r>
            <a:r>
              <a:rPr dirty="0" sz="1500" spc="-10">
                <a:solidFill>
                  <a:srgbClr val="FFFFFF"/>
                </a:solidFill>
                <a:latin typeface="Microsoft Sans Serif"/>
                <a:cs typeface="Microsoft Sans Serif"/>
              </a:rPr>
              <a:t>близкими!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Они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научили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и продолжают </a:t>
            </a:r>
            <a:r>
              <a:rPr dirty="0" sz="15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учить </a:t>
            </a:r>
            <a:r>
              <a:rPr dirty="0" sz="1500" spc="-20">
                <a:solidFill>
                  <a:srgbClr val="FFFFFF"/>
                </a:solidFill>
                <a:latin typeface="Microsoft Sans Serif"/>
                <a:cs typeface="Microsoft Sans Serif"/>
              </a:rPr>
              <a:t>меня,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передают </a:t>
            </a:r>
            <a:r>
              <a:rPr dirty="0" sz="1500" spc="25">
                <a:solidFill>
                  <a:srgbClr val="FFFFFF"/>
                </a:solidFill>
                <a:latin typeface="Microsoft Sans Serif"/>
                <a:cs typeface="Microsoft Sans Serif"/>
              </a:rPr>
              <a:t>свой </a:t>
            </a:r>
            <a:r>
              <a:rPr dirty="0" sz="1500" spc="-35">
                <a:solidFill>
                  <a:srgbClr val="FFFFFF"/>
                </a:solidFill>
                <a:latin typeface="Microsoft Sans Serif"/>
                <a:cs typeface="Microsoft Sans Serif"/>
              </a:rPr>
              <a:t>опыт, </a:t>
            </a:r>
            <a:r>
              <a:rPr dirty="0" sz="15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Microsoft Sans Serif"/>
                <a:cs typeface="Microsoft Sans Serif"/>
              </a:rPr>
              <a:t>который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удовольствием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перенимаю</a:t>
            </a:r>
            <a:endParaRPr sz="15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9525" y="152400"/>
            <a:ext cx="2721769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2525" y="875792"/>
            <a:ext cx="3582035" cy="2865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Microsoft Sans Serif"/>
                <a:cs typeface="Microsoft Sans Serif"/>
              </a:rPr>
              <a:t>Это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моя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бабушка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материнской </a:t>
            </a:r>
            <a:r>
              <a:rPr dirty="0" sz="1800" spc="-4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линии.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85">
                <a:solidFill>
                  <a:srgbClr val="FFFFFF"/>
                </a:solidFill>
                <a:latin typeface="Microsoft Sans Serif"/>
                <a:cs typeface="Microsoft Sans Serif"/>
              </a:rPr>
              <a:t>Её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зовут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Якубова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Microsoft Sans Serif"/>
                <a:cs typeface="Microsoft Sans Serif"/>
              </a:rPr>
              <a:t>Асия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Абдулловна.Бабушка </a:t>
            </a:r>
            <a:r>
              <a:rPr dirty="0" sz="1800" spc="20">
                <a:solidFill>
                  <a:srgbClr val="FFFFFF"/>
                </a:solidFill>
                <a:latin typeface="Microsoft Sans Serif"/>
                <a:cs typeface="Microsoft Sans Serif"/>
              </a:rPr>
              <a:t>всю </a:t>
            </a:r>
            <a:r>
              <a:rPr dirty="0" sz="1800" spc="25">
                <a:solidFill>
                  <a:srgbClr val="FFFFFF"/>
                </a:solidFill>
                <a:latin typeface="Microsoft Sans Serif"/>
                <a:cs typeface="Microsoft Sans Serif"/>
              </a:rPr>
              <a:t>свою </a:t>
            </a:r>
            <a:r>
              <a:rPr dirty="0" sz="18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профессиональную </a:t>
            </a:r>
            <a:r>
              <a:rPr dirty="0" sz="1800">
                <a:solidFill>
                  <a:srgbClr val="FFFFFF"/>
                </a:solidFill>
                <a:latin typeface="Microsoft Sans Serif"/>
                <a:cs typeface="Microsoft Sans Serif"/>
              </a:rPr>
              <a:t>жизнь </a:t>
            </a:r>
            <a:r>
              <a:rPr dirty="0" sz="18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проработала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врачом </a:t>
            </a:r>
            <a:r>
              <a:rPr dirty="0" sz="18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5">
                <a:solidFill>
                  <a:srgbClr val="FFFFFF"/>
                </a:solidFill>
                <a:latin typeface="Microsoft Sans Serif"/>
                <a:cs typeface="Microsoft Sans Serif"/>
              </a:rPr>
              <a:t>стоматологом,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однажды </a:t>
            </a:r>
            <a:r>
              <a:rPr dirty="0" sz="1800" spc="5">
                <a:solidFill>
                  <a:srgbClr val="FFFFFF"/>
                </a:solidFill>
                <a:latin typeface="Microsoft Sans Serif"/>
                <a:cs typeface="Microsoft Sans Serif"/>
              </a:rPr>
              <a:t>выбрав </a:t>
            </a:r>
            <a:r>
              <a:rPr dirty="0" sz="18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специализацию и ни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разу ей </a:t>
            </a:r>
            <a:r>
              <a:rPr dirty="0" sz="1800">
                <a:solidFill>
                  <a:srgbClr val="FFFFFF"/>
                </a:solidFill>
                <a:latin typeface="Microsoft Sans Serif"/>
                <a:cs typeface="Microsoft Sans Serif"/>
              </a:rPr>
              <a:t>не </a:t>
            </a:r>
            <a:r>
              <a:rPr dirty="0" sz="18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изменив.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Она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проработала </a:t>
            </a:r>
            <a:r>
              <a:rPr dirty="0" sz="1800" spc="5">
                <a:solidFill>
                  <a:srgbClr val="FFFFFF"/>
                </a:solidFill>
                <a:latin typeface="Microsoft Sans Serif"/>
                <a:cs typeface="Microsoft Sans Serif"/>
              </a:rPr>
              <a:t>более </a:t>
            </a:r>
            <a:r>
              <a:rPr dirty="0" sz="1800" spc="-4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Microsoft Sans Serif"/>
                <a:cs typeface="Microsoft Sans Serif"/>
              </a:rPr>
              <a:t>40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45">
                <a:solidFill>
                  <a:srgbClr val="FFFFFF"/>
                </a:solidFill>
                <a:latin typeface="Microsoft Sans Serif"/>
                <a:cs typeface="Microsoft Sans Serif"/>
              </a:rPr>
              <a:t>лет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874" y="152400"/>
            <a:ext cx="362902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2525" y="1822196"/>
            <a:ext cx="3348354" cy="144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3185">
              <a:lnSpc>
                <a:spcPct val="114999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Microsoft Sans Serif"/>
                <a:cs typeface="Microsoft Sans Serif"/>
              </a:rPr>
              <a:t>Это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моя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90">
                <a:solidFill>
                  <a:srgbClr val="FFFFFF"/>
                </a:solidFill>
                <a:latin typeface="Microsoft Sans Serif"/>
                <a:cs typeface="Microsoft Sans Serif"/>
              </a:rPr>
              <a:t>мама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9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85">
                <a:solidFill>
                  <a:srgbClr val="FFFFFF"/>
                </a:solidFill>
                <a:latin typeface="Microsoft Sans Serif"/>
                <a:cs typeface="Microsoft Sans Serif"/>
              </a:rPr>
              <a:t>Её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зовут </a:t>
            </a:r>
            <a:r>
              <a:rPr dirty="0" sz="18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Microsoft Sans Serif"/>
                <a:cs typeface="Microsoft Sans Serif"/>
              </a:rPr>
              <a:t>Шайдуллина</a:t>
            </a:r>
            <a:r>
              <a:rPr dirty="0" sz="18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Алсу</a:t>
            </a:r>
            <a:r>
              <a:rPr dirty="0" sz="18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Шамилевна.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14999"/>
              </a:lnSpc>
              <a:spcBef>
                <a:spcPts val="1200"/>
              </a:spcBef>
            </a:pP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Она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окончила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5">
                <a:solidFill>
                  <a:srgbClr val="FFFFFF"/>
                </a:solidFill>
                <a:latin typeface="Microsoft Sans Serif"/>
                <a:cs typeface="Microsoft Sans Serif"/>
              </a:rPr>
              <a:t>КГМУ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 работает </a:t>
            </a:r>
            <a:r>
              <a:rPr dirty="0" sz="1800" spc="-4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врачом.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625" y="152400"/>
            <a:ext cx="362902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2525" y="1196593"/>
            <a:ext cx="3428365" cy="2223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Microsoft Sans Serif"/>
                <a:cs typeface="Microsoft Sans Serif"/>
              </a:rPr>
              <a:t>Это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40">
                <a:solidFill>
                  <a:srgbClr val="FFFFFF"/>
                </a:solidFill>
                <a:latin typeface="Microsoft Sans Serif"/>
                <a:cs typeface="Microsoft Sans Serif"/>
              </a:rPr>
              <a:t>мой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45">
                <a:solidFill>
                  <a:srgbClr val="FFFFFF"/>
                </a:solidFill>
                <a:latin typeface="Microsoft Sans Serif"/>
                <a:cs typeface="Microsoft Sans Serif"/>
              </a:rPr>
              <a:t>папа.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Его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зовут </a:t>
            </a:r>
            <a:r>
              <a:rPr dirty="0" sz="18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Шайдуллин</a:t>
            </a:r>
            <a:r>
              <a:rPr dirty="0" sz="18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Microsoft Sans Serif"/>
                <a:cs typeface="Microsoft Sans Serif"/>
              </a:rPr>
              <a:t>Ильсур</a:t>
            </a:r>
            <a:r>
              <a:rPr dirty="0" sz="18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Чулпанович.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Он</a:t>
            </a:r>
            <a:r>
              <a:rPr dirty="0" sz="18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Microsoft Sans Serif"/>
                <a:cs typeface="Microsoft Sans Serif"/>
              </a:rPr>
              <a:t>закончил</a:t>
            </a:r>
            <a:r>
              <a:rPr dirty="0" sz="18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65">
                <a:solidFill>
                  <a:srgbClr val="FFFFFF"/>
                </a:solidFill>
                <a:latin typeface="Microsoft Sans Serif"/>
                <a:cs typeface="Microsoft Sans Serif"/>
              </a:rPr>
              <a:t>КХТИ</a:t>
            </a:r>
            <a:endParaRPr sz="1800">
              <a:latin typeface="Microsoft Sans Serif"/>
              <a:cs typeface="Microsoft Sans Serif"/>
            </a:endParaRPr>
          </a:p>
          <a:p>
            <a:pPr marL="12700" marR="155575">
              <a:lnSpc>
                <a:spcPct val="114999"/>
              </a:lnSpc>
              <a:spcBef>
                <a:spcPts val="1200"/>
              </a:spcBef>
            </a:pP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Он</a:t>
            </a:r>
            <a:r>
              <a:rPr dirty="0" sz="18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работает</a:t>
            </a:r>
            <a:r>
              <a:rPr dirty="0" sz="18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45">
                <a:solidFill>
                  <a:srgbClr val="FFFFFF"/>
                </a:solidFill>
                <a:latin typeface="Microsoft Sans Serif"/>
                <a:cs typeface="Microsoft Sans Serif"/>
              </a:rPr>
              <a:t>старшим</a:t>
            </a:r>
            <a:r>
              <a:rPr dirty="0" sz="18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научным </a:t>
            </a:r>
            <a:r>
              <a:rPr dirty="0" sz="1800" spc="-459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сотрудником </a:t>
            </a:r>
            <a:r>
              <a:rPr dirty="0" sz="1800" spc="4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НИИ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80">
                <a:solidFill>
                  <a:srgbClr val="FFFFFF"/>
                </a:solidFill>
                <a:latin typeface="Microsoft Sans Serif"/>
                <a:cs typeface="Microsoft Sans Serif"/>
              </a:rPr>
              <a:t>НЕФТЕПРОМХИМ.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200" y="1061235"/>
            <a:ext cx="4036451" cy="30210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2525" y="2056130"/>
            <a:ext cx="3170555" cy="972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Microsoft Sans Serif"/>
                <a:cs typeface="Microsoft Sans Serif"/>
              </a:rPr>
              <a:t>Это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Microsoft Sans Serif"/>
                <a:cs typeface="Microsoft Sans Serif"/>
              </a:rPr>
              <a:t>Шайдуллина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65">
                <a:solidFill>
                  <a:srgbClr val="FFFFFF"/>
                </a:solidFill>
                <a:latin typeface="Microsoft Sans Serif"/>
                <a:cs typeface="Microsoft Sans Serif"/>
              </a:rPr>
              <a:t>Карима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у </a:t>
            </a:r>
            <a:r>
              <a:rPr dirty="0" sz="1800" spc="-4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меня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одна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работа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6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dirty="0" sz="18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45">
                <a:solidFill>
                  <a:srgbClr val="FFFFFF"/>
                </a:solidFill>
                <a:latin typeface="Microsoft Sans Serif"/>
                <a:cs typeface="Microsoft Sans Serif"/>
              </a:rPr>
              <a:t>мне</a:t>
            </a:r>
            <a:r>
              <a:rPr dirty="0" sz="1800" spc="-20">
                <a:solidFill>
                  <a:srgbClr val="FFFFFF"/>
                </a:solidFill>
                <a:latin typeface="Microsoft Sans Serif"/>
                <a:cs typeface="Microsoft Sans Serif"/>
              </a:rPr>
              <a:t> надо </a:t>
            </a:r>
            <a:r>
              <a:rPr dirty="0" sz="18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Microsoft Sans Serif"/>
                <a:cs typeface="Microsoft Sans Serif"/>
              </a:rPr>
              <a:t>учиться.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362902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4512" y="98525"/>
            <a:ext cx="7114972" cy="49910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без названия</dc:title>
  <dcterms:created xsi:type="dcterms:W3CDTF">2023-12-19T18:19:39Z</dcterms:created>
  <dcterms:modified xsi:type="dcterms:W3CDTF">2023-12-19T18:19:39Z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