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2"/>
  </p:notesMasterIdLst>
  <p:sldIdLst>
    <p:sldId id="404" r:id="rId2"/>
    <p:sldId id="405" r:id="rId3"/>
    <p:sldId id="531" r:id="rId4"/>
    <p:sldId id="532" r:id="rId5"/>
    <p:sldId id="556" r:id="rId6"/>
    <p:sldId id="519" r:id="rId7"/>
    <p:sldId id="557" r:id="rId8"/>
    <p:sldId id="558" r:id="rId9"/>
    <p:sldId id="550" r:id="rId10"/>
    <p:sldId id="52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Якупова Миляуша Фарагатевна" initials="ЯМФ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649" autoAdjust="0"/>
    <p:restoredTop sz="94660"/>
  </p:normalViewPr>
  <p:slideViewPr>
    <p:cSldViewPr snapToGrid="0">
      <p:cViewPr varScale="1">
        <p:scale>
          <a:sx n="84" d="100"/>
          <a:sy n="84" d="100"/>
        </p:scale>
        <p:origin x="-90" y="-6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12135-58F8-411D-AB8E-67366B84608F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2F0CB-4872-451F-9664-27809F6B06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913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2950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2347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120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97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278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0015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0550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4241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8598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8226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8194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5139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712221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8109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9400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9771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661AB-7891-435D-9BC2-569F472972BF}" type="datetimeFigureOut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04.12.2023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8C5FB23-B13D-48E4-8231-09E422B2BF05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8233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1994768"/>
            <a:ext cx="9144000" cy="2983833"/>
          </a:xfrm>
        </p:spPr>
        <p:txBody>
          <a:bodyPr anchor="t"/>
          <a:lstStyle/>
          <a:p>
            <a:endParaRPr lang="ru-RU" sz="3600" b="1" dirty="0" smtClean="0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  <a:p>
            <a:pPr algn="ctr"/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>Трудовая династия </a:t>
            </a:r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>мои </a:t>
            </a:r>
            <a:r>
              <a:rPr lang="ru-RU" sz="3600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>семьи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83927" y="4978601"/>
            <a:ext cx="4591396" cy="16882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Работу выполнила: Мизипова </a:t>
            </a:r>
            <a:r>
              <a:rPr lang="ru-RU" sz="2000" dirty="0" err="1" smtClean="0"/>
              <a:t>Назира</a:t>
            </a:r>
            <a:endParaRPr lang="ru-RU" sz="2000" dirty="0" smtClean="0"/>
          </a:p>
          <a:p>
            <a:r>
              <a:rPr lang="ru-RU" sz="2000" dirty="0" smtClean="0"/>
              <a:t>                            Ученица 2а класса</a:t>
            </a:r>
          </a:p>
          <a:p>
            <a:r>
              <a:rPr lang="ru-RU" sz="2000" dirty="0" smtClean="0"/>
              <a:t>       </a:t>
            </a:r>
            <a:r>
              <a:rPr lang="ru-RU" sz="2000" dirty="0" smtClean="0"/>
              <a:t> </a:t>
            </a:r>
            <a:r>
              <a:rPr lang="ru-RU" sz="2000" dirty="0" err="1" smtClean="0"/>
              <a:t>Руководитеь</a:t>
            </a:r>
            <a:r>
              <a:rPr lang="ru-RU" sz="2000" dirty="0" smtClean="0"/>
              <a:t>: </a:t>
            </a:r>
            <a:r>
              <a:rPr lang="ru-RU" sz="2000" dirty="0" err="1" smtClean="0"/>
              <a:t>Оразсахатова</a:t>
            </a:r>
            <a:r>
              <a:rPr lang="ru-RU" sz="2000" dirty="0" smtClean="0"/>
              <a:t> Г.Б.</a:t>
            </a:r>
            <a:endParaRPr lang="ru-RU" sz="20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524000" y="77002"/>
            <a:ext cx="8534400" cy="1453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ln>
                <a:solidFill>
                  <a:srgbClr val="0070C0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145867" y="48054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«Сеять разумное, доброе, вечное…»</a:t>
            </a:r>
          </a:p>
          <a:p>
            <a:r>
              <a:rPr lang="ru-RU" dirty="0"/>
              <a:t>                                 Н. А. Некрасов</a:t>
            </a:r>
          </a:p>
        </p:txBody>
      </p:sp>
    </p:spTree>
    <p:extLst>
      <p:ext uri="{BB962C8B-B14F-4D97-AF65-F5344CB8AC3E}">
        <p14:creationId xmlns:p14="http://schemas.microsoft.com/office/powerpoint/2010/main" xmlns="" val="39321145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2000">
        <p15:prstTrans prst="drape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64276" y="1530418"/>
            <a:ext cx="9208801" cy="4224188"/>
          </a:xfrm>
        </p:spPr>
        <p:txBody>
          <a:bodyPr anchor="t">
            <a:noAutofit/>
          </a:bodyPr>
          <a:lstStyle/>
          <a:p>
            <a:pPr indent="457200" algn="just"/>
            <a:r>
              <a:rPr lang="ru-RU" sz="32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Что такое наследие? Наследие – это не только материальное богатство, но и общественные отношения людей, передаваемые в виде норм, традиций, ритуалов следующим поколениям. </a:t>
            </a:r>
          </a:p>
          <a:p>
            <a:pPr indent="457200" algn="just"/>
            <a:r>
              <a:rPr lang="ru-RU" sz="32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По наследству передаются не только материальные богатства и традиции, но и профессиональные знания и умения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524000" y="77002"/>
            <a:ext cx="8534400" cy="1453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ln>
                <a:solidFill>
                  <a:srgbClr val="0070C0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5767241"/>
      </p:ext>
    </p:extLst>
  </p:cSld>
  <p:clrMapOvr>
    <a:masterClrMapping/>
  </p:clrMapOvr>
  <p:transition spd="med" advTm="2000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757" y="1679171"/>
            <a:ext cx="4331622" cy="4405744"/>
          </a:xfrm>
        </p:spPr>
        <p:txBody>
          <a:bodyPr anchor="t">
            <a:noAutofit/>
          </a:bodyPr>
          <a:lstStyle/>
          <a:p>
            <a:pPr algn="ctr"/>
            <a:r>
              <a:rPr lang="ru-RU" sz="32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История династии </a:t>
            </a:r>
            <a:r>
              <a:rPr lang="ru-RU" sz="3200" b="1" dirty="0" err="1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Зиннатовых</a:t>
            </a:r>
            <a:r>
              <a:rPr lang="ru-RU" sz="32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 </a:t>
            </a:r>
            <a:r>
              <a:rPr lang="ru-RU" sz="32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начинается с </a:t>
            </a:r>
            <a:r>
              <a:rPr lang="ru-RU" sz="32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моего дедушки Рамазана </a:t>
            </a:r>
            <a:r>
              <a:rPr lang="ru-RU" sz="3200" b="1" dirty="0" err="1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Зиннатовича</a:t>
            </a:r>
            <a:r>
              <a:rPr lang="ru-RU" sz="32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. </a:t>
            </a:r>
            <a:endParaRPr lang="ru-RU" sz="3200" b="1" dirty="0">
              <a:ln>
                <a:solidFill>
                  <a:srgbClr val="0070C0"/>
                </a:solidFill>
              </a:ln>
              <a:solidFill>
                <a:schemeClr val="tx1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507917" y="2396129"/>
            <a:ext cx="2877152" cy="3459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90C226"/>
              </a:buClr>
            </a:pPr>
            <a:endParaRPr lang="ru-RU" sz="1400" dirty="0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524000" y="77002"/>
            <a:ext cx="8534400" cy="1453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ln>
                <a:solidFill>
                  <a:srgbClr val="0070C0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226" y="726869"/>
            <a:ext cx="6096285" cy="556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269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0738" y="382385"/>
            <a:ext cx="4878171" cy="5685906"/>
          </a:xfrm>
        </p:spPr>
        <p:txBody>
          <a:bodyPr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Мой дедушка начал 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свою деятельность 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в 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1976 году 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электромонтером в </a:t>
            </a:r>
            <a:r>
              <a:rPr lang="ru-RU" sz="2400" b="1" dirty="0" err="1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Кукморского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 РЭС. 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За 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годы безупречной работы 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он стал профессионалом 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своего дела, 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показал себя как хороший 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организатор и 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лидер. 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Он сплотил достойную и ответственную бригаду, которая заслужила глубокое уважение и почет в АО «Сетевая компания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»..</a:t>
            </a:r>
            <a:endParaRPr lang="ru-RU" sz="2400" b="1" dirty="0">
              <a:ln>
                <a:solidFill>
                  <a:srgbClr val="0070C0"/>
                </a:solidFill>
              </a:ln>
              <a:solidFill>
                <a:schemeClr val="tx1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524000" y="77002"/>
            <a:ext cx="8534400" cy="1453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ln>
                <a:solidFill>
                  <a:srgbClr val="0070C0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599227" y="879946"/>
            <a:ext cx="6423551" cy="481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3415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0738" y="319802"/>
            <a:ext cx="4096775" cy="5532358"/>
          </a:xfrm>
        </p:spPr>
        <p:txBody>
          <a:bodyPr anchor="t">
            <a:noAutofit/>
          </a:bodyPr>
          <a:lstStyle/>
          <a:p>
            <a:pPr algn="ctr"/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Его брат– </a:t>
            </a:r>
            <a:r>
              <a:rPr lang="ru-RU" sz="2400" b="1" dirty="0" err="1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Тимерхан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 </a:t>
            </a:r>
            <a:r>
              <a:rPr lang="ru-RU" sz="2400" b="1" dirty="0" err="1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Зиннатович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 также проявил интерес к энергетике 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и </a:t>
            </a:r>
            <a:r>
              <a:rPr lang="ru-RU" sz="2400" b="1" dirty="0" err="1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и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 пришел на работу в </a:t>
            </a:r>
            <a:r>
              <a:rPr lang="ru-RU" sz="2400" b="1" dirty="0" err="1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Кукморский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 РЭС</a:t>
            </a:r>
            <a:endParaRPr lang="ru-RU" sz="2400" b="1" dirty="0">
              <a:ln>
                <a:solidFill>
                  <a:srgbClr val="0070C0"/>
                </a:solidFill>
              </a:ln>
              <a:solidFill>
                <a:schemeClr val="tx1"/>
              </a:solidFill>
              <a:latin typeface="Calibri"/>
              <a:ea typeface="+mj-ea"/>
              <a:cs typeface="+mj-cs"/>
            </a:endParaRPr>
          </a:p>
          <a:p>
            <a:pPr algn="ctr"/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Два брата – профессионала дружно проработали долгие годы, поддерживая друг друга и в работе , и в семье. «Понимать, поддерживать, быть рядом и в горе, и в радости, беречь то, что есть, и приумножать» - было всегда их девизом.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279454" y="2583240"/>
            <a:ext cx="2877152" cy="3459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solidFill>
                  <a:srgbClr val="0070C0"/>
                </a:solidFill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925708" y="2510273"/>
            <a:ext cx="2877152" cy="3459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solidFill>
                  <a:srgbClr val="0070C0"/>
                </a:solidFill>
              </a:ln>
              <a:solidFill>
                <a:srgbClr val="00B0F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524000" y="77002"/>
            <a:ext cx="8534400" cy="1453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solidFill>
                  <a:srgbClr val="0070C0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37513" y="614049"/>
            <a:ext cx="6945540" cy="463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5885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4619" y="1745672"/>
            <a:ext cx="5156923" cy="3377777"/>
          </a:xfrm>
        </p:spPr>
        <p:txBody>
          <a:bodyPr anchor="t">
            <a:noAutofit/>
          </a:bodyPr>
          <a:lstStyle/>
          <a:p>
            <a:pPr indent="457200" algn="just"/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Любовь 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к энергетике передалась их детям, которые  также решили связать свою судьбу с 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энергетикой.  Старший сын дедушки – </a:t>
            </a:r>
            <a:r>
              <a:rPr lang="ru-RU" sz="2400" b="1" dirty="0" err="1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Фаннур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 Рамазанович на сегодняшний день достойно несет имя своего отца, продолжая свою деятельность  начальником службы релейной 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защиты.</a:t>
            </a:r>
            <a:endParaRPr lang="ru-RU" sz="2400" b="1" dirty="0">
              <a:ln>
                <a:solidFill>
                  <a:srgbClr val="0070C0"/>
                </a:solidFill>
              </a:ln>
              <a:solidFill>
                <a:schemeClr val="tx1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524000" y="77002"/>
            <a:ext cx="8534400" cy="1453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ln>
                <a:solidFill>
                  <a:srgbClr val="0070C0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494854" y="1318328"/>
            <a:ext cx="5269392" cy="489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8573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2000">
        <p:circle/>
      </p:transition>
    </mc:Choice>
    <mc:Fallback>
      <p:transition spd="slow" advTm="2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5389" y="1712422"/>
            <a:ext cx="5087389" cy="3411027"/>
          </a:xfrm>
        </p:spPr>
        <p:txBody>
          <a:bodyPr anchor="t">
            <a:noAutofit/>
          </a:bodyPr>
          <a:lstStyle/>
          <a:p>
            <a:pPr indent="457200" algn="just"/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Дочь- моя мама, и младший сын Ильнур </a:t>
            </a:r>
            <a:r>
              <a:rPr lang="ru-RU" sz="2400" b="1" dirty="0" err="1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Зиннатовоич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 трудятся в </a:t>
            </a:r>
            <a:r>
              <a:rPr lang="ru-RU" sz="2400" b="1" dirty="0" err="1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Кукморском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 РЭС. Моя мама вторую половинку встретил также в энергетике.  Мой папа Мизипов Ильгам работает начальником участка в КРЭС</a:t>
            </a:r>
            <a:endParaRPr lang="ru-RU" sz="2400" b="1" dirty="0">
              <a:ln>
                <a:solidFill>
                  <a:srgbClr val="0070C0"/>
                </a:solidFill>
              </a:ln>
              <a:solidFill>
                <a:schemeClr val="tx1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524000" y="77002"/>
            <a:ext cx="8534400" cy="1453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ln>
                <a:solidFill>
                  <a:srgbClr val="0070C0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6533" y="259098"/>
            <a:ext cx="5211279" cy="631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8346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2000">
        <p:circle/>
      </p:transition>
    </mc:Choice>
    <mc:Fallback>
      <p:transition spd="slow" advTm="2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5389" y="1712422"/>
            <a:ext cx="4538749" cy="3591098"/>
          </a:xfrm>
        </p:spPr>
        <p:txBody>
          <a:bodyPr anchor="t">
            <a:noAutofit/>
          </a:bodyPr>
          <a:lstStyle/>
          <a:p>
            <a:pPr indent="457200" algn="just"/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Вторую ветвь династии </a:t>
            </a:r>
            <a:r>
              <a:rPr lang="ru-RU" sz="2400" b="1" dirty="0" err="1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Зиннатовых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 продолжают дети 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моего дяди -</a:t>
            </a:r>
            <a:r>
              <a:rPr lang="ru-RU" sz="2400" b="1" dirty="0" err="1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Тимерхана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 </a:t>
            </a:r>
            <a:r>
              <a:rPr lang="ru-RU" sz="2400" b="1" dirty="0" err="1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Зиннатовича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. Любовь к энергетике передалась его четверым детям, которые  также решили связать свою судьбу с энергетикой : двум сыновьям и двоим дочерям.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524000" y="77002"/>
            <a:ext cx="8534400" cy="1453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ln>
                <a:solidFill>
                  <a:srgbClr val="0070C0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2989" y="1219347"/>
            <a:ext cx="6425520" cy="42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4314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2000">
        <p:circle/>
      </p:transition>
    </mc:Choice>
    <mc:Fallback>
      <p:transition spd="slow" advTm="2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1977" y="1296785"/>
            <a:ext cx="9116423" cy="3479614"/>
          </a:xfrm>
        </p:spPr>
        <p:txBody>
          <a:bodyPr anchor="t">
            <a:noAutofit/>
          </a:bodyPr>
          <a:lstStyle/>
          <a:p>
            <a:pPr indent="457200" algn="just"/>
            <a:endParaRPr lang="ru-RU" sz="1950" dirty="0" smtClean="0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  <a:p>
            <a:pPr indent="457200" algn="just"/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Одним словом, династия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Зиннатовых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 - это Команда с большой буквы. А команда – это единомышленники, которые имеют единую цель и работают на ее достижение не только в работе, но и в семье. </a:t>
            </a:r>
            <a:endParaRPr lang="ru-RU" sz="2800" b="1" dirty="0" smtClean="0">
              <a:ln>
                <a:solidFill>
                  <a:srgbClr val="0070C0"/>
                </a:solidFill>
              </a:ln>
              <a:solidFill>
                <a:schemeClr val="tx1"/>
              </a:solidFill>
              <a:latin typeface="Calibri"/>
              <a:ea typeface="+mj-ea"/>
              <a:cs typeface="+mj-cs"/>
            </a:endParaRPr>
          </a:p>
          <a:p>
            <a:pPr indent="457200" algn="just"/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Я горжусь своими близкими, выбравшими эту нелегкую профессию и </a:t>
            </a:r>
            <a:r>
              <a:rPr lang="ru-RU" sz="2800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постараюсь 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Calibri"/>
                <a:ea typeface="+mj-ea"/>
                <a:cs typeface="+mj-cs"/>
              </a:rPr>
              <a:t>быть достойным представителем моей семьи</a:t>
            </a:r>
            <a:endParaRPr lang="ru-RU" sz="2800" b="1" dirty="0" smtClean="0">
              <a:ln>
                <a:solidFill>
                  <a:srgbClr val="0070C0"/>
                </a:solidFill>
              </a:ln>
              <a:solidFill>
                <a:schemeClr val="tx1"/>
              </a:solidFill>
              <a:latin typeface="Calibri"/>
              <a:ea typeface="+mj-ea"/>
              <a:cs typeface="+mj-cs"/>
            </a:endParaRPr>
          </a:p>
          <a:p>
            <a:pPr indent="457200" algn="just"/>
            <a:endParaRPr lang="ru-RU" sz="2800" b="1" dirty="0">
              <a:ln>
                <a:solidFill>
                  <a:srgbClr val="0070C0"/>
                </a:solidFill>
              </a:ln>
              <a:solidFill>
                <a:schemeClr val="tx1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524000" y="77002"/>
            <a:ext cx="8534400" cy="1453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ln>
                <a:solidFill>
                  <a:srgbClr val="0070C0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091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2000">
        <p:circle/>
      </p:transition>
    </mc:Choice>
    <mc:Fallback>
      <p:transition spd="slow" advTm="2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4277" y="237067"/>
            <a:ext cx="9234535" cy="1293351"/>
          </a:xfrm>
        </p:spPr>
        <p:txBody>
          <a:bodyPr anchor="t">
            <a:noAutofit/>
          </a:bodyPr>
          <a:lstStyle/>
          <a:p>
            <a:pPr algn="ctr"/>
            <a:r>
              <a:rPr lang="ru-RU" sz="3200" b="1" dirty="0" smtClean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</a:rPr>
              <a:t>Общий </a:t>
            </a:r>
            <a:r>
              <a:rPr lang="ru-RU" sz="3200" b="1" dirty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</a:rPr>
              <a:t>стаж в энергетике </a:t>
            </a:r>
            <a:r>
              <a:rPr lang="ru-RU" sz="3200" b="1" dirty="0" smtClean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</a:rPr>
              <a:t>династии </a:t>
            </a:r>
            <a:r>
              <a:rPr lang="ru-RU" sz="3200" b="1" dirty="0" err="1" smtClean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</a:rPr>
              <a:t>Зиннатовых</a:t>
            </a:r>
            <a:r>
              <a:rPr lang="ru-RU" sz="3200" b="1" dirty="0" smtClean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ru-RU" sz="3200" b="1" dirty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</a:rPr>
              <a:t>составляет более 130 </a:t>
            </a:r>
            <a:r>
              <a:rPr lang="ru-RU" sz="3200" b="1" dirty="0" smtClean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</a:rPr>
              <a:t>лет.</a:t>
            </a:r>
            <a:endParaRPr lang="ru-RU" sz="3200" b="1" dirty="0">
              <a:ln>
                <a:solidFill>
                  <a:srgbClr val="0070C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524000" y="77002"/>
            <a:ext cx="8534400" cy="1453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3200" b="1" dirty="0">
              <a:ln>
                <a:solidFill>
                  <a:srgbClr val="0070C0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8533" y="1414654"/>
            <a:ext cx="7875006" cy="521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0558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5392</TotalTime>
  <Words>376</Words>
  <Application>Microsoft Office PowerPoint</Application>
  <PresentationFormat>Произвольный</PresentationFormat>
  <Paragraphs>20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Грань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Елабужские электрические сети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Коростелева Зульфира Хамитовна</dc:creator>
  <cp:lastModifiedBy>User</cp:lastModifiedBy>
  <cp:revision>221</cp:revision>
  <dcterms:created xsi:type="dcterms:W3CDTF">2015-11-16T12:42:32Z</dcterms:created>
  <dcterms:modified xsi:type="dcterms:W3CDTF">2023-12-04T14:09:24Z</dcterms:modified>
</cp:coreProperties>
</file>